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8" r:id="rId3"/>
    <p:sldId id="288" r:id="rId4"/>
    <p:sldId id="287" r:id="rId5"/>
    <p:sldId id="269" r:id="rId6"/>
    <p:sldId id="266" r:id="rId7"/>
    <p:sldId id="270" r:id="rId8"/>
    <p:sldId id="272" r:id="rId9"/>
    <p:sldId id="271" r:id="rId10"/>
    <p:sldId id="273" r:id="rId11"/>
    <p:sldId id="279" r:id="rId12"/>
    <p:sldId id="275" r:id="rId13"/>
    <p:sldId id="274" r:id="rId14"/>
    <p:sldId id="277" r:id="rId15"/>
    <p:sldId id="285" r:id="rId16"/>
    <p:sldId id="291" r:id="rId17"/>
    <p:sldId id="292" r:id="rId18"/>
    <p:sldId id="289" r:id="rId19"/>
    <p:sldId id="280" r:id="rId20"/>
    <p:sldId id="282" r:id="rId21"/>
    <p:sldId id="290" r:id="rId22"/>
    <p:sldId id="283" r:id="rId23"/>
    <p:sldId id="284" r:id="rId24"/>
    <p:sldId id="276" r:id="rId25"/>
    <p:sldId id="293" r:id="rId26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94682" autoAdjust="0"/>
  </p:normalViewPr>
  <p:slideViewPr>
    <p:cSldViewPr>
      <p:cViewPr>
        <p:scale>
          <a:sx n="77" d="100"/>
          <a:sy n="77" d="100"/>
        </p:scale>
        <p:origin x="-90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4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27149D-A1DD-4585-8EDB-285A6F1B79E8}" type="datetimeFigureOut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9C4582-30A2-40CC-A3EF-BB4E551FC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A0A3BC-8F96-4FE2-A163-35A9D9E31C28}" type="datetimeFigureOut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1885F0-0353-40A9-AE7D-3775495E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58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Algorithm</a:t>
            </a:r>
            <a:r>
              <a:rPr lang="en-US" sz="1200" baseline="0" dirty="0" smtClean="0"/>
              <a:t>, sample scripts, and other reference materials are included in the tool kit.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85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 training sessions may offer a working lunch during the “Implementation of S.M.A.R.T.</a:t>
            </a:r>
            <a:r>
              <a:rPr lang="en-US" baseline="0" dirty="0" smtClean="0"/>
              <a:t> Moms” agenda item.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8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 training sessions may offer a working lunch during the “Implementation of S.M.A.R.T.</a:t>
            </a:r>
            <a:r>
              <a:rPr lang="en-US" baseline="0" dirty="0" smtClean="0"/>
              <a:t> Moms” agenda item.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8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Tobacco Consultation Record, which forms the basis of patient data</a:t>
            </a:r>
          </a:p>
          <a:p>
            <a:r>
              <a:rPr lang="en-US" sz="1200" dirty="0" smtClean="0"/>
              <a:t>collection. This form was developed in consultation with WIC field staff.</a:t>
            </a:r>
          </a:p>
          <a:p>
            <a:endParaRPr lang="en-US" sz="1200" dirty="0" smtClean="0"/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Providers are counseling pregnant smokers with evidence-based</a:t>
            </a: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 and patients are quitting smoking.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24 percent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patients agreeing to attempt were successful in their cessation efforts, which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exceeds the rates found in similar programs (14%). Regular reporting by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providers shows increased commitment to smoking cessation counseling.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885F0-0353-40A9-AE7D-3775495ED9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D314D2-525E-45FC-B0FD-E3F451C6BCEC}" type="datetime1">
              <a:rPr lang="en-US"/>
              <a:pPr>
                <a:defRPr/>
              </a:pPr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855F4B-76E1-427B-A5B0-4EA401A9F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3" descr="slide column.jpg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MTSUwordmark 1color large white.eps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7467600" y="5867400"/>
            <a:ext cx="140176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699" r:id="rId3"/>
    <p:sldLayoutId id="2147483700" r:id="rId4"/>
    <p:sldLayoutId id="2147483701" r:id="rId5"/>
    <p:sldLayoutId id="2147483703" r:id="rId6"/>
    <p:sldLayoutId id="2147483706" r:id="rId7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8.gif"/><Relationship Id="rId4" Type="http://schemas.openxmlformats.org/officeDocument/2006/relationships/hyperlink" Target="http://www.mtsu.edu/achcs/current_projects.ph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ynthia.chafin@mtsu.edu" TargetMode="External"/><Relationship Id="rId7" Type="http://schemas.openxmlformats.org/officeDocument/2006/relationships/image" Target="../media/image5.jpeg"/><Relationship Id="rId2" Type="http://schemas.openxmlformats.org/officeDocument/2006/relationships/hyperlink" Target="mailto:martha.edwards@mtsu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caron.petersen@mtsu.ed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6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7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991600" cy="238125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S.M.A.R.T. Moms</a:t>
            </a:r>
            <a:b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Smart Mothers are Resisting Tobacco</a:t>
            </a:r>
            <a:endParaRPr lang="en-US" sz="40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-228600" y="4114800"/>
            <a:ext cx="9144000" cy="1752600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>
              <a:tabLst>
                <a:tab pos="3373438" algn="l"/>
              </a:tabLst>
            </a:pPr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4" name="Picture 4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000755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62554"/>
            <a:ext cx="2209801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598" y="6183868"/>
            <a:ext cx="1676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400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April,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615646"/>
            <a:ext cx="8229600" cy="4525963"/>
          </a:xfrm>
        </p:spPr>
        <p:txBody>
          <a:bodyPr/>
          <a:lstStyle/>
          <a:p>
            <a:pPr lvl="0"/>
            <a:r>
              <a:rPr lang="en-US" sz="1800" dirty="0" smtClean="0"/>
              <a:t> </a:t>
            </a:r>
            <a:r>
              <a:rPr lang="en-US" sz="1800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 toolkit has been developed to assist other states and organizations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in developing similar programs and to orient providers in TN new </a:t>
            </a:r>
          </a:p>
          <a:p>
            <a:pPr marL="0" lvl="0" indent="0">
              <a:buNone/>
            </a:pPr>
            <a:r>
              <a:rPr lang="en-US" sz="1800" dirty="0">
                <a:solidFill>
                  <a:prstClr val="white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to the program with how it may be implemented.</a:t>
            </a:r>
          </a:p>
          <a:p>
            <a:endParaRPr lang="en-US" sz="1800" dirty="0" smtClean="0"/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S.M.A.R.T. Moms is based on the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“5 A’s” approach to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smoking     </a:t>
            </a:r>
          </a:p>
          <a:p>
            <a:pPr marL="0" lvl="0" indent="0">
              <a:buNone/>
            </a:pP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cessation—Asking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, Assessing, Advising, Assisting, and Arranging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—     </a:t>
            </a:r>
          </a:p>
          <a:p>
            <a:pPr marL="0" lvl="0" indent="0">
              <a:buNone/>
            </a:pP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which is an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evidence-based method that is used in many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programs.</a:t>
            </a:r>
          </a:p>
          <a:p>
            <a:pPr marL="0" lvl="0" indent="0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5 A’s described in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kit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and included in the training are taken from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“Treating Tobacco Use and Dependence: A Clinical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Practice Guideline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,” produced by the U.S. Public Health Service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38" y="5774808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4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     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Key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components of the program are: </a:t>
            </a:r>
            <a:endParaRPr lang="en-US" sz="24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>
              <a:buNone/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Tool Kit </a:t>
            </a:r>
          </a:p>
          <a:p>
            <a:pPr marL="457200" lvl="1" indent="0">
              <a:buNone/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	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Training</a:t>
            </a:r>
            <a:endParaRPr lang="en-US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    </a:t>
            </a:r>
            <a:r>
              <a:rPr lang="en-US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Tobacco 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Consultation Record</a:t>
            </a:r>
          </a:p>
          <a:p>
            <a:pPr marL="457200" lvl="1" indent="0">
              <a:buNone/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   Patient Self-Help Guide</a:t>
            </a:r>
          </a:p>
          <a:p>
            <a:pPr marL="457200" lvl="1" indent="0">
              <a:buNone/>
            </a:pP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   Tennessee Tobacco </a:t>
            </a:r>
            <a:r>
              <a:rPr lang="en-US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Quitline</a:t>
            </a:r>
            <a:r>
              <a:rPr lang="en-US" sz="2400" dirty="0">
                <a:latin typeface="Batang" panose="02030600000101010101" pitchFamily="18" charset="-127"/>
                <a:ea typeface="Batang" panose="02030600000101010101" pitchFamily="18" charset="-127"/>
              </a:rPr>
              <a:t> Resources </a:t>
            </a:r>
          </a:p>
          <a:p>
            <a:pPr lvl="0"/>
            <a:endParaRPr lang="en-US" sz="24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38924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750095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9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632120"/>
            <a:ext cx="8229600" cy="4525963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At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the end of the funded grant period for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pilot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project, over 13,000 pregnant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women had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been counseled by trained providers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using “best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practices,” 5 A’s-based counseling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since the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inception of the project in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2002.</a:t>
            </a:r>
          </a:p>
          <a:p>
            <a:pPr marL="457200" lvl="1" indent="0" eaLnBrk="1" hangingPunct="1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Approximately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77 percent of women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who received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the self-help guide and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counseling agreed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to attempt smoking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cessation.</a:t>
            </a:r>
          </a:p>
          <a:p>
            <a:pPr marL="457200" lvl="1" indent="0" eaLnBrk="1" hangingPunct="1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Statewide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, 24.4 percent of those who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received counseling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AND the cessation guide AND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for whom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smoking cessation data was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available, quit smoking.</a:t>
            </a:r>
          </a:p>
          <a:p>
            <a:pPr marL="457200" lvl="1" indent="0" eaLnBrk="1" hangingPunct="1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Statewide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, 21.4 percent of those who did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not receive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the guide but were counseled AND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who had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complete data records on smoking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cessation quit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smoking.</a:t>
            </a: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-274939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38924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674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32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Key Concepts in Smoking Cessation for Pregnant Women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 </a:t>
            </a:r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95361" y="2057400"/>
            <a:ext cx="621506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Risks of Smoking in Pregnancy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 A’s and 5 R’s of Tobacco Cessation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Motivational Interviewing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Pharmacotherapy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+mn-lt"/>
            </a:endParaRPr>
          </a:p>
          <a:p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Online provider training for prenatal smoking cessation provided though Joan C. Edwards School of Medicine at Marshall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University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those who are participating in a live training session, the session will include viewing the web-based training to address these topics.</a:t>
            </a:r>
            <a:endParaRPr 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59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Key Concepts in Smoking Cessation for Pregnant Women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7029" y="1882346"/>
            <a:ext cx="62150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               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Online provider training: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Features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Dr. Lynne Goebel, MD, Internal Medicine, and Dr. Brenda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Mitchell,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MD, OB/GYN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Includes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printable materials, certificate of completion for providers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Patient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scenarios and interactive activities as part of the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Visit Marshall University’s Website at </a:t>
            </a: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http</a:t>
            </a:r>
            <a:r>
              <a:rPr lang="en-US" u="sng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://www.musom.marshall.edu/medctr/med/tobaccocessation/pregnancyandsmoking/login.aspx</a:t>
            </a:r>
            <a:endParaRPr lang="en-US" u="sng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8006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9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3900" y="9144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Key Concepts in Smoking Cessation for Pregnant Women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51816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41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6149" y="990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  </a:t>
            </a:r>
          </a:p>
          <a:p>
            <a:endParaRPr lang="en-US" b="1" dirty="0">
              <a:solidFill>
                <a:schemeClr val="bg1"/>
              </a:solidFill>
              <a:latin typeface="+mn-lt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                 </a:t>
            </a: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NOTE TO ONLINE TRAINING PARTICIPANTS: 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  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Before completing this PowerPoint presentation, please click on the    </a:t>
            </a:r>
          </a:p>
          <a:p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link below or cut and paste in your browser and follow the    </a:t>
            </a:r>
          </a:p>
          <a:p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instructions to complete the online training.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n-lt"/>
                <a:ea typeface="Batang" panose="02030600000101010101" pitchFamily="18" charset="-127"/>
              </a:rPr>
              <a:t>            </a:t>
            </a:r>
            <a:r>
              <a:rPr lang="en-US" b="1" dirty="0" smtClean="0">
                <a:solidFill>
                  <a:schemeClr val="bg1"/>
                </a:solidFill>
                <a:latin typeface="+mn-lt"/>
                <a:ea typeface="Batang" panose="02030600000101010101" pitchFamily="18" charset="-127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http://www.musom.marshall.edu/medctr/med/tobaccocessation/pregnancyandsmoking/login.aspx</a:t>
            </a:r>
            <a:endParaRPr lang="en-US" u="sng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098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032" y="4057650"/>
            <a:ext cx="1532238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49411" y="51054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After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completing the online training,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please return to this presentation to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view the remainder of this presentation.  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9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3900" y="1124465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Video Summary:  Key Concepts in Smoking Cessation for Pregnant Women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38924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797905"/>
            <a:ext cx="76628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Tobacco Cessation Guidelines: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 A’s – Ask, Advise, Assess, Assist, Arrange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5 R’s – Relevance, Risks, Rewards, Roadblocks, Repetition</a:t>
            </a:r>
          </a:p>
          <a:p>
            <a:endParaRPr lang="en-US" b="1" u="sng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Motivational Interviewing: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Decision Analysis – “Good” or “Bad” about staying the same,   </a:t>
            </a: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and about changing</a:t>
            </a: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OARS – Open-ended questions, Affirm, Reflect, Summarize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Ready, Important, Successful</a:t>
            </a:r>
          </a:p>
          <a:p>
            <a:endParaRPr lang="en-US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13" y="5768223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4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3900" y="1124465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Video Summary:  Key Concepts in Smoking Cessation for Pregnant Women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38924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797905"/>
            <a:ext cx="76628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Pharmacotherapy</a:t>
            </a:r>
          </a:p>
          <a:p>
            <a:endParaRPr lang="en-US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Weigh risks of medication against benefit of not smoking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 large randomized control trials to confirm 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More like to be necessary for heavy smokers – i.e., those smoking more than 1 pack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Behavioral Intervention “Cold-Turkey” is first line treatment</a:t>
            </a:r>
          </a:p>
          <a:p>
            <a:endParaRPr 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13" y="5768223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1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23900" y="1124465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dirty="0" smtClean="0"/>
              <a:t>S.M.A.R.T. Moms – Online Training Participants</a:t>
            </a:r>
            <a:endParaRPr lang="en-US" sz="2800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38924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797905"/>
            <a:ext cx="76628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</a:t>
            </a:r>
          </a:p>
          <a:p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  </a:t>
            </a:r>
            <a:endParaRPr lang="en-US" b="1" dirty="0">
              <a:solidFill>
                <a:schemeClr val="bg1"/>
              </a:solidFill>
              <a:latin typeface="+mn-lt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                   </a:t>
            </a: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  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Before completing this PowerPoint Presentation, please click on the link below or cut and paste in your browser and download a copy of the S.M.A.R.T. Moms tool kit for review.</a:t>
            </a:r>
          </a:p>
          <a:p>
            <a:endParaRPr lang="en-US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</a:t>
            </a:r>
            <a:r>
              <a:rPr lang="en-US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http</a:t>
            </a:r>
            <a:r>
              <a:rPr lang="en-US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://</a:t>
            </a:r>
            <a:r>
              <a:rPr lang="en-US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www.mtsu.edu/achcs/current_projects.php</a:t>
            </a:r>
            <a:endParaRPr lang="en-US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u="sng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976313" indent="-976313">
              <a:buFont typeface="Arial" panose="020B0604020202020204" pitchFamily="34" charset="0"/>
              <a:buChar char="•"/>
            </a:pPr>
            <a:endParaRPr lang="en-US" u="sng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After reviewing the toolkit, please return to this presentation to complete the training session.</a:t>
            </a:r>
          </a:p>
        </p:txBody>
      </p:sp>
      <p:pic>
        <p:nvPicPr>
          <p:cNvPr id="4098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68" y="5768222"/>
            <a:ext cx="1342969" cy="91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13" y="5768223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1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Implementing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8652" y="1548711"/>
            <a:ext cx="621506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	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Easy Implementation Steps:</a:t>
            </a:r>
          </a:p>
          <a:p>
            <a:endParaRPr lang="en-US" dirty="0" smtClean="0">
              <a:solidFill>
                <a:schemeClr val="bg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Participate in training (online or live training session) and review materials including the toolkit.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Train other staff working with prenatal women.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Provide multiple copies of “Tobacco Consultation Record,” the 5 A’s-based patient self-help guide, and other patient education materials on smoking and tobacco to staff working directly with pregnant women.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Begin counseling patients using techniques learned through the online learning modules.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Share patient education materials and resources, including information on the Tennessee Tobacco </a:t>
            </a:r>
            <a:r>
              <a:rPr lang="en-US" dirty="0" err="1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Quitline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Collect all completed Tobacco Consultation Records and give to director who will submit to S.M.A.R.T. Moms staff on a quarterly basis.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991600" cy="238125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    </a:t>
            </a:r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Welcome and Introductions</a:t>
            </a:r>
            <a:endParaRPr lang="en-US" sz="40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7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611" y="-152400"/>
            <a:ext cx="27432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513" y="124185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051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9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Implementing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0668" y="1905000"/>
            <a:ext cx="63079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Tobacco Consultation Record Form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NOTE that EVERY pregnant smoker will have a completed consultation form, including postpartum data.  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ONLY women indicating a commitment to quit smoking will receive the cessation guide, but EVERY pregnant smoker will have the completed form with postpartum data.	</a:t>
            </a: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051" name="Picture 3" descr="C:\Users\Cindy\AppData\Local\Microsoft\Windows\Temporary Internet Files\Content.IE5\Q85WBWP0\MM900283618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10199"/>
            <a:ext cx="6096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1478691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Tobacco Consultation Record Form</a:t>
            </a: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31947"/>
              </p:ext>
            </p:extLst>
          </p:nvPr>
        </p:nvGraphicFramePr>
        <p:xfrm>
          <a:off x="3001963" y="1397000"/>
          <a:ext cx="3140075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Acrobat Document" r:id="rId4" imgW="5829480" imgH="7543800" progId="AcroExch.Document.11">
                  <p:embed/>
                </p:oleObj>
              </mc:Choice>
              <mc:Fallback>
                <p:oleObj name="Acrobat Document" r:id="rId4" imgW="5829480" imgH="75438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1963" y="1397000"/>
                        <a:ext cx="3140075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703" y="811427"/>
            <a:ext cx="5151874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006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42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Implementing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0669" y="1905000"/>
            <a:ext cx="621506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</a:t>
            </a:r>
            <a:r>
              <a:rPr lang="en-US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More on the Tobacco Consultation Record:</a:t>
            </a: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Tobacco Consultation Record should be completed for each patient that smokes – regardless of her intent to quit.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Form is kept in the patient’s records until the postpartum visit is completed.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Forms are collected by director and submitted to S.M.A.R.T. Moms project staff quarterly.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 information is kept confidential and there is no identifying patient information.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Study ID will be filled in if that information is needed; if there is nothing in this line, please leave it blank.	</a:t>
            </a: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</a:t>
            </a: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1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Implementing S.M.A.R.T. Moms: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0669" y="1905000"/>
            <a:ext cx="62150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ALL </a:t>
            </a:r>
            <a:r>
              <a:rPr lang="en-US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prenatal patients that currently smoke are eligible for this smoking cessation intervention</a:t>
            </a: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3074" name="Picture 2" descr="C:\Users\Cindy\AppData\Local\Microsoft\Windows\Temporary Internet Files\Content.IE5\IBTJISC2\MC90022193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97661"/>
            <a:ext cx="2281428" cy="228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0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-182055" y="2057400"/>
            <a:ext cx="8991600" cy="238125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Need Materials? Forms? Questions about </a:t>
            </a:r>
            <a:b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S.M.A.R.T. Moms?</a:t>
            </a:r>
            <a:br>
              <a:rPr lang="en-US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Please Contact:</a:t>
            </a:r>
            <a:b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Dr. Jo Edwards 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2"/>
              </a:rPr>
              <a:t>martha.edwards@mtsu.edu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b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615-898-2905</a:t>
            </a:r>
            <a:b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Cynthia Chafin 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3"/>
              </a:rPr>
              <a:t>cynthia.chafin@mtsu.edu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615-898-5493 </a:t>
            </a:r>
            <a:b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Caron Petersen 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  <a:hlinkClick r:id="rId4"/>
              </a:rPr>
              <a:t>caron.petersen@mtsu.edu</a:t>
            </a: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24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615-494-8986</a:t>
            </a:r>
            <a:endParaRPr lang="en-US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4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379" y="381000"/>
            <a:ext cx="2039895" cy="203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2209801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99" y="0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48006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3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1134761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Post-Test, Evaluations, and CEUs/CMEs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525963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/>
              <a:t>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-38924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50353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0669" y="1905000"/>
            <a:ext cx="62150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those participating in a live training, this is the portion of the agenda where post-tests, evaluations, and CEUs/CMEs will be addressed.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8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Cindy\AppData\Local\Microsoft\Windows\Temporary Internet Files\Content.IE5\Q85WBWP0\MP90040226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134" y="3201526"/>
            <a:ext cx="2085688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53670" y="177114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Please Note!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914400" y="1615043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While this training program was developed specifically for Tennessee, it may also be used by other states interested in implementing a similar prenatal smoking cessation model.</a:t>
            </a:r>
          </a:p>
          <a:p>
            <a:pPr marL="0" lvl="0" indent="0">
              <a:buNone/>
            </a:pPr>
            <a:endParaRPr lang="en-US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S.M.A.R.T. Moms project staff welcome questions and inquiries from other states!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843" y="-210954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-96724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Cindy\AppData\Local\Microsoft\Windows\Temporary Internet Files\Content.IE5\IBTJISC2\MC9001743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95800"/>
            <a:ext cx="1854403" cy="148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4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53670" y="177114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914400" y="1615043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               </a:t>
            </a:r>
          </a:p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This training program is available online – with details provided later in this presentation on accessing the online materials - and may also be modified to be carried out as a live training.</a:t>
            </a:r>
            <a:endParaRPr lang="en-US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		Planning a Live Training?</a:t>
            </a:r>
          </a:p>
          <a:p>
            <a:pPr marL="0" lvl="0" indent="0">
              <a:buNone/>
            </a:pPr>
            <a:endParaRPr lang="en-US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endParaRPr lang="en-US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Plan on FOUR HOURS to cover the agenda as outlined in this presentation.</a:t>
            </a:r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 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843" y="-210954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-96724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indy\AppData\Local\Microsoft\Windows\Temporary Internet Files\Content.IE5\IBTJISC2\dglxasset[1]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118" y="4903787"/>
            <a:ext cx="187325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79986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53670" y="177114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Agenda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914400" y="1615043"/>
            <a:ext cx="8229600" cy="4525963"/>
          </a:xfrm>
        </p:spPr>
        <p:txBody>
          <a:bodyPr/>
          <a:lstStyle/>
          <a:p>
            <a:pPr lvl="0"/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Welcome and Introductions</a:t>
            </a:r>
          </a:p>
          <a:p>
            <a:pPr lvl="0"/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Review of Training Objectives</a:t>
            </a:r>
          </a:p>
          <a:p>
            <a:pPr lvl="0"/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Why S.M.A.R.T. Moms?</a:t>
            </a:r>
            <a:endParaRPr lang="en-US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S.M.A.R.T. Moms</a:t>
            </a:r>
            <a:endParaRPr lang="en-US" sz="20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Key Concepts in Smoking Cessation for Pregnant Women:</a:t>
            </a:r>
          </a:p>
          <a:p>
            <a:pPr marL="0" lvl="0" indent="0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 Risks of Smoking in Pregnancy</a:t>
            </a:r>
          </a:p>
          <a:p>
            <a:pPr marL="0" lvl="0" indent="0">
              <a:buNone/>
            </a:pP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5 A’s and 5 R’s of Tobacco Cessation</a:t>
            </a:r>
          </a:p>
          <a:p>
            <a:pPr marL="0" lvl="0" indent="0">
              <a:buNone/>
            </a:pP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Motivational Interviewing</a:t>
            </a:r>
          </a:p>
          <a:p>
            <a:pPr marL="0" lvl="0" indent="0">
              <a:buNone/>
            </a:pP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Pharmacotherapy</a:t>
            </a:r>
          </a:p>
          <a:p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Implementation of S.M.A.R.T. Moms</a:t>
            </a:r>
          </a:p>
          <a:p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Questions and wrap-up </a:t>
            </a:r>
          </a:p>
          <a:p>
            <a:pPr marL="0" lv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51" y="15240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066800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Cindy\AppData\Local\Microsoft\Windows\Temporary Internet Files\Content.IE5\IVYO2N9Z\MC90043473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-96724"/>
            <a:ext cx="1676543" cy="1676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049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4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Training Objectives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/>
          <a:lstStyle/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 have a better understanding of the S.M.A.R.T.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Moms program</a:t>
            </a:r>
          </a:p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recall the 5 A’s of the tobacco practice guidelines for counseling a patient who is ready to quit smoking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To recall the 5 R’s of the tobacco practice guidelines for counseling a patient who does not want to quit smoking and to be able to effectively address roadblocks such as stress and weight gain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To identify three techniques of motivational interviewing for counseling patients 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State the risk of smoking during pregnancy to the fetus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State the risk of smoking during pregnancy on the infant/child post-delivery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Understand the clinical trial data on pharmacotherapy for smoking cessation during pregnancy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Verbalize process for counseling pregnant patients about using pharmacotherapy to aid in smoking cessation</a:t>
            </a:r>
          </a:p>
          <a:p>
            <a:pPr lvl="0"/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Be able to identify steps required to fully implement the S.M.A.R.T. Moms program with patients</a:t>
            </a:r>
          </a:p>
          <a:p>
            <a:pPr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-228600"/>
            <a:ext cx="160020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-111213"/>
            <a:ext cx="13716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833" y="5898207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784655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Why S.M.A.R.T. Moms?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516924" y="1447800"/>
            <a:ext cx="8229600" cy="4525963"/>
          </a:xfrm>
        </p:spPr>
        <p:txBody>
          <a:bodyPr/>
          <a:lstStyle/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 2012, 22.7% of all women in Tennessee smoked (BRFS)</a:t>
            </a:r>
          </a:p>
          <a:p>
            <a:pPr lvl="0"/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17.1% of women in Tennessee smoked throughout pregnancy (CDC, 2011)</a:t>
            </a:r>
          </a:p>
          <a:p>
            <a:pPr marL="0" lvl="0" indent="0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In 2011, 13,486 babies were born to women who smoked (TDH, 2013)</a:t>
            </a:r>
          </a:p>
          <a:p>
            <a:pPr marL="0" lvl="0" indent="0">
              <a:buNone/>
            </a:pP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As many as 29% of pregnant WIC patients smoke in some regions of Tennessee (TDH, Neonatal Summary Report , 2012)</a:t>
            </a:r>
          </a:p>
          <a:p>
            <a:pPr lvl="0"/>
            <a:endParaRPr lang="en-US" sz="1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lvl="0"/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According to the Office of the Surgeon General, smoking is THE most important modifiable cause of poor health for women, noting specifically poor pregnancy outcomes and poor reproductive health.</a:t>
            </a:r>
          </a:p>
          <a:p>
            <a:pPr lvl="0"/>
            <a:endParaRPr lang="en-US" sz="1800" dirty="0" smtClean="0"/>
          </a:p>
          <a:p>
            <a:pPr marL="0" lv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-364524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319" y="-38100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844746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3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Why S.M.A.R.T. Moms?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                  </a:t>
            </a: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Providers Can Make a Difference!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 eaLnBrk="1" hangingPunct="1">
              <a:buNone/>
            </a:pPr>
            <a:endParaRPr lang="en-US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 eaLnBrk="1" hangingPunct="1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As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a health care provider, you can make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 tremendous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impact on your patients’ health.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 eaLnBrk="1" hangingPunct="1">
              <a:buNone/>
            </a:pP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“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A brief cessation counseling session of 5-15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minutes, when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delivered by a trained provider with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provision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of pregnancy specific, self help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materials significantly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increases rates of cessation </a:t>
            </a:r>
            <a:r>
              <a:rPr lang="en-US" sz="2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among pregnant </a:t>
            </a:r>
            <a:r>
              <a:rPr lang="en-US" sz="2000" dirty="0">
                <a:latin typeface="Batang" panose="02030600000101010101" pitchFamily="18" charset="-127"/>
                <a:ea typeface="Batang" panose="02030600000101010101" pitchFamily="18" charset="-127"/>
              </a:rPr>
              <a:t>smokers.”</a:t>
            </a:r>
          </a:p>
          <a:p>
            <a:pPr marL="457200" lvl="1" indent="0" eaLnBrk="1" hangingPunct="1">
              <a:buNone/>
            </a:pPr>
            <a:endParaRPr lang="en-US" sz="16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457200" lvl="1" indent="0" eaLnBrk="1" hangingPunct="1">
              <a:buNone/>
            </a:pPr>
            <a:r>
              <a:rPr lang="en-US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sz="1600" dirty="0">
                <a:latin typeface="Batang" panose="02030600000101010101" pitchFamily="18" charset="-127"/>
                <a:ea typeface="Batang" panose="02030600000101010101" pitchFamily="18" charset="-127"/>
              </a:rPr>
              <a:t>Tobacco Control 2000; Vol. 9,Suppl </a:t>
            </a:r>
            <a:r>
              <a:rPr lang="en-US" sz="16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3:iii80-iii84,September </a:t>
            </a:r>
            <a:r>
              <a:rPr lang="en-US" sz="1600" dirty="0">
                <a:latin typeface="Batang" panose="02030600000101010101" pitchFamily="18" charset="-127"/>
                <a:ea typeface="Batang" panose="02030600000101010101" pitchFamily="18" charset="-127"/>
              </a:rPr>
              <a:t>2000, BMJ Publishing Group Ltd.)</a:t>
            </a:r>
            <a:endParaRPr lang="en-US" sz="16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759" y="-32539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499419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63" y="57912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6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848600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    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Overview of S.M.A.R.T. Moms</a:t>
            </a:r>
            <a:endParaRPr lang="en-US" sz="28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4525963"/>
          </a:xfrm>
        </p:spPr>
        <p:txBody>
          <a:bodyPr/>
          <a:lstStyle/>
          <a:p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Originally implemented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in Tennessee from 2002 to 2006 as part of a grant from the March of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Dimes, and administered through MTSU’s Center for Health and Human Services, with the TN Dept. of Health (TDH) as a project partner</a:t>
            </a:r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Primarily implemented in WIC clinics, though also with private providers</a:t>
            </a:r>
            <a:endParaRPr lang="en-US" sz="18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The grant became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self-sustaining and continues to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date, most recently in 2013 being cited by TDH as a “Rising Star” Effective Practices program for Tennessee counties receiving Tobacco Settlement dollars. </a:t>
            </a:r>
          </a:p>
          <a:p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During the initial grant period, the S.M.A.R.T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. Moms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project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trained</a:t>
            </a:r>
          </a:p>
          <a:p>
            <a:pPr marL="0" indent="0">
              <a:buNone/>
            </a:pP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providers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in best practices smoking-cessation techniques for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</a:t>
            </a:r>
          </a:p>
          <a:p>
            <a:pPr marL="0" indent="0">
              <a:buNone/>
            </a:pP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pregnant women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, allowing them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to counsel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over 13,000 women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</a:t>
            </a:r>
          </a:p>
          <a:p>
            <a:pPr marL="0" indent="0">
              <a:buNone/>
            </a:pP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   between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2002 </a:t>
            </a:r>
            <a:r>
              <a:rPr lang="en-US" sz="1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and 2006 </a:t>
            </a:r>
            <a:r>
              <a:rPr lang="en-US" sz="1800" dirty="0">
                <a:latin typeface="Batang" panose="02030600000101010101" pitchFamily="18" charset="-127"/>
                <a:ea typeface="Batang" panose="02030600000101010101" pitchFamily="18" charset="-127"/>
              </a:rPr>
              <a:t>when the project was fully funded. </a:t>
            </a:r>
            <a:endParaRPr lang="en-US" sz="18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0" indent="0">
              <a:buNone/>
            </a:pPr>
            <a:r>
              <a:rPr lang="en-US" sz="1800" dirty="0" smtClean="0"/>
              <a:t>  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sz="1800" dirty="0" smtClean="0">
              <a:solidFill>
                <a:schemeClr val="bg1"/>
              </a:solidFill>
            </a:endParaRPr>
          </a:p>
          <a:p>
            <a:pPr lvl="1" eaLnBrk="1" hangingPunct="1"/>
            <a:endParaRPr lang="en-US" dirty="0" smtClean="0"/>
          </a:p>
        </p:txBody>
      </p:sp>
      <p:pic>
        <p:nvPicPr>
          <p:cNvPr id="5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11" y="-429398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indy\AppData\Local\Microsoft\Windows\Temporary Internet Files\Content.IE5\IVYO2N9Z\MC90044180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-429398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Cindy\Documents\Professional\MTSU\MTSUCHHS\Logos\CHHS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347" y="5791200"/>
            <a:ext cx="1280160" cy="87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7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0070C8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1084</TotalTime>
  <Words>1502</Words>
  <Application>Microsoft Office PowerPoint</Application>
  <PresentationFormat>On-screen Show (4:3)</PresentationFormat>
  <Paragraphs>382</Paragraphs>
  <Slides>25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Acrobat Document</vt:lpstr>
      <vt:lpstr>S.M.A.R.T. Moms Smart Mothers are Resisting Tobacco</vt:lpstr>
      <vt:lpstr>             Welcome and Introductions</vt:lpstr>
      <vt:lpstr>    Please Note!</vt:lpstr>
      <vt:lpstr>    </vt:lpstr>
      <vt:lpstr>    Agenda</vt:lpstr>
      <vt:lpstr>Training Objectives</vt:lpstr>
      <vt:lpstr>    Why S.M.A.R.T. Moms?</vt:lpstr>
      <vt:lpstr>    Why S.M.A.R.T. Moms?</vt:lpstr>
      <vt:lpstr>    Overview of S.M.A.R.T. Moms</vt:lpstr>
      <vt:lpstr>    Overview of S.M.A.R.T. Moms</vt:lpstr>
      <vt:lpstr>    Overview of S.M.A.R.T. Moms</vt:lpstr>
      <vt:lpstr>    Overview of S.M.A.R.T. Moms</vt:lpstr>
      <vt:lpstr>    Key Concepts in Smoking Cessation for Pregnant Women</vt:lpstr>
      <vt:lpstr>    Key Concepts in Smoking Cessation for Pregnant Women</vt:lpstr>
      <vt:lpstr>    Key Concepts in Smoking Cessation for Pregnant Women</vt:lpstr>
      <vt:lpstr>    Video Summary:  Key Concepts in Smoking Cessation for Pregnant Women</vt:lpstr>
      <vt:lpstr>    Video Summary:  Key Concepts in Smoking Cessation for Pregnant Women</vt:lpstr>
      <vt:lpstr>    S.M.A.R.T. Moms – Online Training Participants</vt:lpstr>
      <vt:lpstr>    Implementing S.M.A.R.T. Moms</vt:lpstr>
      <vt:lpstr>    Implementing S.M.A.R.T. Moms</vt:lpstr>
      <vt:lpstr>PowerPoint Presentation</vt:lpstr>
      <vt:lpstr>    Implementing S.M.A.R.T. Moms</vt:lpstr>
      <vt:lpstr>    Implementing S.M.A.R.T. Moms:</vt:lpstr>
      <vt:lpstr>   Need Materials? Forms? Questions about  S.M.A.R.T. Moms?  Please Contact: Dr. Jo Edwards martha.edwards@mtsu.edu  615-898-2905  Cynthia Chafin cynthia.chafin@mtsu.edu 615-898-5493  Caron Petersen caron.petersen@mtsu.edu 615-494-8986</vt:lpstr>
      <vt:lpstr>    Post-Test, Evaluations, and CEUs/CMEs</vt:lpstr>
    </vt:vector>
  </TitlesOfParts>
  <Company>MTSU Publications and 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Tennessee State University</dc:title>
  <dc:creator>Mitzi T. Brandon</dc:creator>
  <cp:lastModifiedBy>Cindy</cp:lastModifiedBy>
  <cp:revision>127</cp:revision>
  <dcterms:created xsi:type="dcterms:W3CDTF">2009-07-24T11:01:41Z</dcterms:created>
  <dcterms:modified xsi:type="dcterms:W3CDTF">2014-04-30T15:58:55Z</dcterms:modified>
</cp:coreProperties>
</file>