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0"/>
  </p:notesMasterIdLst>
  <p:sldIdLst>
    <p:sldId id="256" r:id="rId3"/>
    <p:sldId id="299" r:id="rId4"/>
    <p:sldId id="292" r:id="rId5"/>
    <p:sldId id="294" r:id="rId6"/>
    <p:sldId id="305" r:id="rId7"/>
    <p:sldId id="306" r:id="rId8"/>
    <p:sldId id="295" r:id="rId9"/>
    <p:sldId id="303" r:id="rId10"/>
    <p:sldId id="293" r:id="rId11"/>
    <p:sldId id="296" r:id="rId12"/>
    <p:sldId id="297" r:id="rId13"/>
    <p:sldId id="298" r:id="rId14"/>
    <p:sldId id="300" r:id="rId15"/>
    <p:sldId id="301" r:id="rId16"/>
    <p:sldId id="304" r:id="rId17"/>
    <p:sldId id="307"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68" autoAdjust="0"/>
  </p:normalViewPr>
  <p:slideViewPr>
    <p:cSldViewPr>
      <p:cViewPr>
        <p:scale>
          <a:sx n="75" d="100"/>
          <a:sy n="75" d="100"/>
        </p:scale>
        <p:origin x="-1152" y="-1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Drowning!$A$3</c:f>
              <c:strCache>
                <c:ptCount val="1"/>
                <c:pt idx="0">
                  <c:v>TN Deaths</c:v>
                </c:pt>
              </c:strCache>
            </c:strRef>
          </c:tx>
          <c:spPr>
            <a:solidFill>
              <a:srgbClr val="1E487C"/>
            </a:solidFill>
          </c:spPr>
          <c:invertIfNegative val="0"/>
          <c:dLbls>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Drowning!$B$2:$F$2</c:f>
              <c:numCache>
                <c:formatCode>General</c:formatCode>
                <c:ptCount val="5"/>
                <c:pt idx="0">
                  <c:v>2014</c:v>
                </c:pt>
                <c:pt idx="1">
                  <c:v>2015</c:v>
                </c:pt>
                <c:pt idx="2">
                  <c:v>2016</c:v>
                </c:pt>
                <c:pt idx="3">
                  <c:v>2017</c:v>
                </c:pt>
                <c:pt idx="4">
                  <c:v>2018</c:v>
                </c:pt>
              </c:numCache>
            </c:numRef>
          </c:cat>
          <c:val>
            <c:numRef>
              <c:f>Drowning!$B$3:$F$3</c:f>
              <c:numCache>
                <c:formatCode>General</c:formatCode>
                <c:ptCount val="5"/>
                <c:pt idx="0">
                  <c:v>21</c:v>
                </c:pt>
                <c:pt idx="1">
                  <c:v>12</c:v>
                </c:pt>
                <c:pt idx="2">
                  <c:v>22</c:v>
                </c:pt>
                <c:pt idx="3">
                  <c:v>19</c:v>
                </c:pt>
                <c:pt idx="4">
                  <c:v>31</c:v>
                </c:pt>
              </c:numCache>
            </c:numRef>
          </c:val>
        </c:ser>
        <c:dLbls>
          <c:showLegendKey val="0"/>
          <c:showVal val="0"/>
          <c:showCatName val="0"/>
          <c:showSerName val="0"/>
          <c:showPercent val="0"/>
          <c:showBubbleSize val="0"/>
        </c:dLbls>
        <c:gapWidth val="106"/>
        <c:axId val="574610816"/>
        <c:axId val="574785792"/>
      </c:barChart>
      <c:lineChart>
        <c:grouping val="standard"/>
        <c:varyColors val="0"/>
        <c:ser>
          <c:idx val="1"/>
          <c:order val="1"/>
          <c:tx>
            <c:strRef>
              <c:f>Drowning!$A$4</c:f>
              <c:strCache>
                <c:ptCount val="1"/>
                <c:pt idx="0">
                  <c:v>TN Rate</c:v>
                </c:pt>
              </c:strCache>
            </c:strRef>
          </c:tx>
          <c:spPr>
            <a:ln>
              <a:solidFill>
                <a:srgbClr val="1E487C"/>
              </a:solidFill>
            </a:ln>
          </c:spPr>
          <c:marker>
            <c:spPr>
              <a:solidFill>
                <a:srgbClr val="1E487C"/>
              </a:solidFill>
              <a:ln>
                <a:solidFill>
                  <a:srgbClr val="1E487C"/>
                </a:solidFill>
              </a:ln>
            </c:spPr>
          </c:marker>
          <c:dLbls>
            <c:dLbl>
              <c:idx val="1"/>
              <c:layout>
                <c:manualLayout>
                  <c:x val="-3.3807554539866363E-2"/>
                  <c:y val="-4.2114186871120965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Drowning!$B$2:$F$2</c:f>
              <c:numCache>
                <c:formatCode>General</c:formatCode>
                <c:ptCount val="5"/>
                <c:pt idx="0">
                  <c:v>2014</c:v>
                </c:pt>
                <c:pt idx="1">
                  <c:v>2015</c:v>
                </c:pt>
                <c:pt idx="2">
                  <c:v>2016</c:v>
                </c:pt>
                <c:pt idx="3">
                  <c:v>2017</c:v>
                </c:pt>
                <c:pt idx="4">
                  <c:v>2018</c:v>
                </c:pt>
              </c:numCache>
            </c:numRef>
          </c:cat>
          <c:val>
            <c:numRef>
              <c:f>Drowning!$B$4:$F$4</c:f>
              <c:numCache>
                <c:formatCode>0.0</c:formatCode>
                <c:ptCount val="5"/>
                <c:pt idx="0">
                  <c:v>1.4105907150888874</c:v>
                </c:pt>
                <c:pt idx="1">
                  <c:v>0.80565732574135573</c:v>
                </c:pt>
                <c:pt idx="2">
                  <c:v>1.4730015553557332</c:v>
                </c:pt>
                <c:pt idx="3">
                  <c:v>1.2653456458124384</c:v>
                </c:pt>
                <c:pt idx="4">
                  <c:v>2.0625113937121347</c:v>
                </c:pt>
              </c:numCache>
            </c:numRef>
          </c:val>
          <c:smooth val="0"/>
        </c:ser>
        <c:ser>
          <c:idx val="2"/>
          <c:order val="2"/>
          <c:tx>
            <c:strRef>
              <c:f>Drowning!$A$5</c:f>
              <c:strCache>
                <c:ptCount val="1"/>
                <c:pt idx="0">
                  <c:v>U.S. Rate</c:v>
                </c:pt>
              </c:strCache>
            </c:strRef>
          </c:tx>
          <c:spPr>
            <a:ln>
              <a:solidFill>
                <a:srgbClr val="BF4F4C"/>
              </a:solidFill>
            </a:ln>
          </c:spPr>
          <c:marker>
            <c:spPr>
              <a:solidFill>
                <a:srgbClr val="BF4F4C"/>
              </a:solidFill>
              <a:ln>
                <a:solidFill>
                  <a:srgbClr val="BF4F4C"/>
                </a:solidFill>
              </a:ln>
            </c:spPr>
          </c:marker>
          <c:dLbls>
            <c:dLbl>
              <c:idx val="0"/>
              <c:layout>
                <c:manualLayout>
                  <c:x val="-3.3807554539866343E-2"/>
                  <c:y val="-4.2114186871121034E-2"/>
                </c:manualLayout>
              </c:layout>
              <c:dLblPos val="r"/>
              <c:showLegendKey val="0"/>
              <c:showVal val="1"/>
              <c:showCatName val="0"/>
              <c:showSerName val="0"/>
              <c:showPercent val="0"/>
              <c:showBubbleSize val="0"/>
            </c:dLbl>
            <c:dLbl>
              <c:idx val="2"/>
              <c:layout>
                <c:manualLayout>
                  <c:x val="-3.383017026717814E-2"/>
                  <c:y val="-3.5175904195819535E-2"/>
                </c:manualLayout>
              </c:layout>
              <c:dLblPos val="r"/>
              <c:showLegendKey val="0"/>
              <c:showVal val="1"/>
              <c:showCatName val="0"/>
              <c:showSerName val="0"/>
              <c:showPercent val="0"/>
              <c:showBubbleSize val="0"/>
            </c:dLbl>
            <c:dLbl>
              <c:idx val="3"/>
              <c:layout>
                <c:manualLayout>
                  <c:x val="-3.2532245069251661E-2"/>
                  <c:y val="3.4881162544672106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Drowning!$B$2:$F$2</c:f>
              <c:numCache>
                <c:formatCode>General</c:formatCode>
                <c:ptCount val="5"/>
                <c:pt idx="0">
                  <c:v>2014</c:v>
                </c:pt>
                <c:pt idx="1">
                  <c:v>2015</c:v>
                </c:pt>
                <c:pt idx="2">
                  <c:v>2016</c:v>
                </c:pt>
                <c:pt idx="3">
                  <c:v>2017</c:v>
                </c:pt>
                <c:pt idx="4">
                  <c:v>2018</c:v>
                </c:pt>
              </c:numCache>
            </c:numRef>
          </c:cat>
          <c:val>
            <c:numRef>
              <c:f>Drowning!$B$5:$F$5</c:f>
              <c:numCache>
                <c:formatCode>General</c:formatCode>
                <c:ptCount val="5"/>
                <c:pt idx="0">
                  <c:v>1.1000000000000001</c:v>
                </c:pt>
                <c:pt idx="1">
                  <c:v>1.1000000000000001</c:v>
                </c:pt>
                <c:pt idx="2">
                  <c:v>1.2</c:v>
                </c:pt>
                <c:pt idx="3">
                  <c:v>1.2</c:v>
                </c:pt>
              </c:numCache>
            </c:numRef>
          </c:val>
          <c:smooth val="0"/>
        </c:ser>
        <c:dLbls>
          <c:showLegendKey val="0"/>
          <c:showVal val="0"/>
          <c:showCatName val="0"/>
          <c:showSerName val="0"/>
          <c:showPercent val="0"/>
          <c:showBubbleSize val="0"/>
        </c:dLbls>
        <c:marker val="1"/>
        <c:smooth val="0"/>
        <c:axId val="575088128"/>
        <c:axId val="574809216"/>
      </c:lineChart>
      <c:catAx>
        <c:axId val="574610816"/>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574785792"/>
        <c:crosses val="autoZero"/>
        <c:auto val="1"/>
        <c:lblAlgn val="ctr"/>
        <c:lblOffset val="100"/>
        <c:noMultiLvlLbl val="0"/>
      </c:catAx>
      <c:valAx>
        <c:axId val="574785792"/>
        <c:scaling>
          <c:orientation val="minMax"/>
          <c:max val="50"/>
        </c:scaling>
        <c:delete val="0"/>
        <c:axPos val="l"/>
        <c:title>
          <c:tx>
            <c:rich>
              <a:bodyPr rot="-5400000" vert="horz"/>
              <a:lstStyle/>
              <a:p>
                <a:pPr>
                  <a:defRPr sz="1400"/>
                </a:pPr>
                <a:r>
                  <a:rPr lang="en-US" sz="1400"/>
                  <a:t>Number of Deaths</a:t>
                </a:r>
              </a:p>
            </c:rich>
          </c:tx>
          <c:layout>
            <c:manualLayout>
              <c:xMode val="edge"/>
              <c:yMode val="edge"/>
              <c:x val="1.2563766067703076E-2"/>
              <c:y val="0.26614042712587332"/>
            </c:manualLayout>
          </c:layout>
          <c:overlay val="0"/>
        </c:title>
        <c:numFmt formatCode="General" sourceLinked="1"/>
        <c:majorTickMark val="out"/>
        <c:minorTickMark val="none"/>
        <c:tickLblPos val="nextTo"/>
        <c:txPr>
          <a:bodyPr/>
          <a:lstStyle/>
          <a:p>
            <a:pPr>
              <a:defRPr sz="1400"/>
            </a:pPr>
            <a:endParaRPr lang="en-US"/>
          </a:p>
        </c:txPr>
        <c:crossAx val="574610816"/>
        <c:crosses val="autoZero"/>
        <c:crossBetween val="between"/>
        <c:majorUnit val="10"/>
      </c:valAx>
      <c:valAx>
        <c:axId val="574809216"/>
        <c:scaling>
          <c:orientation val="minMax"/>
        </c:scaling>
        <c:delete val="0"/>
        <c:axPos val="r"/>
        <c:title>
          <c:tx>
            <c:rich>
              <a:bodyPr rot="5400000" vert="horz"/>
              <a:lstStyle/>
              <a:p>
                <a:pPr>
                  <a:defRPr sz="1400"/>
                </a:pPr>
                <a:r>
                  <a:rPr lang="en-US" sz="1400"/>
                  <a:t>Rate per 100,000 Population</a:t>
                </a:r>
              </a:p>
            </c:rich>
          </c:tx>
          <c:layout>
            <c:manualLayout>
              <c:xMode val="edge"/>
              <c:yMode val="edge"/>
              <c:x val="0.95258505313761443"/>
              <c:y val="0.26467220845305195"/>
            </c:manualLayout>
          </c:layout>
          <c:overlay val="0"/>
        </c:title>
        <c:numFmt formatCode="0.0" sourceLinked="1"/>
        <c:majorTickMark val="out"/>
        <c:minorTickMark val="none"/>
        <c:tickLblPos val="nextTo"/>
        <c:txPr>
          <a:bodyPr/>
          <a:lstStyle/>
          <a:p>
            <a:pPr>
              <a:defRPr sz="1400"/>
            </a:pPr>
            <a:endParaRPr lang="en-US"/>
          </a:p>
        </c:txPr>
        <c:crossAx val="575088128"/>
        <c:crosses val="max"/>
        <c:crossBetween val="between"/>
      </c:valAx>
      <c:catAx>
        <c:axId val="575088128"/>
        <c:scaling>
          <c:orientation val="minMax"/>
        </c:scaling>
        <c:delete val="1"/>
        <c:axPos val="b"/>
        <c:numFmt formatCode="General" sourceLinked="1"/>
        <c:majorTickMark val="out"/>
        <c:minorTickMark val="none"/>
        <c:tickLblPos val="nextTo"/>
        <c:crossAx val="574809216"/>
        <c:crosses val="autoZero"/>
        <c:auto val="1"/>
        <c:lblAlgn val="ctr"/>
        <c:lblOffset val="100"/>
        <c:noMultiLvlLbl val="0"/>
      </c:catAx>
    </c:plotArea>
    <c:legend>
      <c:legendPos val="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574D0-53C4-491B-9945-F36A04B409BA}" type="datetimeFigureOut">
              <a:rPr lang="en-US" smtClean="0"/>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6E9D0-14A5-47D7-AB39-82D846695174}" type="slidenum">
              <a:rPr lang="en-US" smtClean="0"/>
              <a:t>‹#›</a:t>
            </a:fld>
            <a:endParaRPr lang="en-US"/>
          </a:p>
        </p:txBody>
      </p:sp>
    </p:spTree>
    <p:extLst>
      <p:ext uri="{BB962C8B-B14F-4D97-AF65-F5344CB8AC3E}">
        <p14:creationId xmlns:p14="http://schemas.microsoft.com/office/powerpoint/2010/main" val="16919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6E9D0-14A5-47D7-AB39-82D846695174}" type="slidenum">
              <a:rPr lang="en-US" smtClean="0"/>
              <a:t>1</a:t>
            </a:fld>
            <a:endParaRPr lang="en-US"/>
          </a:p>
        </p:txBody>
      </p:sp>
    </p:spTree>
    <p:extLst>
      <p:ext uri="{BB962C8B-B14F-4D97-AF65-F5344CB8AC3E}">
        <p14:creationId xmlns:p14="http://schemas.microsoft.com/office/powerpoint/2010/main" val="7747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6E9D0-14A5-47D7-AB39-82D846695174}" type="slidenum">
              <a:rPr lang="en-US" smtClean="0"/>
              <a:t>3</a:t>
            </a:fld>
            <a:endParaRPr lang="en-US"/>
          </a:p>
        </p:txBody>
      </p:sp>
    </p:spTree>
    <p:extLst>
      <p:ext uri="{BB962C8B-B14F-4D97-AF65-F5344CB8AC3E}">
        <p14:creationId xmlns:p14="http://schemas.microsoft.com/office/powerpoint/2010/main" val="2358552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smtClean="0"/>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7622" y="2979991"/>
            <a:ext cx="1978152" cy="1078992"/>
          </a:xfrm>
          <a:prstGeom prst="rect">
            <a:avLst/>
          </a:prstGeom>
        </p:spPr>
      </p:pic>
    </p:spTree>
    <p:extLst>
      <p:ext uri="{BB962C8B-B14F-4D97-AF65-F5344CB8AC3E}">
        <p14:creationId xmlns:p14="http://schemas.microsoft.com/office/powerpoint/2010/main" val="394754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Tree>
    <p:extLst>
      <p:ext uri="{BB962C8B-B14F-4D97-AF65-F5344CB8AC3E}">
        <p14:creationId xmlns:p14="http://schemas.microsoft.com/office/powerpoint/2010/main" val="117485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429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smtClean="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8" y="2979991"/>
            <a:ext cx="1978152" cy="1078992"/>
          </a:xfrm>
          <a:prstGeom prst="rect">
            <a:avLst/>
          </a:prstGeom>
        </p:spPr>
      </p:pic>
    </p:spTree>
    <p:extLst>
      <p:ext uri="{BB962C8B-B14F-4D97-AF65-F5344CB8AC3E}">
        <p14:creationId xmlns:p14="http://schemas.microsoft.com/office/powerpoint/2010/main" val="376938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1F1E36E7-BD80-49E3-8D1D-649D1D1FA6F9}" type="datetimeFigureOut">
              <a:rPr lang="en-US" smtClean="0">
                <a:solidFill>
                  <a:prstClr val="black"/>
                </a:solidFill>
              </a:rPr>
              <a:pPr/>
              <a:t>5/21/2020</a:t>
            </a:fld>
            <a:endParaRPr lang="en-US">
              <a:solidFill>
                <a:prstClr val="black"/>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E600F655-BDC5-4ADA-9A01-04703B23A4A6}" type="slidenum">
              <a:rPr lang="en-US" smtClean="0">
                <a:solidFill>
                  <a:prstClr val="black"/>
                </a:solidFill>
              </a:rPr>
              <a:pPr/>
              <a:t>‹#›</a:t>
            </a:fld>
            <a:endParaRPr lang="en-US">
              <a:solidFill>
                <a:prstClr val="black"/>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601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5.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rgbClr val="666666"/>
                </a:solidFill>
              </a:rPr>
              <a:pPr/>
              <a:t>‹#›</a:t>
            </a:fld>
            <a:endParaRPr lang="en-US" sz="1200" dirty="0">
              <a:solidFill>
                <a:srgbClr val="666666"/>
              </a:solidFill>
              <a:latin typeface="Open Sans"/>
              <a:cs typeface="Open Sans"/>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35655495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87801"/>
            <a:ext cx="8839200" cy="1117599"/>
          </a:xfrm>
        </p:spPr>
        <p:txBody>
          <a:bodyPr>
            <a:normAutofit fontScale="90000"/>
          </a:bodyPr>
          <a:lstStyle/>
          <a:p>
            <a:r>
              <a:rPr lang="en-US" dirty="0" smtClean="0"/>
              <a:t>Writing Prevention Recommendations</a:t>
            </a:r>
            <a:endParaRPr lang="en-US" dirty="0"/>
          </a:p>
        </p:txBody>
      </p:sp>
      <p:sp>
        <p:nvSpPr>
          <p:cNvPr id="3" name="Text Placeholder 2"/>
          <p:cNvSpPr>
            <a:spLocks noGrp="1"/>
          </p:cNvSpPr>
          <p:nvPr>
            <p:ph type="body" sz="quarter" idx="12"/>
          </p:nvPr>
        </p:nvSpPr>
        <p:spPr>
          <a:xfrm>
            <a:off x="609600" y="5105400"/>
            <a:ext cx="7848600" cy="1371600"/>
          </a:xfrm>
        </p:spPr>
        <p:txBody>
          <a:bodyPr>
            <a:normAutofit/>
          </a:bodyPr>
          <a:lstStyle/>
          <a:p>
            <a:r>
              <a:rPr lang="en-US" sz="2000" dirty="0" smtClean="0"/>
              <a:t>Taking Action!</a:t>
            </a:r>
            <a:endParaRPr lang="en-US" sz="2000"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recommendations to the state CFR team</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10</a:t>
            </a:fld>
            <a:endParaRPr lang="en-US">
              <a:solidFill>
                <a:prstClr val="black"/>
              </a:solidFill>
            </a:endParaRPr>
          </a:p>
        </p:txBody>
      </p:sp>
      <p:sp>
        <p:nvSpPr>
          <p:cNvPr id="4" name="Content Placeholder 3"/>
          <p:cNvSpPr>
            <a:spLocks noGrp="1"/>
          </p:cNvSpPr>
          <p:nvPr>
            <p:ph sz="quarter" idx="1"/>
          </p:nvPr>
        </p:nvSpPr>
        <p:spPr>
          <a:xfrm>
            <a:off x="457200" y="1386840"/>
            <a:ext cx="8229600" cy="4937760"/>
          </a:xfrm>
        </p:spPr>
        <p:txBody>
          <a:bodyPr>
            <a:normAutofit/>
          </a:bodyPr>
          <a:lstStyle/>
          <a:p>
            <a:r>
              <a:rPr lang="en-US" sz="2800" dirty="0" smtClean="0"/>
              <a:t>Through the database for individual case review.</a:t>
            </a:r>
          </a:p>
          <a:p>
            <a:r>
              <a:rPr lang="en-US" sz="2800" dirty="0" smtClean="0"/>
              <a:t>Monthly survey filled out by the team lead.</a:t>
            </a:r>
            <a:endParaRPr lang="en-US" sz="2800" dirty="0"/>
          </a:p>
          <a:p>
            <a:r>
              <a:rPr lang="en-US" sz="2800" dirty="0" smtClean="0"/>
              <a:t>E-mailed directly to April. </a:t>
            </a:r>
            <a:endParaRPr lang="en-US" sz="2800" dirty="0"/>
          </a:p>
        </p:txBody>
      </p:sp>
    </p:spTree>
    <p:extLst>
      <p:ext uri="{BB962C8B-B14F-4D97-AF65-F5344CB8AC3E}">
        <p14:creationId xmlns:p14="http://schemas.microsoft.com/office/powerpoint/2010/main" val="3924757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you submit a recommendations?</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11</a:t>
            </a:fld>
            <a:endParaRPr lang="en-US">
              <a:solidFill>
                <a:prstClr val="black"/>
              </a:solidFill>
            </a:endParaRPr>
          </a:p>
        </p:txBody>
      </p:sp>
      <p:sp>
        <p:nvSpPr>
          <p:cNvPr id="4" name="Content Placeholder 3"/>
          <p:cNvSpPr>
            <a:spLocks noGrp="1"/>
          </p:cNvSpPr>
          <p:nvPr>
            <p:ph sz="quarter" idx="1"/>
          </p:nvPr>
        </p:nvSpPr>
        <p:spPr>
          <a:xfrm>
            <a:off x="457200" y="1371600"/>
            <a:ext cx="8229600" cy="4937760"/>
          </a:xfrm>
        </p:spPr>
        <p:txBody>
          <a:bodyPr>
            <a:normAutofit/>
          </a:bodyPr>
          <a:lstStyle/>
          <a:p>
            <a:r>
              <a:rPr lang="en-US" sz="2400" b="1" u="sng" dirty="0" smtClean="0"/>
              <a:t>All</a:t>
            </a:r>
            <a:r>
              <a:rPr lang="en-US" sz="2400" dirty="0" smtClean="0"/>
              <a:t> recommendations are compiled into a list and shared with the state CFR team in December.</a:t>
            </a:r>
          </a:p>
          <a:p>
            <a:r>
              <a:rPr lang="en-US" sz="2400" dirty="0" smtClean="0"/>
              <a:t>All data from the previous year is also shared. </a:t>
            </a:r>
          </a:p>
          <a:p>
            <a:r>
              <a:rPr lang="en-US" sz="2400" dirty="0" smtClean="0"/>
              <a:t>The State CFR team votes on 3-5 recommendations to work on for the next year. </a:t>
            </a:r>
            <a:endParaRPr lang="en-US" sz="2400" dirty="0"/>
          </a:p>
        </p:txBody>
      </p:sp>
    </p:spTree>
    <p:extLst>
      <p:ext uri="{BB962C8B-B14F-4D97-AF65-F5344CB8AC3E}">
        <p14:creationId xmlns:p14="http://schemas.microsoft.com/office/powerpoint/2010/main" val="415216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12</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smtClean="0"/>
              <a:t>Share the state recommendations with the local teams. </a:t>
            </a:r>
          </a:p>
          <a:p>
            <a:r>
              <a:rPr lang="en-US" sz="2400" dirty="0" smtClean="0"/>
              <a:t>Ask the team to participate in prevention work to reduce child deaths in their community. </a:t>
            </a:r>
          </a:p>
          <a:p>
            <a:r>
              <a:rPr lang="en-US" sz="2400" dirty="0" smtClean="0"/>
              <a:t>Share work and successes with the state team. </a:t>
            </a:r>
            <a:endParaRPr lang="en-US" sz="2400" dirty="0"/>
          </a:p>
        </p:txBody>
      </p:sp>
    </p:spTree>
    <p:extLst>
      <p:ext uri="{BB962C8B-B14F-4D97-AF65-F5344CB8AC3E}">
        <p14:creationId xmlns:p14="http://schemas.microsoft.com/office/powerpoint/2010/main" val="32989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Example</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13</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smtClean="0">
                <a:solidFill>
                  <a:schemeClr val="tx1"/>
                </a:solidFill>
              </a:rPr>
              <a:t>Weak:</a:t>
            </a:r>
          </a:p>
          <a:p>
            <a:pPr lvl="1"/>
            <a:r>
              <a:rPr lang="en-US" sz="2000" dirty="0">
                <a:solidFill>
                  <a:schemeClr val="tx1"/>
                </a:solidFill>
              </a:rPr>
              <a:t>Parents should put their babies to sleep in safe cribs</a:t>
            </a:r>
            <a:r>
              <a:rPr lang="en-US" sz="2000" dirty="0" smtClean="0">
                <a:solidFill>
                  <a:schemeClr val="tx1"/>
                </a:solidFill>
              </a:rPr>
              <a:t>.</a:t>
            </a:r>
          </a:p>
          <a:p>
            <a:r>
              <a:rPr lang="en-US" sz="2400" dirty="0" smtClean="0">
                <a:solidFill>
                  <a:schemeClr val="tx1"/>
                </a:solidFill>
              </a:rPr>
              <a:t>Strong:</a:t>
            </a:r>
          </a:p>
          <a:p>
            <a:pPr lvl="1"/>
            <a:r>
              <a:rPr lang="en-US" sz="2000" dirty="0" smtClean="0">
                <a:solidFill>
                  <a:schemeClr val="tx1"/>
                </a:solidFill>
              </a:rPr>
              <a:t>The </a:t>
            </a:r>
            <a:r>
              <a:rPr lang="en-US" sz="2000" dirty="0">
                <a:solidFill>
                  <a:schemeClr val="tx1"/>
                </a:solidFill>
              </a:rPr>
              <a:t>County Health Department should design, implement and manage an education campaign for new parents, using prenatal classes </a:t>
            </a:r>
            <a:r>
              <a:rPr lang="en-US" sz="2000" dirty="0" smtClean="0">
                <a:solidFill>
                  <a:schemeClr val="tx1"/>
                </a:solidFill>
              </a:rPr>
              <a:t>to </a:t>
            </a:r>
            <a:r>
              <a:rPr lang="en-US" sz="2000" dirty="0">
                <a:solidFill>
                  <a:schemeClr val="tx1"/>
                </a:solidFill>
              </a:rPr>
              <a:t>teach comprehensive infant safe sleep practices according to the AAP guidelines, by the end of December</a:t>
            </a:r>
            <a:r>
              <a:rPr lang="en-US" sz="2000" dirty="0" smtClean="0"/>
              <a:t>.</a:t>
            </a:r>
            <a:endParaRPr lang="en-US" sz="2000" dirty="0"/>
          </a:p>
        </p:txBody>
      </p:sp>
    </p:spTree>
    <p:extLst>
      <p:ext uri="{BB962C8B-B14F-4D97-AF65-F5344CB8AC3E}">
        <p14:creationId xmlns:p14="http://schemas.microsoft.com/office/powerpoint/2010/main" val="37846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br>
              <a:rPr lang="en-US" dirty="0" smtClean="0"/>
            </a:br>
            <a:r>
              <a:rPr lang="en-US" dirty="0" smtClean="0"/>
              <a:t>Drowning deaths in TN, 2014-2015</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14</a:t>
            </a:fld>
            <a:endParaRPr lang="en-US">
              <a:solidFill>
                <a:prstClr val="black"/>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0440253"/>
              </p:ext>
            </p:extLst>
          </p:nvPr>
        </p:nvGraphicFramePr>
        <p:xfrm>
          <a:off x="457200" y="1447800"/>
          <a:ext cx="8077200" cy="470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937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Drowning death facts from review</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15</a:t>
            </a:fld>
            <a:endParaRPr lang="en-US">
              <a:solidFill>
                <a:prstClr val="black"/>
              </a:solidFill>
            </a:endParaRPr>
          </a:p>
        </p:txBody>
      </p:sp>
      <p:sp>
        <p:nvSpPr>
          <p:cNvPr id="4" name="Content Placeholder 3"/>
          <p:cNvSpPr>
            <a:spLocks noGrp="1"/>
          </p:cNvSpPr>
          <p:nvPr>
            <p:ph sz="quarter" idx="1"/>
          </p:nvPr>
        </p:nvSpPr>
        <p:spPr/>
        <p:txBody>
          <a:bodyPr/>
          <a:lstStyle/>
          <a:p>
            <a:r>
              <a:rPr lang="en-US" sz="2400" dirty="0" smtClean="0"/>
              <a:t>There are a higher number of drowning deaths in open water, such as a lake or a river. </a:t>
            </a:r>
          </a:p>
          <a:p>
            <a:r>
              <a:rPr lang="en-US" sz="2400" dirty="0" smtClean="0"/>
              <a:t>10% of the drowning deaths in 2018 were from homicides with caregivers involved.</a:t>
            </a:r>
          </a:p>
          <a:p>
            <a:r>
              <a:rPr lang="en-US" sz="2400" dirty="0" smtClean="0"/>
              <a:t>Several of the deaths were due to children playing around water, but not actually swimming or taking a bath. </a:t>
            </a:r>
          </a:p>
          <a:p>
            <a:endParaRPr lang="en-US" sz="2400" dirty="0"/>
          </a:p>
          <a:p>
            <a:r>
              <a:rPr lang="en-US" sz="2400" dirty="0" smtClean="0"/>
              <a:t>Type into the chat box a recommendation based off the given data and the facts</a:t>
            </a:r>
            <a:r>
              <a:rPr lang="en-US" dirty="0" smtClean="0"/>
              <a:t>. </a:t>
            </a:r>
            <a:endParaRPr lang="en-US" dirty="0"/>
          </a:p>
        </p:txBody>
      </p:sp>
    </p:spTree>
    <p:extLst>
      <p:ext uri="{BB962C8B-B14F-4D97-AF65-F5344CB8AC3E}">
        <p14:creationId xmlns:p14="http://schemas.microsoft.com/office/powerpoint/2010/main" val="134941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Sleep-related infant deaths</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16</a:t>
            </a:fld>
            <a:endParaRPr lang="en-US">
              <a:solidFill>
                <a:prstClr val="black"/>
              </a:solidFill>
            </a:endParaRPr>
          </a:p>
        </p:txBody>
      </p:sp>
      <p:sp>
        <p:nvSpPr>
          <p:cNvPr id="4" name="Content Placeholder 3"/>
          <p:cNvSpPr>
            <a:spLocks noGrp="1"/>
          </p:cNvSpPr>
          <p:nvPr>
            <p:ph sz="quarter" idx="1"/>
          </p:nvPr>
        </p:nvSpPr>
        <p:spPr/>
        <p:txBody>
          <a:bodyPr/>
          <a:lstStyle/>
          <a:p>
            <a:r>
              <a:rPr lang="en-US" smtClean="0"/>
              <a:t>Recommena</a:t>
            </a:r>
            <a:endParaRPr lang="en-US" dirty="0"/>
          </a:p>
        </p:txBody>
      </p:sp>
    </p:spTree>
    <p:extLst>
      <p:ext uri="{BB962C8B-B14F-4D97-AF65-F5344CB8AC3E}">
        <p14:creationId xmlns:p14="http://schemas.microsoft.com/office/powerpoint/2010/main" val="151568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latin typeface="+mj-lt"/>
              </a:rPr>
              <a:t>THANK YOU</a:t>
            </a:r>
            <a:endParaRPr lang="en-US" sz="4000" b="0" dirty="0">
              <a:latin typeface="+mj-lt"/>
            </a:endParaRPr>
          </a:p>
        </p:txBody>
      </p:sp>
      <p:sp>
        <p:nvSpPr>
          <p:cNvPr id="4" name="Rectangle 1027"/>
          <p:cNvSpPr txBox="1">
            <a:spLocks noChangeArrowheads="1"/>
          </p:cNvSpPr>
          <p:nvPr/>
        </p:nvSpPr>
        <p:spPr>
          <a:xfrm>
            <a:off x="1695203" y="4073237"/>
            <a:ext cx="57912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endParaRPr lang="en-US" sz="2400" dirty="0" smtClean="0">
              <a:solidFill>
                <a:srgbClr val="666666"/>
              </a:solidFill>
            </a:endParaRPr>
          </a:p>
        </p:txBody>
      </p:sp>
    </p:spTree>
    <p:extLst>
      <p:ext uri="{BB962C8B-B14F-4D97-AF65-F5344CB8AC3E}">
        <p14:creationId xmlns:p14="http://schemas.microsoft.com/office/powerpoint/2010/main" val="245333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Recommendations</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2</a:t>
            </a:fld>
            <a:endParaRPr lang="en-US">
              <a:solidFill>
                <a:prstClr val="black"/>
              </a:solidFill>
            </a:endParaRPr>
          </a:p>
        </p:txBody>
      </p:sp>
      <p:sp>
        <p:nvSpPr>
          <p:cNvPr id="4" name="Content Placeholder 3"/>
          <p:cNvSpPr>
            <a:spLocks noGrp="1"/>
          </p:cNvSpPr>
          <p:nvPr>
            <p:ph sz="quarter" idx="1"/>
          </p:nvPr>
        </p:nvSpPr>
        <p:spPr/>
        <p:txBody>
          <a:bodyPr/>
          <a:lstStyle/>
          <a:p>
            <a:r>
              <a:rPr lang="en-US" sz="2800" dirty="0" smtClean="0"/>
              <a:t>You have reviewed cases</a:t>
            </a:r>
          </a:p>
          <a:p>
            <a:endParaRPr lang="en-US" sz="2800" dirty="0" smtClean="0"/>
          </a:p>
          <a:p>
            <a:r>
              <a:rPr lang="en-US" sz="2800" dirty="0" smtClean="0"/>
              <a:t>You have discussed if the death was preventable</a:t>
            </a:r>
          </a:p>
          <a:p>
            <a:endParaRPr lang="en-US" sz="2800" dirty="0" smtClean="0"/>
          </a:p>
          <a:p>
            <a:r>
              <a:rPr lang="en-US" sz="2800" dirty="0" smtClean="0"/>
              <a:t>You see a possibility to prevent child death in your community</a:t>
            </a:r>
          </a:p>
          <a:p>
            <a:endParaRPr lang="en-US" sz="2800" dirty="0"/>
          </a:p>
          <a:p>
            <a:r>
              <a:rPr lang="en-US" sz="2800" dirty="0" smtClean="0"/>
              <a:t>Now what? </a:t>
            </a:r>
          </a:p>
          <a:p>
            <a:endParaRPr lang="en-US" dirty="0"/>
          </a:p>
        </p:txBody>
      </p:sp>
    </p:spTree>
    <p:extLst>
      <p:ext uri="{BB962C8B-B14F-4D97-AF65-F5344CB8AC3E}">
        <p14:creationId xmlns:p14="http://schemas.microsoft.com/office/powerpoint/2010/main" val="397193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Types of Recommendations</a:t>
            </a:r>
            <a:endParaRPr lang="en-US" dirty="0"/>
          </a:p>
        </p:txBody>
      </p:sp>
      <p:sp>
        <p:nvSpPr>
          <p:cNvPr id="4" name="Content Placeholder 3"/>
          <p:cNvSpPr>
            <a:spLocks noGrp="1"/>
          </p:cNvSpPr>
          <p:nvPr>
            <p:ph sz="quarter" idx="1"/>
          </p:nvPr>
        </p:nvSpPr>
        <p:spPr>
          <a:xfrm>
            <a:off x="457200" y="1143000"/>
            <a:ext cx="8229600" cy="4937760"/>
          </a:xfrm>
        </p:spPr>
        <p:txBody>
          <a:bodyPr>
            <a:normAutofit/>
          </a:bodyPr>
          <a:lstStyle/>
          <a:p>
            <a:r>
              <a:rPr lang="en-US" sz="3200" dirty="0" smtClean="0"/>
              <a:t>Short, Intermediate, Long term</a:t>
            </a:r>
          </a:p>
          <a:p>
            <a:pPr marL="0" indent="0">
              <a:buNone/>
            </a:pPr>
            <a:endParaRPr lang="en-US" sz="3200" dirty="0" smtClean="0"/>
          </a:p>
          <a:p>
            <a:r>
              <a:rPr lang="en-US" sz="3200" dirty="0" smtClean="0"/>
              <a:t>Practice and policy</a:t>
            </a:r>
            <a:r>
              <a:rPr lang="en-US" sz="3200" dirty="0" smtClean="0"/>
              <a:t> </a:t>
            </a:r>
          </a:p>
          <a:p>
            <a:pPr marL="0" indent="0">
              <a:buNone/>
            </a:pPr>
            <a:endParaRPr lang="en-US" sz="3200" dirty="0" smtClean="0"/>
          </a:p>
          <a:p>
            <a:pPr lvl="1"/>
            <a:r>
              <a:rPr lang="en-US" sz="2400" dirty="0" smtClean="0"/>
              <a:t>Your recommendations should be connected to goals that can be acted on in short term, while also addressing any practice or policy changes. </a:t>
            </a:r>
            <a:endParaRPr lang="en-US" sz="2400" dirty="0"/>
          </a:p>
        </p:txBody>
      </p:sp>
    </p:spTree>
    <p:extLst>
      <p:ext uri="{BB962C8B-B14F-4D97-AF65-F5344CB8AC3E}">
        <p14:creationId xmlns:p14="http://schemas.microsoft.com/office/powerpoint/2010/main" val="26858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Recommendations</a:t>
            </a:r>
            <a:endParaRPr lang="en-US" dirty="0"/>
          </a:p>
        </p:txBody>
      </p:sp>
      <p:sp>
        <p:nvSpPr>
          <p:cNvPr id="4" name="Content Placeholder 3"/>
          <p:cNvSpPr>
            <a:spLocks noGrp="1"/>
          </p:cNvSpPr>
          <p:nvPr>
            <p:ph sz="quarter" idx="1"/>
          </p:nvPr>
        </p:nvSpPr>
        <p:spPr/>
        <p:txBody>
          <a:bodyPr>
            <a:normAutofit/>
          </a:bodyPr>
          <a:lstStyle/>
          <a:p>
            <a:r>
              <a:rPr lang="en-US" sz="2400" b="1" dirty="0"/>
              <a:t>Increase suicide prevention and mental health services in high-risk areas identified by the TDH suicide prevention program.  </a:t>
            </a:r>
            <a:endParaRPr lang="en-US" sz="2400" dirty="0"/>
          </a:p>
          <a:p>
            <a:r>
              <a:rPr lang="en-US" sz="2400" b="1" dirty="0"/>
              <a:t>Increase the number of schools in high-risk counties implementing evidence-based motor vehicle safety programs in local high schools. </a:t>
            </a:r>
            <a:endParaRPr lang="en-US" sz="2400" dirty="0"/>
          </a:p>
        </p:txBody>
      </p:sp>
    </p:spTree>
    <p:extLst>
      <p:ext uri="{BB962C8B-B14F-4D97-AF65-F5344CB8AC3E}">
        <p14:creationId xmlns:p14="http://schemas.microsoft.com/office/powerpoint/2010/main" val="144893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5</a:t>
            </a:fld>
            <a:endParaRPr lang="en-US">
              <a:solidFill>
                <a:prstClr val="black"/>
              </a:solidFill>
            </a:endParaRPr>
          </a:p>
        </p:txBody>
      </p:sp>
      <p:sp>
        <p:nvSpPr>
          <p:cNvPr id="4" name="Content Placeholder 3"/>
          <p:cNvSpPr>
            <a:spLocks noGrp="1"/>
          </p:cNvSpPr>
          <p:nvPr>
            <p:ph sz="quarter" idx="1"/>
          </p:nvPr>
        </p:nvSpPr>
        <p:spPr/>
        <p:txBody>
          <a:bodyPr/>
          <a:lstStyle/>
          <a:p>
            <a:r>
              <a:rPr lang="en-US" sz="2400" b="1" dirty="0"/>
              <a:t>Continue funding to partner agencies to reduce unintended pregnancies, reduce smoking during pregnancy and increase enrollment in both group prenatal care, Evidence Based Home Visiting (EBHV)and CHANT.</a:t>
            </a:r>
            <a:endParaRPr lang="en-US" sz="2400" dirty="0"/>
          </a:p>
          <a:p>
            <a:r>
              <a:rPr lang="en-US" sz="2400" b="1" dirty="0"/>
              <a:t>Increase awareness to women of childbearing age of the increased risk of birth defects in the presence of conditions such as diabetes, high blood pressure and high body mass index (BMI). </a:t>
            </a:r>
          </a:p>
          <a:p>
            <a:endParaRPr lang="en-US" dirty="0"/>
          </a:p>
        </p:txBody>
      </p:sp>
    </p:spTree>
    <p:extLst>
      <p:ext uri="{BB962C8B-B14F-4D97-AF65-F5344CB8AC3E}">
        <p14:creationId xmlns:p14="http://schemas.microsoft.com/office/powerpoint/2010/main" val="37675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6</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b="1" dirty="0"/>
              <a:t>Partner with state and community agencies to focus on intergenerational caregivers to provide consistent, culturally appropriate messaging to address disparities.</a:t>
            </a:r>
            <a:endParaRPr lang="en-US" sz="2400" dirty="0"/>
          </a:p>
          <a:p>
            <a:r>
              <a:rPr lang="en-US" sz="2400" b="1" dirty="0"/>
              <a:t>TDH will promote drowning prevention recommendations from the American Academy of Pediatric Drowning Prevention Toolkit through social media and press releases. TDH will promote resources for swimming lessons.</a:t>
            </a:r>
            <a:endParaRPr lang="en-US" sz="2400" dirty="0"/>
          </a:p>
        </p:txBody>
      </p:sp>
    </p:spTree>
    <p:extLst>
      <p:ext uri="{BB962C8B-B14F-4D97-AF65-F5344CB8AC3E}">
        <p14:creationId xmlns:p14="http://schemas.microsoft.com/office/powerpoint/2010/main" val="185101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recommendation effective</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7</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3200" dirty="0"/>
              <a:t>Refers to local data and context.</a:t>
            </a:r>
          </a:p>
          <a:p>
            <a:r>
              <a:rPr lang="en-US" sz="3200" dirty="0"/>
              <a:t>Applies knowledge of best practices.</a:t>
            </a:r>
          </a:p>
          <a:p>
            <a:r>
              <a:rPr lang="en-US" sz="3200" dirty="0"/>
              <a:t>Identifies incremental steps.</a:t>
            </a:r>
          </a:p>
          <a:p>
            <a:r>
              <a:rPr lang="en-US" sz="3200" dirty="0"/>
              <a:t>Is specific and actionable.</a:t>
            </a:r>
          </a:p>
          <a:p>
            <a:r>
              <a:rPr lang="en-US" sz="3200" dirty="0"/>
              <a:t>Has accountability built into it.</a:t>
            </a:r>
          </a:p>
        </p:txBody>
      </p:sp>
    </p:spTree>
    <p:extLst>
      <p:ext uri="{BB962C8B-B14F-4D97-AF65-F5344CB8AC3E}">
        <p14:creationId xmlns:p14="http://schemas.microsoft.com/office/powerpoint/2010/main" val="36543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8</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a:t>Too </a:t>
            </a:r>
            <a:r>
              <a:rPr lang="en-US" sz="2400" dirty="0" smtClean="0"/>
              <a:t>many  actions dilutes </a:t>
            </a:r>
            <a:r>
              <a:rPr lang="en-US" sz="2400" dirty="0"/>
              <a:t>effectiveness</a:t>
            </a:r>
          </a:p>
          <a:p>
            <a:r>
              <a:rPr lang="en-US" sz="2400" dirty="0"/>
              <a:t>Pay attention to timing</a:t>
            </a:r>
          </a:p>
          <a:p>
            <a:r>
              <a:rPr lang="en-US" sz="2400" dirty="0"/>
              <a:t>Put </a:t>
            </a:r>
            <a:r>
              <a:rPr lang="en-US" sz="2400" dirty="0" smtClean="0"/>
              <a:t>them </a:t>
            </a:r>
            <a:r>
              <a:rPr lang="en-US" sz="2400" dirty="0"/>
              <a:t>in writing</a:t>
            </a:r>
          </a:p>
          <a:p>
            <a:r>
              <a:rPr lang="en-US" sz="2400" dirty="0"/>
              <a:t>Let people know ahead of time they are coming</a:t>
            </a:r>
          </a:p>
          <a:p>
            <a:r>
              <a:rPr lang="en-US" sz="2400" dirty="0"/>
              <a:t>Make sure you follow up</a:t>
            </a:r>
          </a:p>
          <a:p>
            <a:r>
              <a:rPr lang="en-US" sz="2400" dirty="0"/>
              <a:t>Hold people accountable</a:t>
            </a:r>
          </a:p>
        </p:txBody>
      </p:sp>
    </p:spTree>
    <p:extLst>
      <p:ext uri="{BB962C8B-B14F-4D97-AF65-F5344CB8AC3E}">
        <p14:creationId xmlns:p14="http://schemas.microsoft.com/office/powerpoint/2010/main" val="50439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on your recommendations</a:t>
            </a:r>
            <a:endParaRPr lang="en-US" dirty="0"/>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9</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smtClean="0"/>
              <a:t>Prevention efforts and recommendations do not need to come from the state. </a:t>
            </a:r>
          </a:p>
          <a:p>
            <a:r>
              <a:rPr lang="en-US" sz="2400" dirty="0" smtClean="0"/>
              <a:t>If you community is experiencing  specific deaths, you or someone on your team can take lead on implementing a local recommendation. </a:t>
            </a:r>
          </a:p>
          <a:p>
            <a:r>
              <a:rPr lang="en-US" sz="2400" dirty="0" smtClean="0"/>
              <a:t>Share you successes and projects your team is working on. </a:t>
            </a:r>
            <a:endParaRPr lang="en-US" sz="2400" dirty="0"/>
          </a:p>
        </p:txBody>
      </p:sp>
    </p:spTree>
    <p:extLst>
      <p:ext uri="{BB962C8B-B14F-4D97-AF65-F5344CB8AC3E}">
        <p14:creationId xmlns:p14="http://schemas.microsoft.com/office/powerpoint/2010/main" val="241631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16418</TotalTime>
  <Words>638</Words>
  <Application>Microsoft Office PowerPoint</Application>
  <PresentationFormat>On-screen Show (4:3)</PresentationFormat>
  <Paragraphs>91</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PowerPoint B</vt:lpstr>
      <vt:lpstr>PowerPoint A</vt:lpstr>
      <vt:lpstr>Writing Prevention Recommendations</vt:lpstr>
      <vt:lpstr>Prevention Recommendations</vt:lpstr>
      <vt:lpstr>Types of Recommendations</vt:lpstr>
      <vt:lpstr>Current State Recommendations</vt:lpstr>
      <vt:lpstr>Current State Recommendations</vt:lpstr>
      <vt:lpstr>Current State Recommendations</vt:lpstr>
      <vt:lpstr>Making recommendation effective</vt:lpstr>
      <vt:lpstr>Remember:</vt:lpstr>
      <vt:lpstr>Acting on your recommendations</vt:lpstr>
      <vt:lpstr>How to submit recommendations to the state CFR team</vt:lpstr>
      <vt:lpstr>What happens after you submit a recommendations?</vt:lpstr>
      <vt:lpstr>What can you do?</vt:lpstr>
      <vt:lpstr>Recommendation Example</vt:lpstr>
      <vt:lpstr>Your turn: Drowning deaths in TN, 2014-2015</vt:lpstr>
      <vt:lpstr>Drowning death facts from review</vt:lpstr>
      <vt:lpstr>Sleep-related infant deaths</vt:lpstr>
      <vt:lpstr>THANK YOU</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April Kincaid</cp:lastModifiedBy>
  <cp:revision>71</cp:revision>
  <dcterms:created xsi:type="dcterms:W3CDTF">2015-04-23T14:38:43Z</dcterms:created>
  <dcterms:modified xsi:type="dcterms:W3CDTF">2020-05-28T12:10:55Z</dcterms:modified>
</cp:coreProperties>
</file>