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5.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rts/chart2.xml" ContentType="application/vnd.openxmlformats-officedocument.drawingml.chart+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comments/comment1.xml" ContentType="application/vnd.openxmlformats-officedocument.presentationml.comments+xml"/>
  <Override PartName="/ppt/comments/comment2.xml" ContentType="application/vnd.openxmlformats-officedocument.presentationml.comment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8.xml" ContentType="application/vnd.openxmlformats-officedocument.presentationml.notesSlide+xml"/>
  <Override PartName="/ppt/comments/comment3.xml" ContentType="application/vnd.openxmlformats-officedocument.presentationml.comments+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84" r:id="rId1"/>
    <p:sldMasterId id="2147483696" r:id="rId2"/>
    <p:sldMasterId id="2147483762" r:id="rId3"/>
    <p:sldMasterId id="2147483774" r:id="rId4"/>
    <p:sldMasterId id="2147483786" r:id="rId5"/>
    <p:sldMasterId id="2147483800" r:id="rId6"/>
  </p:sldMasterIdLst>
  <p:notesMasterIdLst>
    <p:notesMasterId r:id="rId67"/>
  </p:notesMasterIdLst>
  <p:handoutMasterIdLst>
    <p:handoutMasterId r:id="rId68"/>
  </p:handoutMasterIdLst>
  <p:sldIdLst>
    <p:sldId id="553" r:id="rId7"/>
    <p:sldId id="551" r:id="rId8"/>
    <p:sldId id="453" r:id="rId9"/>
    <p:sldId id="451" r:id="rId10"/>
    <p:sldId id="452" r:id="rId11"/>
    <p:sldId id="556" r:id="rId12"/>
    <p:sldId id="456" r:id="rId13"/>
    <p:sldId id="455" r:id="rId14"/>
    <p:sldId id="467" r:id="rId15"/>
    <p:sldId id="464" r:id="rId16"/>
    <p:sldId id="581" r:id="rId17"/>
    <p:sldId id="468" r:id="rId18"/>
    <p:sldId id="471" r:id="rId19"/>
    <p:sldId id="347" r:id="rId20"/>
    <p:sldId id="470" r:id="rId21"/>
    <p:sldId id="345" r:id="rId22"/>
    <p:sldId id="483" r:id="rId23"/>
    <p:sldId id="583" r:id="rId24"/>
    <p:sldId id="406" r:id="rId25"/>
    <p:sldId id="482" r:id="rId26"/>
    <p:sldId id="410" r:id="rId27"/>
    <p:sldId id="485" r:id="rId28"/>
    <p:sldId id="486" r:id="rId29"/>
    <p:sldId id="558" r:id="rId30"/>
    <p:sldId id="501" r:id="rId31"/>
    <p:sldId id="437" r:id="rId32"/>
    <p:sldId id="414" r:id="rId33"/>
    <p:sldId id="562" r:id="rId34"/>
    <p:sldId id="426" r:id="rId35"/>
    <p:sldId id="488" r:id="rId36"/>
    <p:sldId id="489" r:id="rId37"/>
    <p:sldId id="564" r:id="rId38"/>
    <p:sldId id="420" r:id="rId39"/>
    <p:sldId id="490" r:id="rId40"/>
    <p:sldId id="491" r:id="rId41"/>
    <p:sldId id="492" r:id="rId42"/>
    <p:sldId id="494" r:id="rId43"/>
    <p:sldId id="497" r:id="rId44"/>
    <p:sldId id="498" r:id="rId45"/>
    <p:sldId id="499" r:id="rId46"/>
    <p:sldId id="502" r:id="rId47"/>
    <p:sldId id="504" r:id="rId48"/>
    <p:sldId id="520" r:id="rId49"/>
    <p:sldId id="521" r:id="rId50"/>
    <p:sldId id="568" r:id="rId51"/>
    <p:sldId id="567" r:id="rId52"/>
    <p:sldId id="515" r:id="rId53"/>
    <p:sldId id="511" r:id="rId54"/>
    <p:sldId id="569" r:id="rId55"/>
    <p:sldId id="587" r:id="rId56"/>
    <p:sldId id="590" r:id="rId57"/>
    <p:sldId id="589" r:id="rId58"/>
    <p:sldId id="570" r:id="rId59"/>
    <p:sldId id="571" r:id="rId60"/>
    <p:sldId id="591" r:id="rId61"/>
    <p:sldId id="532" r:id="rId62"/>
    <p:sldId id="541" r:id="rId63"/>
    <p:sldId id="573" r:id="rId64"/>
    <p:sldId id="574" r:id="rId65"/>
    <p:sldId id="575" r:id="rId6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simmons" initials="d" lastIdx="25" clrIdx="0"/>
  <p:cmAuthor id="1" name="Leslie Simmons" initials="LS" lastIdx="1" clrIdx="1"/>
  <p:cmAuthor id="2" name="dsimmons" initials="ds" lastIdx="11" clrIdx="2"/>
  <p:cmAuthor id="3" name="Deborah Simmons" initials="DS" lastIdx="23" clrIdx="3"/>
  <p:cmAuthor id="4" name="kwilliams" initials="kw" lastIdx="9" clrIdx="4"/>
  <p:cmAuthor id="5" name="myoon" initials="m" lastIdx="9" clrIdx="5"/>
  <p:cmAuthor id="6" name="Kimberly Williams" initials="KW" lastIdx="4" clrIdx="6"/>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570605"/>
    <a:srgbClr val="695E4A"/>
    <a:srgbClr val="FFFFFF"/>
    <a:srgbClr val="E0C898"/>
    <a:srgbClr val="DABD82"/>
    <a:srgbClr val="D4B26E"/>
    <a:srgbClr val="E7DED0"/>
    <a:srgbClr val="EEE1C6"/>
    <a:srgbClr val="E5D1A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vertBarState="minimized">
    <p:restoredLeft sz="11920" autoAdjust="0"/>
    <p:restoredTop sz="99846" autoAdjust="0"/>
  </p:normalViewPr>
  <p:slideViewPr>
    <p:cSldViewPr>
      <p:cViewPr varScale="1">
        <p:scale>
          <a:sx n="74" d="100"/>
          <a:sy n="74" d="100"/>
        </p:scale>
        <p:origin x="-1902"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slide" Target="slides/slide57.xml"/><Relationship Id="rId68" Type="http://schemas.openxmlformats.org/officeDocument/2006/relationships/handoutMaster" Target="handoutMasters/handoutMaster1.xml"/><Relationship Id="rId7" Type="http://schemas.openxmlformats.org/officeDocument/2006/relationships/slide" Target="slides/slide1.xml"/><Relationship Id="rId71"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slide" Target="slides/slide60.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61" Type="http://schemas.openxmlformats.org/officeDocument/2006/relationships/slide" Target="slides/slide55.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commentAuthors" Target="commentAuthors.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notesMaster" Target="notesMasters/notesMaster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charts/_rels/chart1.xml.rels><?xml version="1.0" encoding="UTF-8" standalone="yes"?>
<Relationships xmlns="http://schemas.openxmlformats.org/package/2006/relationships"><Relationship Id="rId1" Type="http://schemas.openxmlformats.org/officeDocument/2006/relationships/oleObject" Target="Workbook1" TargetMode="Externa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2"/>
    </mc:Choice>
    <mc:Fallback>
      <c:style val="22"/>
    </mc:Fallback>
  </mc:AlternateContent>
  <c:chart>
    <c:autoTitleDeleted val="0"/>
    <c:plotArea>
      <c:layout/>
      <c:barChart>
        <c:barDir val="col"/>
        <c:grouping val="clustered"/>
        <c:varyColors val="0"/>
        <c:ser>
          <c:idx val="0"/>
          <c:order val="0"/>
          <c:spPr>
            <a:solidFill>
              <a:srgbClr val="900119"/>
            </a:solidFill>
          </c:spPr>
          <c:invertIfNegative val="0"/>
          <c:val>
            <c:numRef>
              <c:f>Sheet1!$C$6:$F$6</c:f>
              <c:numCache>
                <c:formatCode>General</c:formatCode>
                <c:ptCount val="4"/>
                <c:pt idx="0">
                  <c:v>20</c:v>
                </c:pt>
                <c:pt idx="1">
                  <c:v>13</c:v>
                </c:pt>
                <c:pt idx="2">
                  <c:v>20</c:v>
                </c:pt>
                <c:pt idx="3">
                  <c:v>20</c:v>
                </c:pt>
              </c:numCache>
            </c:numRef>
          </c:val>
        </c:ser>
        <c:dLbls>
          <c:showLegendKey val="0"/>
          <c:showVal val="0"/>
          <c:showCatName val="0"/>
          <c:showSerName val="0"/>
          <c:showPercent val="0"/>
          <c:showBubbleSize val="0"/>
        </c:dLbls>
        <c:gapWidth val="150"/>
        <c:axId val="99590528"/>
        <c:axId val="99592064"/>
      </c:barChart>
      <c:catAx>
        <c:axId val="99590528"/>
        <c:scaling>
          <c:orientation val="minMax"/>
        </c:scaling>
        <c:delete val="1"/>
        <c:axPos val="b"/>
        <c:majorTickMark val="out"/>
        <c:minorTickMark val="none"/>
        <c:tickLblPos val="nextTo"/>
        <c:crossAx val="99592064"/>
        <c:crosses val="autoZero"/>
        <c:auto val="1"/>
        <c:lblAlgn val="ctr"/>
        <c:lblOffset val="100"/>
        <c:noMultiLvlLbl val="0"/>
      </c:catAx>
      <c:valAx>
        <c:axId val="99592064"/>
        <c:scaling>
          <c:orientation val="minMax"/>
        </c:scaling>
        <c:delete val="1"/>
        <c:axPos val="l"/>
        <c:majorGridlines/>
        <c:numFmt formatCode="General" sourceLinked="1"/>
        <c:majorTickMark val="out"/>
        <c:minorTickMark val="none"/>
        <c:tickLblPos val="nextTo"/>
        <c:crossAx val="99590528"/>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smtClean="0"/>
              <a:t>Reading</a:t>
            </a:r>
            <a:r>
              <a:rPr lang="en-US" baseline="0" dirty="0" smtClean="0"/>
              <a:t> Support</a:t>
            </a:r>
            <a:endParaRPr lang="en-US" dirty="0"/>
          </a:p>
        </c:rich>
      </c:tx>
      <c:layout/>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explosion val="25"/>
          <c:dPt>
            <c:idx val="0"/>
            <c:bubble3D val="0"/>
            <c:spPr>
              <a:solidFill>
                <a:srgbClr val="570605"/>
              </a:solidFill>
            </c:spPr>
          </c:dPt>
          <c:dPt>
            <c:idx val="1"/>
            <c:bubble3D val="0"/>
            <c:spPr>
              <a:solidFill>
                <a:srgbClr val="D4B26E"/>
              </a:solidFill>
            </c:spPr>
          </c:dPt>
          <c:dPt>
            <c:idx val="2"/>
            <c:bubble3D val="0"/>
            <c:spPr>
              <a:solidFill>
                <a:schemeClr val="tx2">
                  <a:lumMod val="85000"/>
                  <a:lumOff val="15000"/>
                </a:schemeClr>
              </a:solidFill>
            </c:spPr>
          </c:dPt>
          <c:dPt>
            <c:idx val="3"/>
            <c:bubble3D val="0"/>
            <c:spPr>
              <a:solidFill>
                <a:srgbClr val="EEE1C6"/>
              </a:solidFill>
            </c:spPr>
          </c:dPt>
          <c:dPt>
            <c:idx val="4"/>
            <c:bubble3D val="0"/>
            <c:spPr>
              <a:solidFill>
                <a:srgbClr val="695E4A"/>
              </a:solidFill>
            </c:spPr>
          </c:dPt>
          <c:cat>
            <c:strRef>
              <c:f>Sheet1!$A$2:$A$6</c:f>
              <c:strCache>
                <c:ptCount val="5"/>
                <c:pt idx="0">
                  <c:v>Program Efficacy</c:v>
                </c:pt>
                <c:pt idx="1">
                  <c:v>Feasibility</c:v>
                </c:pt>
                <c:pt idx="2">
                  <c:v>Time </c:v>
                </c:pt>
                <c:pt idx="3">
                  <c:v>Grouping</c:v>
                </c:pt>
                <c:pt idx="4">
                  <c:v>Other</c:v>
                </c:pt>
              </c:strCache>
            </c:strRef>
          </c:cat>
          <c:val>
            <c:numRef>
              <c:f>Sheet1!$B$2:$B$6</c:f>
              <c:numCache>
                <c:formatCode>0%</c:formatCode>
                <c:ptCount val="5"/>
                <c:pt idx="0">
                  <c:v>0.4</c:v>
                </c:pt>
                <c:pt idx="1">
                  <c:v>0.25</c:v>
                </c:pt>
                <c:pt idx="2">
                  <c:v>0.15</c:v>
                </c:pt>
                <c:pt idx="3">
                  <c:v>0.1</c:v>
                </c:pt>
                <c:pt idx="4">
                  <c:v>0.05</c:v>
                </c:pt>
              </c:numCache>
            </c:numRef>
          </c:val>
        </c:ser>
        <c:dLbls>
          <c:showLegendKey val="0"/>
          <c:showVal val="0"/>
          <c:showCatName val="0"/>
          <c:showSerName val="0"/>
          <c:showPercent val="0"/>
          <c:showBubbleSize val="0"/>
          <c:showLeaderLines val="1"/>
        </c:dLbls>
      </c:pie3DChart>
    </c:plotArea>
    <c:legend>
      <c:legendPos val="r"/>
      <c:layout/>
      <c:overlay val="0"/>
      <c:spPr>
        <a:ln>
          <a:solidFill>
            <a:srgbClr val="570605"/>
          </a:solidFill>
        </a:ln>
      </c:spPr>
    </c:legend>
    <c:plotVisOnly val="1"/>
    <c:dispBlanksAs val="gap"/>
    <c:showDLblsOverMax val="0"/>
  </c:chart>
  <c:txPr>
    <a:bodyPr/>
    <a:lstStyle/>
    <a:p>
      <a:pPr>
        <a:defRPr sz="1800"/>
      </a:pPr>
      <a:endParaRPr lang="en-US"/>
    </a:p>
  </c:txPr>
  <c:externalData r:id="rId1">
    <c:autoUpdate val="0"/>
  </c:externalData>
</c:chartSpace>
</file>

<file path=ppt/comments/comment1.xml><?xml version="1.0" encoding="utf-8"?>
<p:cmLst xmlns:a="http://schemas.openxmlformats.org/drawingml/2006/main" xmlns:r="http://schemas.openxmlformats.org/officeDocument/2006/relationships" xmlns:p="http://schemas.openxmlformats.org/presentationml/2006/main">
  <p:cm authorId="3" dt="2013-03-26T10:38:05.108" idx="20">
    <p:pos x="5760" y="0"/>
    <p:text>Mike do you have a graph of this? you want to use instead?</p:text>
  </p:cm>
</p:cmLst>
</file>

<file path=ppt/comments/comment2.xml><?xml version="1.0" encoding="utf-8"?>
<p:cmLst xmlns:a="http://schemas.openxmlformats.org/drawingml/2006/main" xmlns:r="http://schemas.openxmlformats.org/officeDocument/2006/relationships" xmlns:p="http://schemas.openxmlformats.org/presentationml/2006/main">
  <p:cm authorId="3" dt="2013-03-26T10:38:05.108" idx="22">
    <p:pos x="5760" y="0"/>
    <p:text>Mike do you have a graph of this? you want to use instead?</p:text>
  </p:cm>
</p:cmLst>
</file>

<file path=ppt/comments/comment3.xml><?xml version="1.0" encoding="utf-8"?>
<p:cmLst xmlns:a="http://schemas.openxmlformats.org/drawingml/2006/main" xmlns:r="http://schemas.openxmlformats.org/officeDocument/2006/relationships" xmlns:p="http://schemas.openxmlformats.org/presentationml/2006/main">
  <p:cm authorId="3" dt="2014-01-19T19:56:55.744" idx="23">
    <p:pos x="10" y="-298"/>
    <p:text>Ask Eric about Model Fit and put in notes. </p:tex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81B4C5D-F776-4BCF-8861-D6A006A3A391}"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A216E18C-5738-4AE8-9DD1-34672FE00A3A}">
      <dgm:prSet phldrT="[Text]" custT="1"/>
      <dgm:spPr>
        <a:solidFill>
          <a:srgbClr val="570605"/>
        </a:solidFill>
        <a:ln>
          <a:solidFill>
            <a:srgbClr val="570605"/>
          </a:solidFill>
        </a:ln>
      </dgm:spPr>
      <dgm:t>
        <a:bodyPr/>
        <a:lstStyle/>
        <a:p>
          <a:r>
            <a:rPr lang="en-US" sz="2400" dirty="0" smtClean="0">
              <a:latin typeface="Trebuchet MS" pitchFamily="34" charset="0"/>
            </a:rPr>
            <a:t>Progress</a:t>
          </a:r>
          <a:endParaRPr lang="en-US" sz="2400" dirty="0">
            <a:latin typeface="Trebuchet MS" pitchFamily="34" charset="0"/>
          </a:endParaRPr>
        </a:p>
      </dgm:t>
    </dgm:pt>
    <dgm:pt modelId="{D28F98CA-570C-4E15-A51A-61AD6F46AD9D}" type="parTrans" cxnId="{CE46D187-F7E9-4EDE-A5BF-633563CA315D}">
      <dgm:prSet/>
      <dgm:spPr/>
      <dgm:t>
        <a:bodyPr/>
        <a:lstStyle/>
        <a:p>
          <a:endParaRPr lang="en-US"/>
        </a:p>
      </dgm:t>
    </dgm:pt>
    <dgm:pt modelId="{26312453-7216-4A56-AAE6-2616FC9CD348}" type="sibTrans" cxnId="{CE46D187-F7E9-4EDE-A5BF-633563CA315D}">
      <dgm:prSet/>
      <dgm:spPr/>
      <dgm:t>
        <a:bodyPr/>
        <a:lstStyle/>
        <a:p>
          <a:endParaRPr lang="en-US"/>
        </a:p>
      </dgm:t>
    </dgm:pt>
    <dgm:pt modelId="{A4FCEF54-4854-472D-A67B-C2DEBB22CB93}">
      <dgm:prSet phldrT="[Text]"/>
      <dgm:spPr>
        <a:solidFill>
          <a:srgbClr val="E7DED0">
            <a:alpha val="90000"/>
          </a:srgbClr>
        </a:solidFill>
        <a:ln>
          <a:solidFill>
            <a:srgbClr val="570605"/>
          </a:solidFill>
        </a:ln>
      </dgm:spPr>
      <dgm:t>
        <a:bodyPr/>
        <a:lstStyle/>
        <a:p>
          <a:r>
            <a:rPr lang="en-US" dirty="0" smtClean="0">
              <a:latin typeface="Bookman Old Style" pitchFamily="18" charset="0"/>
            </a:rPr>
            <a:t>Schools are increasingly implementing interventions to meet the academic needs of students at risk of reading difficulties.  </a:t>
          </a:r>
          <a:endParaRPr lang="en-US" dirty="0">
            <a:latin typeface="Bookman Old Style" pitchFamily="18" charset="0"/>
          </a:endParaRPr>
        </a:p>
      </dgm:t>
    </dgm:pt>
    <dgm:pt modelId="{A6D66EFE-E8EE-4897-AC6F-9FA2E2EAB763}" type="parTrans" cxnId="{2CFBC812-80CC-44DB-A73E-E8A4E7F98D66}">
      <dgm:prSet/>
      <dgm:spPr/>
      <dgm:t>
        <a:bodyPr/>
        <a:lstStyle/>
        <a:p>
          <a:endParaRPr lang="en-US"/>
        </a:p>
      </dgm:t>
    </dgm:pt>
    <dgm:pt modelId="{8E8466C2-D7AC-401F-9EB6-4422A22D4927}" type="sibTrans" cxnId="{2CFBC812-80CC-44DB-A73E-E8A4E7F98D66}">
      <dgm:prSet/>
      <dgm:spPr/>
      <dgm:t>
        <a:bodyPr/>
        <a:lstStyle/>
        <a:p>
          <a:endParaRPr lang="en-US"/>
        </a:p>
      </dgm:t>
    </dgm:pt>
    <dgm:pt modelId="{9B479569-F02E-4D43-912F-7861A2BD888D}">
      <dgm:prSet phldrT="[Text]"/>
      <dgm:spPr>
        <a:solidFill>
          <a:srgbClr val="E7DED0">
            <a:alpha val="90000"/>
          </a:srgbClr>
        </a:solidFill>
        <a:ln>
          <a:solidFill>
            <a:srgbClr val="570605"/>
          </a:solidFill>
        </a:ln>
      </dgm:spPr>
      <dgm:t>
        <a:bodyPr/>
        <a:lstStyle/>
        <a:p>
          <a:r>
            <a:rPr lang="en-US" dirty="0" smtClean="0">
              <a:latin typeface="Bookman Old Style" pitchFamily="18" charset="0"/>
            </a:rPr>
            <a:t>In many instances, these instructional practices or programs “work” or result in substantial achievement differences over typical practices for many children. </a:t>
          </a:r>
          <a:endParaRPr lang="en-US" dirty="0">
            <a:latin typeface="Bookman Old Style" pitchFamily="18" charset="0"/>
          </a:endParaRPr>
        </a:p>
      </dgm:t>
    </dgm:pt>
    <dgm:pt modelId="{91B2788D-2B8A-4E4B-B58E-5FF45067A3F6}" type="parTrans" cxnId="{703AE1CC-7040-446C-8688-AE5A0EFEB0E3}">
      <dgm:prSet/>
      <dgm:spPr/>
      <dgm:t>
        <a:bodyPr/>
        <a:lstStyle/>
        <a:p>
          <a:endParaRPr lang="en-US"/>
        </a:p>
      </dgm:t>
    </dgm:pt>
    <dgm:pt modelId="{DAA32DBB-F1EA-4473-9116-B8DB8DEEF475}" type="sibTrans" cxnId="{703AE1CC-7040-446C-8688-AE5A0EFEB0E3}">
      <dgm:prSet/>
      <dgm:spPr/>
      <dgm:t>
        <a:bodyPr/>
        <a:lstStyle/>
        <a:p>
          <a:endParaRPr lang="en-US"/>
        </a:p>
      </dgm:t>
    </dgm:pt>
    <dgm:pt modelId="{EB865C11-82E8-4257-B03C-F50C0464739B}">
      <dgm:prSet phldrT="[Text]" custT="1"/>
      <dgm:spPr>
        <a:solidFill>
          <a:srgbClr val="570605"/>
        </a:solidFill>
        <a:ln>
          <a:solidFill>
            <a:srgbClr val="570605"/>
          </a:solidFill>
        </a:ln>
      </dgm:spPr>
      <dgm:t>
        <a:bodyPr/>
        <a:lstStyle/>
        <a:p>
          <a:r>
            <a:rPr lang="en-US" sz="2400" dirty="0" smtClean="0">
              <a:latin typeface="Trebuchet MS" pitchFamily="34" charset="0"/>
            </a:rPr>
            <a:t>Need to Know</a:t>
          </a:r>
          <a:endParaRPr lang="en-US" sz="2400" dirty="0">
            <a:latin typeface="Trebuchet MS" pitchFamily="34" charset="0"/>
          </a:endParaRPr>
        </a:p>
      </dgm:t>
    </dgm:pt>
    <dgm:pt modelId="{9BF29D3F-4B5A-432A-8B96-F4B9C316BDC6}" type="parTrans" cxnId="{38430103-D88E-4A42-96FD-3598A5DFD231}">
      <dgm:prSet/>
      <dgm:spPr/>
      <dgm:t>
        <a:bodyPr/>
        <a:lstStyle/>
        <a:p>
          <a:endParaRPr lang="en-US"/>
        </a:p>
      </dgm:t>
    </dgm:pt>
    <dgm:pt modelId="{8B130393-86E0-43FB-8DA3-2C5D5477C143}" type="sibTrans" cxnId="{38430103-D88E-4A42-96FD-3598A5DFD231}">
      <dgm:prSet/>
      <dgm:spPr/>
      <dgm:t>
        <a:bodyPr/>
        <a:lstStyle/>
        <a:p>
          <a:endParaRPr lang="en-US"/>
        </a:p>
      </dgm:t>
    </dgm:pt>
    <dgm:pt modelId="{99D519FB-1AC6-4063-BABE-129B555D998D}">
      <dgm:prSet phldrT="[Text]"/>
      <dgm:spPr>
        <a:solidFill>
          <a:srgbClr val="E7DED0">
            <a:alpha val="90000"/>
          </a:srgbClr>
        </a:solidFill>
        <a:ln>
          <a:solidFill>
            <a:srgbClr val="570605"/>
          </a:solidFill>
        </a:ln>
      </dgm:spPr>
      <dgm:t>
        <a:bodyPr/>
        <a:lstStyle/>
        <a:p>
          <a:r>
            <a:rPr lang="en-US" dirty="0" smtClean="0">
              <a:latin typeface="Bookman Old Style" pitchFamily="18" charset="0"/>
            </a:rPr>
            <a:t>To move beyond “what works” to understand whether it will work in my school. Will it be more effective than the practices I currently use?</a:t>
          </a:r>
          <a:endParaRPr lang="en-US" dirty="0">
            <a:latin typeface="Bookman Old Style" pitchFamily="18" charset="0"/>
          </a:endParaRPr>
        </a:p>
      </dgm:t>
    </dgm:pt>
    <dgm:pt modelId="{1AEF1ECC-C8B5-4E5B-9F64-2A22E0C78EF0}" type="parTrans" cxnId="{150FB059-16FD-4596-A9D4-DB5AA2E76775}">
      <dgm:prSet/>
      <dgm:spPr/>
      <dgm:t>
        <a:bodyPr/>
        <a:lstStyle/>
        <a:p>
          <a:endParaRPr lang="en-US"/>
        </a:p>
      </dgm:t>
    </dgm:pt>
    <dgm:pt modelId="{7719709E-86F4-4BCB-BA01-8D2209397B81}" type="sibTrans" cxnId="{150FB059-16FD-4596-A9D4-DB5AA2E76775}">
      <dgm:prSet/>
      <dgm:spPr/>
      <dgm:t>
        <a:bodyPr/>
        <a:lstStyle/>
        <a:p>
          <a:endParaRPr lang="en-US"/>
        </a:p>
      </dgm:t>
    </dgm:pt>
    <dgm:pt modelId="{4E1EC993-7B7B-4819-B298-001842170ECC}">
      <dgm:prSet phldrT="[Text]" custT="1"/>
      <dgm:spPr>
        <a:solidFill>
          <a:srgbClr val="570605"/>
        </a:solidFill>
        <a:ln>
          <a:solidFill>
            <a:srgbClr val="570605"/>
          </a:solidFill>
        </a:ln>
      </dgm:spPr>
      <dgm:t>
        <a:bodyPr/>
        <a:lstStyle/>
        <a:p>
          <a:r>
            <a:rPr lang="en-US" sz="2400" dirty="0" smtClean="0">
              <a:latin typeface="Trebuchet MS" pitchFamily="34" charset="0"/>
            </a:rPr>
            <a:t>We Know</a:t>
          </a:r>
          <a:endParaRPr lang="en-US" sz="2400" dirty="0">
            <a:latin typeface="Trebuchet MS" pitchFamily="34" charset="0"/>
          </a:endParaRPr>
        </a:p>
      </dgm:t>
    </dgm:pt>
    <dgm:pt modelId="{537C21FC-6B57-4A33-840D-0810D8B9785E}" type="sibTrans" cxnId="{1E8C42BE-2B98-4463-BF4C-AC2423E84C0F}">
      <dgm:prSet/>
      <dgm:spPr/>
      <dgm:t>
        <a:bodyPr/>
        <a:lstStyle/>
        <a:p>
          <a:endParaRPr lang="en-US"/>
        </a:p>
      </dgm:t>
    </dgm:pt>
    <dgm:pt modelId="{C7EAD476-549F-42F8-8EA5-680CF3262D84}" type="parTrans" cxnId="{1E8C42BE-2B98-4463-BF4C-AC2423E84C0F}">
      <dgm:prSet/>
      <dgm:spPr/>
      <dgm:t>
        <a:bodyPr/>
        <a:lstStyle/>
        <a:p>
          <a:endParaRPr lang="en-US"/>
        </a:p>
      </dgm:t>
    </dgm:pt>
    <dgm:pt modelId="{A5009201-E9F8-4C80-A9D4-2D68A5ED57E8}" type="pres">
      <dgm:prSet presAssocID="{981B4C5D-F776-4BCF-8861-D6A006A3A391}" presName="linearFlow" presStyleCnt="0">
        <dgm:presLayoutVars>
          <dgm:dir/>
          <dgm:animLvl val="lvl"/>
          <dgm:resizeHandles val="exact"/>
        </dgm:presLayoutVars>
      </dgm:prSet>
      <dgm:spPr/>
      <dgm:t>
        <a:bodyPr/>
        <a:lstStyle/>
        <a:p>
          <a:endParaRPr lang="en-US"/>
        </a:p>
      </dgm:t>
    </dgm:pt>
    <dgm:pt modelId="{96E2DDED-3993-4D81-8E88-151788C269C6}" type="pres">
      <dgm:prSet presAssocID="{A216E18C-5738-4AE8-9DD1-34672FE00A3A}" presName="composite" presStyleCnt="0"/>
      <dgm:spPr/>
    </dgm:pt>
    <dgm:pt modelId="{8720C549-5664-4989-91EE-2B15A970D946}" type="pres">
      <dgm:prSet presAssocID="{A216E18C-5738-4AE8-9DD1-34672FE00A3A}" presName="parentText" presStyleLbl="alignNode1" presStyleIdx="0" presStyleCnt="3" custLinFactNeighborY="-38">
        <dgm:presLayoutVars>
          <dgm:chMax val="1"/>
          <dgm:bulletEnabled val="1"/>
        </dgm:presLayoutVars>
      </dgm:prSet>
      <dgm:spPr/>
      <dgm:t>
        <a:bodyPr/>
        <a:lstStyle/>
        <a:p>
          <a:endParaRPr lang="en-US"/>
        </a:p>
      </dgm:t>
    </dgm:pt>
    <dgm:pt modelId="{F49DDBF2-0C9E-4B03-A8C8-E069B39A6BE7}" type="pres">
      <dgm:prSet presAssocID="{A216E18C-5738-4AE8-9DD1-34672FE00A3A}" presName="descendantText" presStyleLbl="alignAcc1" presStyleIdx="0" presStyleCnt="3">
        <dgm:presLayoutVars>
          <dgm:bulletEnabled val="1"/>
        </dgm:presLayoutVars>
      </dgm:prSet>
      <dgm:spPr/>
      <dgm:t>
        <a:bodyPr/>
        <a:lstStyle/>
        <a:p>
          <a:endParaRPr lang="en-US"/>
        </a:p>
      </dgm:t>
    </dgm:pt>
    <dgm:pt modelId="{193A2210-B211-479F-B028-D9918D756074}" type="pres">
      <dgm:prSet presAssocID="{26312453-7216-4A56-AAE6-2616FC9CD348}" presName="sp" presStyleCnt="0"/>
      <dgm:spPr/>
    </dgm:pt>
    <dgm:pt modelId="{6DC9E7FE-FBC5-4FB5-BFE0-756820DD4793}" type="pres">
      <dgm:prSet presAssocID="{4E1EC993-7B7B-4819-B298-001842170ECC}" presName="composite" presStyleCnt="0"/>
      <dgm:spPr/>
    </dgm:pt>
    <dgm:pt modelId="{56CF586E-22DD-46F3-8F0B-79E44ACB9C0C}" type="pres">
      <dgm:prSet presAssocID="{4E1EC993-7B7B-4819-B298-001842170ECC}" presName="parentText" presStyleLbl="alignNode1" presStyleIdx="1" presStyleCnt="3">
        <dgm:presLayoutVars>
          <dgm:chMax val="1"/>
          <dgm:bulletEnabled val="1"/>
        </dgm:presLayoutVars>
      </dgm:prSet>
      <dgm:spPr/>
      <dgm:t>
        <a:bodyPr/>
        <a:lstStyle/>
        <a:p>
          <a:endParaRPr lang="en-US"/>
        </a:p>
      </dgm:t>
    </dgm:pt>
    <dgm:pt modelId="{F6A0B7F5-8436-4995-A075-571EA058C997}" type="pres">
      <dgm:prSet presAssocID="{4E1EC993-7B7B-4819-B298-001842170ECC}" presName="descendantText" presStyleLbl="alignAcc1" presStyleIdx="1" presStyleCnt="3">
        <dgm:presLayoutVars>
          <dgm:bulletEnabled val="1"/>
        </dgm:presLayoutVars>
      </dgm:prSet>
      <dgm:spPr/>
      <dgm:t>
        <a:bodyPr/>
        <a:lstStyle/>
        <a:p>
          <a:endParaRPr lang="en-US"/>
        </a:p>
      </dgm:t>
    </dgm:pt>
    <dgm:pt modelId="{883F2704-2601-40D8-9D36-40F623FCDF16}" type="pres">
      <dgm:prSet presAssocID="{537C21FC-6B57-4A33-840D-0810D8B9785E}" presName="sp" presStyleCnt="0"/>
      <dgm:spPr/>
    </dgm:pt>
    <dgm:pt modelId="{4E744C73-FDED-4FF4-9F4D-DC80A2ABDCC8}" type="pres">
      <dgm:prSet presAssocID="{EB865C11-82E8-4257-B03C-F50C0464739B}" presName="composite" presStyleCnt="0"/>
      <dgm:spPr/>
    </dgm:pt>
    <dgm:pt modelId="{C1E1F5F3-8385-4449-81D8-6298682F73F4}" type="pres">
      <dgm:prSet presAssocID="{EB865C11-82E8-4257-B03C-F50C0464739B}" presName="parentText" presStyleLbl="alignNode1" presStyleIdx="2" presStyleCnt="3">
        <dgm:presLayoutVars>
          <dgm:chMax val="1"/>
          <dgm:bulletEnabled val="1"/>
        </dgm:presLayoutVars>
      </dgm:prSet>
      <dgm:spPr/>
      <dgm:t>
        <a:bodyPr/>
        <a:lstStyle/>
        <a:p>
          <a:endParaRPr lang="en-US"/>
        </a:p>
      </dgm:t>
    </dgm:pt>
    <dgm:pt modelId="{10C85375-3226-4CEF-9F5F-922B13BD0F4E}" type="pres">
      <dgm:prSet presAssocID="{EB865C11-82E8-4257-B03C-F50C0464739B}" presName="descendantText" presStyleLbl="alignAcc1" presStyleIdx="2" presStyleCnt="3">
        <dgm:presLayoutVars>
          <dgm:bulletEnabled val="1"/>
        </dgm:presLayoutVars>
      </dgm:prSet>
      <dgm:spPr/>
      <dgm:t>
        <a:bodyPr/>
        <a:lstStyle/>
        <a:p>
          <a:endParaRPr lang="en-US"/>
        </a:p>
      </dgm:t>
    </dgm:pt>
  </dgm:ptLst>
  <dgm:cxnLst>
    <dgm:cxn modelId="{BD10BDEF-1468-4BF5-A3BC-B32A146E17CA}" type="presOf" srcId="{EB865C11-82E8-4257-B03C-F50C0464739B}" destId="{C1E1F5F3-8385-4449-81D8-6298682F73F4}" srcOrd="0" destOrd="0" presId="urn:microsoft.com/office/officeart/2005/8/layout/chevron2"/>
    <dgm:cxn modelId="{2CFBC812-80CC-44DB-A73E-E8A4E7F98D66}" srcId="{A216E18C-5738-4AE8-9DD1-34672FE00A3A}" destId="{A4FCEF54-4854-472D-A67B-C2DEBB22CB93}" srcOrd="0" destOrd="0" parTransId="{A6D66EFE-E8EE-4897-AC6F-9FA2E2EAB763}" sibTransId="{8E8466C2-D7AC-401F-9EB6-4422A22D4927}"/>
    <dgm:cxn modelId="{150FB059-16FD-4596-A9D4-DB5AA2E76775}" srcId="{EB865C11-82E8-4257-B03C-F50C0464739B}" destId="{99D519FB-1AC6-4063-BABE-129B555D998D}" srcOrd="0" destOrd="0" parTransId="{1AEF1ECC-C8B5-4E5B-9F64-2A22E0C78EF0}" sibTransId="{7719709E-86F4-4BCB-BA01-8D2209397B81}"/>
    <dgm:cxn modelId="{7FADA4CA-4440-46FA-A89D-1265FC824A12}" type="presOf" srcId="{981B4C5D-F776-4BCF-8861-D6A006A3A391}" destId="{A5009201-E9F8-4C80-A9D4-2D68A5ED57E8}" srcOrd="0" destOrd="0" presId="urn:microsoft.com/office/officeart/2005/8/layout/chevron2"/>
    <dgm:cxn modelId="{1633CB3B-2E93-4E37-AB06-C39EC0141B5D}" type="presOf" srcId="{9B479569-F02E-4D43-912F-7861A2BD888D}" destId="{F6A0B7F5-8436-4995-A075-571EA058C997}" srcOrd="0" destOrd="0" presId="urn:microsoft.com/office/officeart/2005/8/layout/chevron2"/>
    <dgm:cxn modelId="{CE46D187-F7E9-4EDE-A5BF-633563CA315D}" srcId="{981B4C5D-F776-4BCF-8861-D6A006A3A391}" destId="{A216E18C-5738-4AE8-9DD1-34672FE00A3A}" srcOrd="0" destOrd="0" parTransId="{D28F98CA-570C-4E15-A51A-61AD6F46AD9D}" sibTransId="{26312453-7216-4A56-AAE6-2616FC9CD348}"/>
    <dgm:cxn modelId="{BF61DA61-EE67-4189-A8FE-E78EC6657925}" type="presOf" srcId="{4E1EC993-7B7B-4819-B298-001842170ECC}" destId="{56CF586E-22DD-46F3-8F0B-79E44ACB9C0C}" srcOrd="0" destOrd="0" presId="urn:microsoft.com/office/officeart/2005/8/layout/chevron2"/>
    <dgm:cxn modelId="{1E8C42BE-2B98-4463-BF4C-AC2423E84C0F}" srcId="{981B4C5D-F776-4BCF-8861-D6A006A3A391}" destId="{4E1EC993-7B7B-4819-B298-001842170ECC}" srcOrd="1" destOrd="0" parTransId="{C7EAD476-549F-42F8-8EA5-680CF3262D84}" sibTransId="{537C21FC-6B57-4A33-840D-0810D8B9785E}"/>
    <dgm:cxn modelId="{81A029CF-0F9A-4A93-A7C5-5C7577601D60}" type="presOf" srcId="{A4FCEF54-4854-472D-A67B-C2DEBB22CB93}" destId="{F49DDBF2-0C9E-4B03-A8C8-E069B39A6BE7}" srcOrd="0" destOrd="0" presId="urn:microsoft.com/office/officeart/2005/8/layout/chevron2"/>
    <dgm:cxn modelId="{262999B4-DBA8-4C49-B739-67AC2DB4753F}" type="presOf" srcId="{A216E18C-5738-4AE8-9DD1-34672FE00A3A}" destId="{8720C549-5664-4989-91EE-2B15A970D946}" srcOrd="0" destOrd="0" presId="urn:microsoft.com/office/officeart/2005/8/layout/chevron2"/>
    <dgm:cxn modelId="{38430103-D88E-4A42-96FD-3598A5DFD231}" srcId="{981B4C5D-F776-4BCF-8861-D6A006A3A391}" destId="{EB865C11-82E8-4257-B03C-F50C0464739B}" srcOrd="2" destOrd="0" parTransId="{9BF29D3F-4B5A-432A-8B96-F4B9C316BDC6}" sibTransId="{8B130393-86E0-43FB-8DA3-2C5D5477C143}"/>
    <dgm:cxn modelId="{703AE1CC-7040-446C-8688-AE5A0EFEB0E3}" srcId="{4E1EC993-7B7B-4819-B298-001842170ECC}" destId="{9B479569-F02E-4D43-912F-7861A2BD888D}" srcOrd="0" destOrd="0" parTransId="{91B2788D-2B8A-4E4B-B58E-5FF45067A3F6}" sibTransId="{DAA32DBB-F1EA-4473-9116-B8DB8DEEF475}"/>
    <dgm:cxn modelId="{2F1AFC82-1D44-456B-A75D-B008A1E574BA}" type="presOf" srcId="{99D519FB-1AC6-4063-BABE-129B555D998D}" destId="{10C85375-3226-4CEF-9F5F-922B13BD0F4E}" srcOrd="0" destOrd="0" presId="urn:microsoft.com/office/officeart/2005/8/layout/chevron2"/>
    <dgm:cxn modelId="{C9F4E6A5-D240-494B-AED2-70603EE1DB36}" type="presParOf" srcId="{A5009201-E9F8-4C80-A9D4-2D68A5ED57E8}" destId="{96E2DDED-3993-4D81-8E88-151788C269C6}" srcOrd="0" destOrd="0" presId="urn:microsoft.com/office/officeart/2005/8/layout/chevron2"/>
    <dgm:cxn modelId="{B9ABE410-F47C-4B3F-A2C7-42B5382D1990}" type="presParOf" srcId="{96E2DDED-3993-4D81-8E88-151788C269C6}" destId="{8720C549-5664-4989-91EE-2B15A970D946}" srcOrd="0" destOrd="0" presId="urn:microsoft.com/office/officeart/2005/8/layout/chevron2"/>
    <dgm:cxn modelId="{F163F000-4166-4C9A-BD2F-A25FBA4B9783}" type="presParOf" srcId="{96E2DDED-3993-4D81-8E88-151788C269C6}" destId="{F49DDBF2-0C9E-4B03-A8C8-E069B39A6BE7}" srcOrd="1" destOrd="0" presId="urn:microsoft.com/office/officeart/2005/8/layout/chevron2"/>
    <dgm:cxn modelId="{863F18C7-105C-4DEC-9A9A-6349469BB254}" type="presParOf" srcId="{A5009201-E9F8-4C80-A9D4-2D68A5ED57E8}" destId="{193A2210-B211-479F-B028-D9918D756074}" srcOrd="1" destOrd="0" presId="urn:microsoft.com/office/officeart/2005/8/layout/chevron2"/>
    <dgm:cxn modelId="{48CAC85D-AF29-4C80-92BF-536660EAC8DC}" type="presParOf" srcId="{A5009201-E9F8-4C80-A9D4-2D68A5ED57E8}" destId="{6DC9E7FE-FBC5-4FB5-BFE0-756820DD4793}" srcOrd="2" destOrd="0" presId="urn:microsoft.com/office/officeart/2005/8/layout/chevron2"/>
    <dgm:cxn modelId="{4E53E56E-C6BA-47AD-9181-842F75AA12A6}" type="presParOf" srcId="{6DC9E7FE-FBC5-4FB5-BFE0-756820DD4793}" destId="{56CF586E-22DD-46F3-8F0B-79E44ACB9C0C}" srcOrd="0" destOrd="0" presId="urn:microsoft.com/office/officeart/2005/8/layout/chevron2"/>
    <dgm:cxn modelId="{8C7DF3F1-2BB7-4F83-AAC0-146368C1C296}" type="presParOf" srcId="{6DC9E7FE-FBC5-4FB5-BFE0-756820DD4793}" destId="{F6A0B7F5-8436-4995-A075-571EA058C997}" srcOrd="1" destOrd="0" presId="urn:microsoft.com/office/officeart/2005/8/layout/chevron2"/>
    <dgm:cxn modelId="{D23FF94F-C0EF-49A5-88F5-257E8C003A1A}" type="presParOf" srcId="{A5009201-E9F8-4C80-A9D4-2D68A5ED57E8}" destId="{883F2704-2601-40D8-9D36-40F623FCDF16}" srcOrd="3" destOrd="0" presId="urn:microsoft.com/office/officeart/2005/8/layout/chevron2"/>
    <dgm:cxn modelId="{01EF48CA-7F65-453E-9CBF-DF2AB09F88C7}" type="presParOf" srcId="{A5009201-E9F8-4C80-A9D4-2D68A5ED57E8}" destId="{4E744C73-FDED-4FF4-9F4D-DC80A2ABDCC8}" srcOrd="4" destOrd="0" presId="urn:microsoft.com/office/officeart/2005/8/layout/chevron2"/>
    <dgm:cxn modelId="{9E2D0C09-C94C-47F8-B1D1-B428F12A1011}" type="presParOf" srcId="{4E744C73-FDED-4FF4-9F4D-DC80A2ABDCC8}" destId="{C1E1F5F3-8385-4449-81D8-6298682F73F4}" srcOrd="0" destOrd="0" presId="urn:microsoft.com/office/officeart/2005/8/layout/chevron2"/>
    <dgm:cxn modelId="{1825666A-3623-4E64-B9A6-797DB1B02F85}" type="presParOf" srcId="{4E744C73-FDED-4FF4-9F4D-DC80A2ABDCC8}" destId="{10C85375-3226-4CEF-9F5F-922B13BD0F4E}"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FBD241A-EE0B-4339-957A-F3C1AA4E834A}"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US"/>
        </a:p>
      </dgm:t>
    </dgm:pt>
    <dgm:pt modelId="{1FDD9758-3317-4DBF-8175-E31D9E87FA15}">
      <dgm:prSet phldrT="[Text]"/>
      <dgm:spPr>
        <a:solidFill>
          <a:srgbClr val="570605"/>
        </a:solidFill>
        <a:ln>
          <a:solidFill>
            <a:srgbClr val="570605"/>
          </a:solidFill>
        </a:ln>
      </dgm:spPr>
      <dgm:t>
        <a:bodyPr/>
        <a:lstStyle/>
        <a:p>
          <a:r>
            <a:rPr lang="en-US" dirty="0" smtClean="0">
              <a:latin typeface="Trebuchet MS" pitchFamily="34" charset="0"/>
            </a:rPr>
            <a:t>Interventions</a:t>
          </a:r>
          <a:endParaRPr lang="en-US" dirty="0">
            <a:latin typeface="Trebuchet MS" pitchFamily="34" charset="0"/>
          </a:endParaRPr>
        </a:p>
      </dgm:t>
    </dgm:pt>
    <dgm:pt modelId="{FBECB362-CE56-421A-982F-A7E4D35C6A89}" type="parTrans" cxnId="{30D8AC2E-3968-49BC-BCC4-A82DAD828EC5}">
      <dgm:prSet/>
      <dgm:spPr/>
      <dgm:t>
        <a:bodyPr/>
        <a:lstStyle/>
        <a:p>
          <a:endParaRPr lang="en-US"/>
        </a:p>
      </dgm:t>
    </dgm:pt>
    <dgm:pt modelId="{59E9D538-7157-4B80-809B-BFB1361BBA77}" type="sibTrans" cxnId="{30D8AC2E-3968-49BC-BCC4-A82DAD828EC5}">
      <dgm:prSet/>
      <dgm:spPr/>
      <dgm:t>
        <a:bodyPr/>
        <a:lstStyle/>
        <a:p>
          <a:endParaRPr lang="en-US"/>
        </a:p>
      </dgm:t>
    </dgm:pt>
    <dgm:pt modelId="{CC4B5CE5-8B14-419A-9ED9-A5C179878CB3}">
      <dgm:prSet phldrT="[Text]"/>
      <dgm:spPr>
        <a:solidFill>
          <a:srgbClr val="E7DED0">
            <a:alpha val="90000"/>
          </a:srgbClr>
        </a:solidFill>
        <a:ln>
          <a:solidFill>
            <a:srgbClr val="570605"/>
          </a:solidFill>
        </a:ln>
      </dgm:spPr>
      <dgm:t>
        <a:bodyPr/>
        <a:lstStyle/>
        <a:p>
          <a:r>
            <a:rPr lang="en-US" dirty="0" smtClean="0">
              <a:latin typeface="Bookman Old Style" pitchFamily="18" charset="0"/>
            </a:rPr>
            <a:t>Years 1 &amp; 2: Early Reading Intervention (ERI) to School Designed Tier 2 </a:t>
          </a:r>
          <a:endParaRPr lang="en-US" dirty="0">
            <a:latin typeface="Bookman Old Style" pitchFamily="18" charset="0"/>
          </a:endParaRPr>
        </a:p>
      </dgm:t>
    </dgm:pt>
    <dgm:pt modelId="{D633A4C4-F55A-4D9E-8B9E-1C009F572B88}" type="parTrans" cxnId="{6A3BE3B8-2112-4B87-8074-079C062970E9}">
      <dgm:prSet/>
      <dgm:spPr/>
      <dgm:t>
        <a:bodyPr/>
        <a:lstStyle/>
        <a:p>
          <a:endParaRPr lang="en-US"/>
        </a:p>
      </dgm:t>
    </dgm:pt>
    <dgm:pt modelId="{7CE72E6C-2145-43A6-8B8E-7B284F5E24B9}" type="sibTrans" cxnId="{6A3BE3B8-2112-4B87-8074-079C062970E9}">
      <dgm:prSet/>
      <dgm:spPr/>
      <dgm:t>
        <a:bodyPr/>
        <a:lstStyle/>
        <a:p>
          <a:endParaRPr lang="en-US"/>
        </a:p>
      </dgm:t>
    </dgm:pt>
    <dgm:pt modelId="{E50449BB-F0D1-4686-B777-5429F1027F48}">
      <dgm:prSet phldrT="[Text]"/>
      <dgm:spPr>
        <a:solidFill>
          <a:srgbClr val="570605"/>
        </a:solidFill>
        <a:ln>
          <a:solidFill>
            <a:srgbClr val="570605"/>
          </a:solidFill>
        </a:ln>
      </dgm:spPr>
      <dgm:t>
        <a:bodyPr/>
        <a:lstStyle/>
        <a:p>
          <a:r>
            <a:rPr lang="en-US" dirty="0" smtClean="0">
              <a:latin typeface="Trebuchet MS" pitchFamily="34" charset="0"/>
            </a:rPr>
            <a:t>Standardized Conditions</a:t>
          </a:r>
          <a:endParaRPr lang="en-US" dirty="0">
            <a:latin typeface="Trebuchet MS" pitchFamily="34" charset="0"/>
          </a:endParaRPr>
        </a:p>
      </dgm:t>
    </dgm:pt>
    <dgm:pt modelId="{34AF92E3-6E98-421A-A2B4-FD2D2291807D}" type="parTrans" cxnId="{F9807D5D-845B-47D4-93E6-0D7A7ABD9D1C}">
      <dgm:prSet/>
      <dgm:spPr/>
      <dgm:t>
        <a:bodyPr/>
        <a:lstStyle/>
        <a:p>
          <a:endParaRPr lang="en-US"/>
        </a:p>
      </dgm:t>
    </dgm:pt>
    <dgm:pt modelId="{574FA0A8-D53E-4612-9B02-A8FF05A72324}" type="sibTrans" cxnId="{F9807D5D-845B-47D4-93E6-0D7A7ABD9D1C}">
      <dgm:prSet/>
      <dgm:spPr/>
      <dgm:t>
        <a:bodyPr/>
        <a:lstStyle/>
        <a:p>
          <a:endParaRPr lang="en-US"/>
        </a:p>
      </dgm:t>
    </dgm:pt>
    <dgm:pt modelId="{6474773A-11FE-4CF8-9CD9-2026E1D999EB}">
      <dgm:prSet phldrT="[Text]"/>
      <dgm:spPr>
        <a:solidFill>
          <a:srgbClr val="E7DED0">
            <a:alpha val="90000"/>
          </a:srgbClr>
        </a:solidFill>
        <a:ln>
          <a:solidFill>
            <a:srgbClr val="570605"/>
          </a:solidFill>
        </a:ln>
      </dgm:spPr>
      <dgm:t>
        <a:bodyPr/>
        <a:lstStyle/>
        <a:p>
          <a:r>
            <a:rPr lang="en-US" dirty="0" smtClean="0">
              <a:latin typeface="Bookman Old Style" pitchFamily="18" charset="0"/>
            </a:rPr>
            <a:t>Group Size (3-5 students)</a:t>
          </a:r>
          <a:endParaRPr lang="en-US" dirty="0">
            <a:latin typeface="Bookman Old Style" pitchFamily="18" charset="0"/>
          </a:endParaRPr>
        </a:p>
      </dgm:t>
    </dgm:pt>
    <dgm:pt modelId="{1E25AFF0-1BA2-432E-AE21-70E5B8CE3D8D}" type="parTrans" cxnId="{946E2058-097F-4DF7-97B0-6DA1B40F7181}">
      <dgm:prSet/>
      <dgm:spPr/>
      <dgm:t>
        <a:bodyPr/>
        <a:lstStyle/>
        <a:p>
          <a:endParaRPr lang="en-US"/>
        </a:p>
      </dgm:t>
    </dgm:pt>
    <dgm:pt modelId="{1B5866FE-BAE4-43E3-A1F0-4F45B25C7237}" type="sibTrans" cxnId="{946E2058-097F-4DF7-97B0-6DA1B40F7181}">
      <dgm:prSet/>
      <dgm:spPr/>
      <dgm:t>
        <a:bodyPr/>
        <a:lstStyle/>
        <a:p>
          <a:endParaRPr lang="en-US"/>
        </a:p>
      </dgm:t>
    </dgm:pt>
    <dgm:pt modelId="{4BBEC243-E5DB-41B1-AFFA-34EBCE1E34E0}">
      <dgm:prSet phldrT="[Text]"/>
      <dgm:spPr>
        <a:solidFill>
          <a:srgbClr val="E7DED0">
            <a:alpha val="90000"/>
          </a:srgbClr>
        </a:solidFill>
        <a:ln>
          <a:solidFill>
            <a:srgbClr val="570605"/>
          </a:solidFill>
        </a:ln>
      </dgm:spPr>
      <dgm:t>
        <a:bodyPr/>
        <a:lstStyle/>
        <a:p>
          <a:r>
            <a:rPr lang="en-US" dirty="0" smtClean="0">
              <a:latin typeface="Bookman Old Style" pitchFamily="18" charset="0"/>
            </a:rPr>
            <a:t>Duration (approximately 20 weeks)</a:t>
          </a:r>
          <a:endParaRPr lang="en-US" dirty="0">
            <a:latin typeface="Bookman Old Style" pitchFamily="18" charset="0"/>
          </a:endParaRPr>
        </a:p>
      </dgm:t>
    </dgm:pt>
    <dgm:pt modelId="{29A6265D-03B3-419A-AA8B-C5F5353558AA}" type="parTrans" cxnId="{7993EF12-5E18-42CB-9D16-7AAA6613BF39}">
      <dgm:prSet/>
      <dgm:spPr/>
      <dgm:t>
        <a:bodyPr/>
        <a:lstStyle/>
        <a:p>
          <a:endParaRPr lang="en-US"/>
        </a:p>
      </dgm:t>
    </dgm:pt>
    <dgm:pt modelId="{A2195FC5-0162-44FE-9615-54272FAF700D}" type="sibTrans" cxnId="{7993EF12-5E18-42CB-9D16-7AAA6613BF39}">
      <dgm:prSet/>
      <dgm:spPr/>
      <dgm:t>
        <a:bodyPr/>
        <a:lstStyle/>
        <a:p>
          <a:endParaRPr lang="en-US"/>
        </a:p>
      </dgm:t>
    </dgm:pt>
    <dgm:pt modelId="{144E88E0-F756-41DF-9E1C-C637C4F5E2BA}">
      <dgm:prSet phldrT="[Text]"/>
      <dgm:spPr>
        <a:solidFill>
          <a:srgbClr val="E7DED0">
            <a:alpha val="90000"/>
          </a:srgbClr>
        </a:solidFill>
        <a:ln>
          <a:solidFill>
            <a:srgbClr val="570605"/>
          </a:solidFill>
        </a:ln>
      </dgm:spPr>
      <dgm:t>
        <a:bodyPr/>
        <a:lstStyle/>
        <a:p>
          <a:r>
            <a:rPr lang="en-US" dirty="0" smtClean="0">
              <a:latin typeface="Bookman Old Style" pitchFamily="18" charset="0"/>
            </a:rPr>
            <a:t>Time (30 minutes, 5 days per week)</a:t>
          </a:r>
          <a:endParaRPr lang="en-US" dirty="0">
            <a:latin typeface="Bookman Old Style" pitchFamily="18" charset="0"/>
          </a:endParaRPr>
        </a:p>
      </dgm:t>
    </dgm:pt>
    <dgm:pt modelId="{6E869CB0-DD7C-4E46-86E0-607774F10861}" type="parTrans" cxnId="{3D3B4ECD-AD66-4114-86A7-16336190FFFD}">
      <dgm:prSet/>
      <dgm:spPr/>
      <dgm:t>
        <a:bodyPr/>
        <a:lstStyle/>
        <a:p>
          <a:endParaRPr lang="en-US"/>
        </a:p>
      </dgm:t>
    </dgm:pt>
    <dgm:pt modelId="{335EB9EE-0FB1-4B7A-9DB1-EDA2A6FCF96F}" type="sibTrans" cxnId="{3D3B4ECD-AD66-4114-86A7-16336190FFFD}">
      <dgm:prSet/>
      <dgm:spPr/>
      <dgm:t>
        <a:bodyPr/>
        <a:lstStyle/>
        <a:p>
          <a:endParaRPr lang="en-US"/>
        </a:p>
      </dgm:t>
    </dgm:pt>
    <dgm:pt modelId="{C7E0876B-A24E-464C-9672-9CC87831F76C}">
      <dgm:prSet phldrT="[Text]"/>
      <dgm:spPr>
        <a:solidFill>
          <a:srgbClr val="E7DED0">
            <a:alpha val="90000"/>
          </a:srgbClr>
        </a:solidFill>
        <a:ln>
          <a:solidFill>
            <a:srgbClr val="570605"/>
          </a:solidFill>
        </a:ln>
      </dgm:spPr>
      <dgm:t>
        <a:bodyPr/>
        <a:lstStyle/>
        <a:p>
          <a:r>
            <a:rPr lang="en-US" dirty="0" smtClean="0">
              <a:latin typeface="Bookman Old Style" pitchFamily="18" charset="0"/>
            </a:rPr>
            <a:t>School-based interventionists</a:t>
          </a:r>
          <a:endParaRPr lang="en-US" dirty="0">
            <a:latin typeface="Bookman Old Style" pitchFamily="18" charset="0"/>
          </a:endParaRPr>
        </a:p>
      </dgm:t>
    </dgm:pt>
    <dgm:pt modelId="{C26DCB3B-76DF-4E4E-8743-417EC2B8341E}" type="parTrans" cxnId="{FAF1636C-4AEC-4773-8B60-F2E9129791CF}">
      <dgm:prSet/>
      <dgm:spPr/>
      <dgm:t>
        <a:bodyPr/>
        <a:lstStyle/>
        <a:p>
          <a:endParaRPr lang="en-US"/>
        </a:p>
      </dgm:t>
    </dgm:pt>
    <dgm:pt modelId="{7280699B-FB81-4FB7-A6A0-194D8E8A3B45}" type="sibTrans" cxnId="{FAF1636C-4AEC-4773-8B60-F2E9129791CF}">
      <dgm:prSet/>
      <dgm:spPr/>
      <dgm:t>
        <a:bodyPr/>
        <a:lstStyle/>
        <a:p>
          <a:endParaRPr lang="en-US"/>
        </a:p>
      </dgm:t>
    </dgm:pt>
    <dgm:pt modelId="{C258AD20-E334-49E6-8FD9-902BC5F4EE31}" type="pres">
      <dgm:prSet presAssocID="{8FBD241A-EE0B-4339-957A-F3C1AA4E834A}" presName="linearFlow" presStyleCnt="0">
        <dgm:presLayoutVars>
          <dgm:dir/>
          <dgm:animLvl val="lvl"/>
          <dgm:resizeHandles val="exact"/>
        </dgm:presLayoutVars>
      </dgm:prSet>
      <dgm:spPr/>
      <dgm:t>
        <a:bodyPr/>
        <a:lstStyle/>
        <a:p>
          <a:endParaRPr lang="en-US"/>
        </a:p>
      </dgm:t>
    </dgm:pt>
    <dgm:pt modelId="{5D1B8F16-B4DD-447A-9167-7CF90208DBD1}" type="pres">
      <dgm:prSet presAssocID="{1FDD9758-3317-4DBF-8175-E31D9E87FA15}" presName="composite" presStyleCnt="0"/>
      <dgm:spPr/>
    </dgm:pt>
    <dgm:pt modelId="{8A9DCD3E-EAD8-4660-B173-9D909C3365DA}" type="pres">
      <dgm:prSet presAssocID="{1FDD9758-3317-4DBF-8175-E31D9E87FA15}" presName="parentText" presStyleLbl="alignNode1" presStyleIdx="0" presStyleCnt="2">
        <dgm:presLayoutVars>
          <dgm:chMax val="1"/>
          <dgm:bulletEnabled val="1"/>
        </dgm:presLayoutVars>
      </dgm:prSet>
      <dgm:spPr/>
      <dgm:t>
        <a:bodyPr/>
        <a:lstStyle/>
        <a:p>
          <a:endParaRPr lang="en-US"/>
        </a:p>
      </dgm:t>
    </dgm:pt>
    <dgm:pt modelId="{995DBB43-33D2-4F19-AE4D-F4D43C4BBCAD}" type="pres">
      <dgm:prSet presAssocID="{1FDD9758-3317-4DBF-8175-E31D9E87FA15}" presName="descendantText" presStyleLbl="alignAcc1" presStyleIdx="0" presStyleCnt="2">
        <dgm:presLayoutVars>
          <dgm:bulletEnabled val="1"/>
        </dgm:presLayoutVars>
      </dgm:prSet>
      <dgm:spPr/>
      <dgm:t>
        <a:bodyPr/>
        <a:lstStyle/>
        <a:p>
          <a:endParaRPr lang="en-US"/>
        </a:p>
      </dgm:t>
    </dgm:pt>
    <dgm:pt modelId="{EBE69C20-5CB3-4212-B186-FCB865A701D2}" type="pres">
      <dgm:prSet presAssocID="{59E9D538-7157-4B80-809B-BFB1361BBA77}" presName="sp" presStyleCnt="0"/>
      <dgm:spPr/>
    </dgm:pt>
    <dgm:pt modelId="{1A2C259E-311B-45FA-9064-C688303D05DC}" type="pres">
      <dgm:prSet presAssocID="{E50449BB-F0D1-4686-B777-5429F1027F48}" presName="composite" presStyleCnt="0"/>
      <dgm:spPr/>
    </dgm:pt>
    <dgm:pt modelId="{8EDAF15E-0FC7-4B40-8CE8-4F6904FAD46B}" type="pres">
      <dgm:prSet presAssocID="{E50449BB-F0D1-4686-B777-5429F1027F48}" presName="parentText" presStyleLbl="alignNode1" presStyleIdx="1" presStyleCnt="2">
        <dgm:presLayoutVars>
          <dgm:chMax val="1"/>
          <dgm:bulletEnabled val="1"/>
        </dgm:presLayoutVars>
      </dgm:prSet>
      <dgm:spPr/>
      <dgm:t>
        <a:bodyPr/>
        <a:lstStyle/>
        <a:p>
          <a:endParaRPr lang="en-US"/>
        </a:p>
      </dgm:t>
    </dgm:pt>
    <dgm:pt modelId="{8237E9B8-CB45-470D-8E55-02A532954796}" type="pres">
      <dgm:prSet presAssocID="{E50449BB-F0D1-4686-B777-5429F1027F48}" presName="descendantText" presStyleLbl="alignAcc1" presStyleIdx="1" presStyleCnt="2">
        <dgm:presLayoutVars>
          <dgm:bulletEnabled val="1"/>
        </dgm:presLayoutVars>
      </dgm:prSet>
      <dgm:spPr/>
      <dgm:t>
        <a:bodyPr/>
        <a:lstStyle/>
        <a:p>
          <a:endParaRPr lang="en-US"/>
        </a:p>
      </dgm:t>
    </dgm:pt>
  </dgm:ptLst>
  <dgm:cxnLst>
    <dgm:cxn modelId="{1BA15731-FADF-4764-BE64-077C91122AB4}" type="presOf" srcId="{6474773A-11FE-4CF8-9CD9-2026E1D999EB}" destId="{8237E9B8-CB45-470D-8E55-02A532954796}" srcOrd="0" destOrd="0" presId="urn:microsoft.com/office/officeart/2005/8/layout/chevron2"/>
    <dgm:cxn modelId="{30D8AC2E-3968-49BC-BCC4-A82DAD828EC5}" srcId="{8FBD241A-EE0B-4339-957A-F3C1AA4E834A}" destId="{1FDD9758-3317-4DBF-8175-E31D9E87FA15}" srcOrd="0" destOrd="0" parTransId="{FBECB362-CE56-421A-982F-A7E4D35C6A89}" sibTransId="{59E9D538-7157-4B80-809B-BFB1361BBA77}"/>
    <dgm:cxn modelId="{D9150780-7265-444F-9DC1-3C3056BE08ED}" type="presOf" srcId="{E50449BB-F0D1-4686-B777-5429F1027F48}" destId="{8EDAF15E-0FC7-4B40-8CE8-4F6904FAD46B}" srcOrd="0" destOrd="0" presId="urn:microsoft.com/office/officeart/2005/8/layout/chevron2"/>
    <dgm:cxn modelId="{946E2058-097F-4DF7-97B0-6DA1B40F7181}" srcId="{E50449BB-F0D1-4686-B777-5429F1027F48}" destId="{6474773A-11FE-4CF8-9CD9-2026E1D999EB}" srcOrd="0" destOrd="0" parTransId="{1E25AFF0-1BA2-432E-AE21-70E5B8CE3D8D}" sibTransId="{1B5866FE-BAE4-43E3-A1F0-4F45B25C7237}"/>
    <dgm:cxn modelId="{3D3B4ECD-AD66-4114-86A7-16336190FFFD}" srcId="{E50449BB-F0D1-4686-B777-5429F1027F48}" destId="{144E88E0-F756-41DF-9E1C-C637C4F5E2BA}" srcOrd="1" destOrd="0" parTransId="{6E869CB0-DD7C-4E46-86E0-607774F10861}" sibTransId="{335EB9EE-0FB1-4B7A-9DB1-EDA2A6FCF96F}"/>
    <dgm:cxn modelId="{2F03B083-707A-4C86-B2B4-76DDBBB3FD61}" type="presOf" srcId="{4BBEC243-E5DB-41B1-AFFA-34EBCE1E34E0}" destId="{8237E9B8-CB45-470D-8E55-02A532954796}" srcOrd="0" destOrd="2" presId="urn:microsoft.com/office/officeart/2005/8/layout/chevron2"/>
    <dgm:cxn modelId="{644D15CF-6601-45DC-A28A-207E10D33700}" type="presOf" srcId="{144E88E0-F756-41DF-9E1C-C637C4F5E2BA}" destId="{8237E9B8-CB45-470D-8E55-02A532954796}" srcOrd="0" destOrd="1" presId="urn:microsoft.com/office/officeart/2005/8/layout/chevron2"/>
    <dgm:cxn modelId="{7993EF12-5E18-42CB-9D16-7AAA6613BF39}" srcId="{E50449BB-F0D1-4686-B777-5429F1027F48}" destId="{4BBEC243-E5DB-41B1-AFFA-34EBCE1E34E0}" srcOrd="2" destOrd="0" parTransId="{29A6265D-03B3-419A-AA8B-C5F5353558AA}" sibTransId="{A2195FC5-0162-44FE-9615-54272FAF700D}"/>
    <dgm:cxn modelId="{6A3BE3B8-2112-4B87-8074-079C062970E9}" srcId="{1FDD9758-3317-4DBF-8175-E31D9E87FA15}" destId="{CC4B5CE5-8B14-419A-9ED9-A5C179878CB3}" srcOrd="0" destOrd="0" parTransId="{D633A4C4-F55A-4D9E-8B9E-1C009F572B88}" sibTransId="{7CE72E6C-2145-43A6-8B8E-7B284F5E24B9}"/>
    <dgm:cxn modelId="{8D7449BC-F6CC-4537-9537-229FBD720849}" type="presOf" srcId="{C7E0876B-A24E-464C-9672-9CC87831F76C}" destId="{8237E9B8-CB45-470D-8E55-02A532954796}" srcOrd="0" destOrd="3" presId="urn:microsoft.com/office/officeart/2005/8/layout/chevron2"/>
    <dgm:cxn modelId="{EC306A32-D64B-4386-B681-A684FF9E8CF9}" type="presOf" srcId="{1FDD9758-3317-4DBF-8175-E31D9E87FA15}" destId="{8A9DCD3E-EAD8-4660-B173-9D909C3365DA}" srcOrd="0" destOrd="0" presId="urn:microsoft.com/office/officeart/2005/8/layout/chevron2"/>
    <dgm:cxn modelId="{DADC2E02-1383-4B6A-8A1B-A11E152FF0FB}" type="presOf" srcId="{8FBD241A-EE0B-4339-957A-F3C1AA4E834A}" destId="{C258AD20-E334-49E6-8FD9-902BC5F4EE31}" srcOrd="0" destOrd="0" presId="urn:microsoft.com/office/officeart/2005/8/layout/chevron2"/>
    <dgm:cxn modelId="{FAF1636C-4AEC-4773-8B60-F2E9129791CF}" srcId="{E50449BB-F0D1-4686-B777-5429F1027F48}" destId="{C7E0876B-A24E-464C-9672-9CC87831F76C}" srcOrd="3" destOrd="0" parTransId="{C26DCB3B-76DF-4E4E-8743-417EC2B8341E}" sibTransId="{7280699B-FB81-4FB7-A6A0-194D8E8A3B45}"/>
    <dgm:cxn modelId="{395234E2-D6FD-4955-BA66-E33617ABDFE8}" type="presOf" srcId="{CC4B5CE5-8B14-419A-9ED9-A5C179878CB3}" destId="{995DBB43-33D2-4F19-AE4D-F4D43C4BBCAD}" srcOrd="0" destOrd="0" presId="urn:microsoft.com/office/officeart/2005/8/layout/chevron2"/>
    <dgm:cxn modelId="{F9807D5D-845B-47D4-93E6-0D7A7ABD9D1C}" srcId="{8FBD241A-EE0B-4339-957A-F3C1AA4E834A}" destId="{E50449BB-F0D1-4686-B777-5429F1027F48}" srcOrd="1" destOrd="0" parTransId="{34AF92E3-6E98-421A-A2B4-FD2D2291807D}" sibTransId="{574FA0A8-D53E-4612-9B02-A8FF05A72324}"/>
    <dgm:cxn modelId="{B10807F5-80AD-410F-B6D3-9588187A6FA6}" type="presParOf" srcId="{C258AD20-E334-49E6-8FD9-902BC5F4EE31}" destId="{5D1B8F16-B4DD-447A-9167-7CF90208DBD1}" srcOrd="0" destOrd="0" presId="urn:microsoft.com/office/officeart/2005/8/layout/chevron2"/>
    <dgm:cxn modelId="{E07F1564-C930-4A90-9477-C93492EB45C3}" type="presParOf" srcId="{5D1B8F16-B4DD-447A-9167-7CF90208DBD1}" destId="{8A9DCD3E-EAD8-4660-B173-9D909C3365DA}" srcOrd="0" destOrd="0" presId="urn:microsoft.com/office/officeart/2005/8/layout/chevron2"/>
    <dgm:cxn modelId="{29A1A950-95F0-4BD5-AB4E-9E213A4F3ED1}" type="presParOf" srcId="{5D1B8F16-B4DD-447A-9167-7CF90208DBD1}" destId="{995DBB43-33D2-4F19-AE4D-F4D43C4BBCAD}" srcOrd="1" destOrd="0" presId="urn:microsoft.com/office/officeart/2005/8/layout/chevron2"/>
    <dgm:cxn modelId="{FB1BB96B-8655-4A40-8453-AFB6FD7B074F}" type="presParOf" srcId="{C258AD20-E334-49E6-8FD9-902BC5F4EE31}" destId="{EBE69C20-5CB3-4212-B186-FCB865A701D2}" srcOrd="1" destOrd="0" presId="urn:microsoft.com/office/officeart/2005/8/layout/chevron2"/>
    <dgm:cxn modelId="{2DD5DC0E-9FDE-4D62-945F-B397945F0E83}" type="presParOf" srcId="{C258AD20-E334-49E6-8FD9-902BC5F4EE31}" destId="{1A2C259E-311B-45FA-9064-C688303D05DC}" srcOrd="2" destOrd="0" presId="urn:microsoft.com/office/officeart/2005/8/layout/chevron2"/>
    <dgm:cxn modelId="{C5789226-16EC-4096-9787-90A97754F5F4}" type="presParOf" srcId="{1A2C259E-311B-45FA-9064-C688303D05DC}" destId="{8EDAF15E-0FC7-4B40-8CE8-4F6904FAD46B}" srcOrd="0" destOrd="0" presId="urn:microsoft.com/office/officeart/2005/8/layout/chevron2"/>
    <dgm:cxn modelId="{3DFB4A62-C7DB-4743-951D-5FA7BDD1E3B4}" type="presParOf" srcId="{1A2C259E-311B-45FA-9064-C688303D05DC}" destId="{8237E9B8-CB45-470D-8E55-02A532954796}"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81B4C5D-F776-4BCF-8861-D6A006A3A391}"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A216E18C-5738-4AE8-9DD1-34672FE00A3A}">
      <dgm:prSet phldrT="[Text]" custT="1"/>
      <dgm:spPr>
        <a:solidFill>
          <a:srgbClr val="570605"/>
        </a:solidFill>
        <a:ln>
          <a:solidFill>
            <a:srgbClr val="570605"/>
          </a:solidFill>
        </a:ln>
      </dgm:spPr>
      <dgm:t>
        <a:bodyPr/>
        <a:lstStyle/>
        <a:p>
          <a:r>
            <a:rPr lang="en-US" sz="3600" dirty="0" smtClean="0">
              <a:latin typeface="Trebuchet MS" pitchFamily="34" charset="0"/>
            </a:rPr>
            <a:t>BAU</a:t>
          </a:r>
          <a:endParaRPr lang="en-US" sz="3600" dirty="0">
            <a:latin typeface="Trebuchet MS" pitchFamily="34" charset="0"/>
          </a:endParaRPr>
        </a:p>
      </dgm:t>
    </dgm:pt>
    <dgm:pt modelId="{D28F98CA-570C-4E15-A51A-61AD6F46AD9D}" type="parTrans" cxnId="{CE46D187-F7E9-4EDE-A5BF-633563CA315D}">
      <dgm:prSet/>
      <dgm:spPr/>
      <dgm:t>
        <a:bodyPr/>
        <a:lstStyle/>
        <a:p>
          <a:endParaRPr lang="en-US"/>
        </a:p>
      </dgm:t>
    </dgm:pt>
    <dgm:pt modelId="{26312453-7216-4A56-AAE6-2616FC9CD348}" type="sibTrans" cxnId="{CE46D187-F7E9-4EDE-A5BF-633563CA315D}">
      <dgm:prSet/>
      <dgm:spPr/>
      <dgm:t>
        <a:bodyPr/>
        <a:lstStyle/>
        <a:p>
          <a:endParaRPr lang="en-US"/>
        </a:p>
      </dgm:t>
    </dgm:pt>
    <dgm:pt modelId="{A4FCEF54-4854-472D-A67B-C2DEBB22CB93}">
      <dgm:prSet phldrT="[Text]"/>
      <dgm:spPr>
        <a:solidFill>
          <a:srgbClr val="E7DED0">
            <a:alpha val="90000"/>
          </a:srgbClr>
        </a:solidFill>
        <a:ln>
          <a:solidFill>
            <a:srgbClr val="570605"/>
          </a:solidFill>
        </a:ln>
      </dgm:spPr>
      <dgm:t>
        <a:bodyPr/>
        <a:lstStyle/>
        <a:p>
          <a:r>
            <a:rPr lang="en-US" b="0" dirty="0" smtClean="0">
              <a:latin typeface="Bookman Old Style" pitchFamily="18" charset="0"/>
            </a:rPr>
            <a:t>There is evidence that research is being translated to practice in SOME but not all sites. BAU in SOME sites produced strong effects.  </a:t>
          </a:r>
          <a:endParaRPr lang="en-US" b="0" dirty="0">
            <a:latin typeface="Bookman Old Style" pitchFamily="18" charset="0"/>
          </a:endParaRPr>
        </a:p>
      </dgm:t>
    </dgm:pt>
    <dgm:pt modelId="{A6D66EFE-E8EE-4897-AC6F-9FA2E2EAB763}" type="parTrans" cxnId="{2CFBC812-80CC-44DB-A73E-E8A4E7F98D66}">
      <dgm:prSet/>
      <dgm:spPr/>
      <dgm:t>
        <a:bodyPr/>
        <a:lstStyle/>
        <a:p>
          <a:endParaRPr lang="en-US"/>
        </a:p>
      </dgm:t>
    </dgm:pt>
    <dgm:pt modelId="{8E8466C2-D7AC-401F-9EB6-4422A22D4927}" type="sibTrans" cxnId="{2CFBC812-80CC-44DB-A73E-E8A4E7F98D66}">
      <dgm:prSet/>
      <dgm:spPr/>
      <dgm:t>
        <a:bodyPr/>
        <a:lstStyle/>
        <a:p>
          <a:endParaRPr lang="en-US"/>
        </a:p>
      </dgm:t>
    </dgm:pt>
    <dgm:pt modelId="{9B479569-F02E-4D43-912F-7861A2BD888D}">
      <dgm:prSet phldrT="[Text]" custT="1"/>
      <dgm:spPr>
        <a:solidFill>
          <a:srgbClr val="570605"/>
        </a:solidFill>
        <a:ln>
          <a:solidFill>
            <a:srgbClr val="570605"/>
          </a:solidFill>
        </a:ln>
      </dgm:spPr>
      <dgm:t>
        <a:bodyPr/>
        <a:lstStyle/>
        <a:p>
          <a:r>
            <a:rPr lang="en-US" sz="3600" dirty="0" smtClean="0">
              <a:latin typeface="Trebuchet MS" pitchFamily="34" charset="0"/>
            </a:rPr>
            <a:t>Context</a:t>
          </a:r>
          <a:endParaRPr lang="en-US" sz="3600" dirty="0">
            <a:latin typeface="Trebuchet MS" pitchFamily="34" charset="0"/>
          </a:endParaRPr>
        </a:p>
      </dgm:t>
    </dgm:pt>
    <dgm:pt modelId="{91B2788D-2B8A-4E4B-B58E-5FF45067A3F6}" type="parTrans" cxnId="{703AE1CC-7040-446C-8688-AE5A0EFEB0E3}">
      <dgm:prSet/>
      <dgm:spPr/>
      <dgm:t>
        <a:bodyPr/>
        <a:lstStyle/>
        <a:p>
          <a:endParaRPr lang="en-US"/>
        </a:p>
      </dgm:t>
    </dgm:pt>
    <dgm:pt modelId="{DAA32DBB-F1EA-4473-9116-B8DB8DEEF475}" type="sibTrans" cxnId="{703AE1CC-7040-446C-8688-AE5A0EFEB0E3}">
      <dgm:prSet/>
      <dgm:spPr/>
      <dgm:t>
        <a:bodyPr/>
        <a:lstStyle/>
        <a:p>
          <a:endParaRPr lang="en-US"/>
        </a:p>
      </dgm:t>
    </dgm:pt>
    <dgm:pt modelId="{B623F9B5-EA54-483E-973D-D0FBC23DA34C}">
      <dgm:prSet/>
      <dgm:spPr>
        <a:solidFill>
          <a:srgbClr val="E7DED0">
            <a:alpha val="90000"/>
          </a:srgbClr>
        </a:solidFill>
        <a:ln>
          <a:solidFill>
            <a:srgbClr val="570605"/>
          </a:solidFill>
        </a:ln>
      </dgm:spPr>
      <dgm:t>
        <a:bodyPr/>
        <a:lstStyle/>
        <a:p>
          <a:r>
            <a:rPr lang="en-US" b="0" dirty="0" smtClean="0">
              <a:latin typeface="Bookman Old Style" pitchFamily="18" charset="0"/>
            </a:rPr>
            <a:t>Context Matters – Important to consider the conditions, experiences, and current practices.   </a:t>
          </a:r>
          <a:endParaRPr lang="en-US" b="0" dirty="0">
            <a:latin typeface="Bookman Old Style" pitchFamily="18" charset="0"/>
          </a:endParaRPr>
        </a:p>
      </dgm:t>
    </dgm:pt>
    <dgm:pt modelId="{043BC934-CED9-4EDA-A0E8-C327D1D1A262}" type="parTrans" cxnId="{C3743FF5-597A-4721-977A-43F7BD0AB924}">
      <dgm:prSet/>
      <dgm:spPr/>
      <dgm:t>
        <a:bodyPr/>
        <a:lstStyle/>
        <a:p>
          <a:endParaRPr lang="en-US"/>
        </a:p>
      </dgm:t>
    </dgm:pt>
    <dgm:pt modelId="{2777D952-A8C5-49C3-AD3B-3F637A5E60FE}" type="sibTrans" cxnId="{C3743FF5-597A-4721-977A-43F7BD0AB924}">
      <dgm:prSet/>
      <dgm:spPr/>
      <dgm:t>
        <a:bodyPr/>
        <a:lstStyle/>
        <a:p>
          <a:endParaRPr lang="en-US"/>
        </a:p>
      </dgm:t>
    </dgm:pt>
    <dgm:pt modelId="{A5009201-E9F8-4C80-A9D4-2D68A5ED57E8}" type="pres">
      <dgm:prSet presAssocID="{981B4C5D-F776-4BCF-8861-D6A006A3A391}" presName="linearFlow" presStyleCnt="0">
        <dgm:presLayoutVars>
          <dgm:dir/>
          <dgm:animLvl val="lvl"/>
          <dgm:resizeHandles val="exact"/>
        </dgm:presLayoutVars>
      </dgm:prSet>
      <dgm:spPr/>
      <dgm:t>
        <a:bodyPr/>
        <a:lstStyle/>
        <a:p>
          <a:endParaRPr lang="en-US"/>
        </a:p>
      </dgm:t>
    </dgm:pt>
    <dgm:pt modelId="{96E2DDED-3993-4D81-8E88-151788C269C6}" type="pres">
      <dgm:prSet presAssocID="{A216E18C-5738-4AE8-9DD1-34672FE00A3A}" presName="composite" presStyleCnt="0"/>
      <dgm:spPr/>
    </dgm:pt>
    <dgm:pt modelId="{8720C549-5664-4989-91EE-2B15A970D946}" type="pres">
      <dgm:prSet presAssocID="{A216E18C-5738-4AE8-9DD1-34672FE00A3A}" presName="parentText" presStyleLbl="alignNode1" presStyleIdx="0" presStyleCnt="2" custLinFactNeighborY="-38">
        <dgm:presLayoutVars>
          <dgm:chMax val="1"/>
          <dgm:bulletEnabled val="1"/>
        </dgm:presLayoutVars>
      </dgm:prSet>
      <dgm:spPr/>
      <dgm:t>
        <a:bodyPr/>
        <a:lstStyle/>
        <a:p>
          <a:endParaRPr lang="en-US"/>
        </a:p>
      </dgm:t>
    </dgm:pt>
    <dgm:pt modelId="{F49DDBF2-0C9E-4B03-A8C8-E069B39A6BE7}" type="pres">
      <dgm:prSet presAssocID="{A216E18C-5738-4AE8-9DD1-34672FE00A3A}" presName="descendantText" presStyleLbl="alignAcc1" presStyleIdx="0" presStyleCnt="2">
        <dgm:presLayoutVars>
          <dgm:bulletEnabled val="1"/>
        </dgm:presLayoutVars>
      </dgm:prSet>
      <dgm:spPr/>
      <dgm:t>
        <a:bodyPr/>
        <a:lstStyle/>
        <a:p>
          <a:endParaRPr lang="en-US"/>
        </a:p>
      </dgm:t>
    </dgm:pt>
    <dgm:pt modelId="{193A2210-B211-479F-B028-D9918D756074}" type="pres">
      <dgm:prSet presAssocID="{26312453-7216-4A56-AAE6-2616FC9CD348}" presName="sp" presStyleCnt="0"/>
      <dgm:spPr/>
    </dgm:pt>
    <dgm:pt modelId="{8665E23B-8A29-4DCB-BE79-C52A21BBE186}" type="pres">
      <dgm:prSet presAssocID="{9B479569-F02E-4D43-912F-7861A2BD888D}" presName="composite" presStyleCnt="0"/>
      <dgm:spPr/>
    </dgm:pt>
    <dgm:pt modelId="{5B0F9CD4-F64A-4E9C-BE61-3A2D24A1ED6F}" type="pres">
      <dgm:prSet presAssocID="{9B479569-F02E-4D43-912F-7861A2BD888D}" presName="parentText" presStyleLbl="alignNode1" presStyleIdx="1" presStyleCnt="2">
        <dgm:presLayoutVars>
          <dgm:chMax val="1"/>
          <dgm:bulletEnabled val="1"/>
        </dgm:presLayoutVars>
      </dgm:prSet>
      <dgm:spPr/>
      <dgm:t>
        <a:bodyPr/>
        <a:lstStyle/>
        <a:p>
          <a:endParaRPr lang="en-US"/>
        </a:p>
      </dgm:t>
    </dgm:pt>
    <dgm:pt modelId="{EE103FF5-B500-4DBF-AD45-846E3A8EFD55}" type="pres">
      <dgm:prSet presAssocID="{9B479569-F02E-4D43-912F-7861A2BD888D}" presName="descendantText" presStyleLbl="alignAcc1" presStyleIdx="1" presStyleCnt="2" custLinFactNeighborY="-644">
        <dgm:presLayoutVars>
          <dgm:bulletEnabled val="1"/>
        </dgm:presLayoutVars>
      </dgm:prSet>
      <dgm:spPr/>
      <dgm:t>
        <a:bodyPr/>
        <a:lstStyle/>
        <a:p>
          <a:endParaRPr lang="en-US"/>
        </a:p>
      </dgm:t>
    </dgm:pt>
  </dgm:ptLst>
  <dgm:cxnLst>
    <dgm:cxn modelId="{CE46D187-F7E9-4EDE-A5BF-633563CA315D}" srcId="{981B4C5D-F776-4BCF-8861-D6A006A3A391}" destId="{A216E18C-5738-4AE8-9DD1-34672FE00A3A}" srcOrd="0" destOrd="0" parTransId="{D28F98CA-570C-4E15-A51A-61AD6F46AD9D}" sibTransId="{26312453-7216-4A56-AAE6-2616FC9CD348}"/>
    <dgm:cxn modelId="{C3743FF5-597A-4721-977A-43F7BD0AB924}" srcId="{9B479569-F02E-4D43-912F-7861A2BD888D}" destId="{B623F9B5-EA54-483E-973D-D0FBC23DA34C}" srcOrd="0" destOrd="0" parTransId="{043BC934-CED9-4EDA-A0E8-C327D1D1A262}" sibTransId="{2777D952-A8C5-49C3-AD3B-3F637A5E60FE}"/>
    <dgm:cxn modelId="{4675B7C7-24D3-4206-BC1C-1DAA2EBBF34E}" type="presOf" srcId="{9B479569-F02E-4D43-912F-7861A2BD888D}" destId="{5B0F9CD4-F64A-4E9C-BE61-3A2D24A1ED6F}" srcOrd="0" destOrd="0" presId="urn:microsoft.com/office/officeart/2005/8/layout/chevron2"/>
    <dgm:cxn modelId="{703AE1CC-7040-446C-8688-AE5A0EFEB0E3}" srcId="{981B4C5D-F776-4BCF-8861-D6A006A3A391}" destId="{9B479569-F02E-4D43-912F-7861A2BD888D}" srcOrd="1" destOrd="0" parTransId="{91B2788D-2B8A-4E4B-B58E-5FF45067A3F6}" sibTransId="{DAA32DBB-F1EA-4473-9116-B8DB8DEEF475}"/>
    <dgm:cxn modelId="{B005E35C-A1FD-497C-9607-5AA44576FAAE}" type="presOf" srcId="{A4FCEF54-4854-472D-A67B-C2DEBB22CB93}" destId="{F49DDBF2-0C9E-4B03-A8C8-E069B39A6BE7}" srcOrd="0" destOrd="0" presId="urn:microsoft.com/office/officeart/2005/8/layout/chevron2"/>
    <dgm:cxn modelId="{C7CB52C2-AFF3-4BAB-910B-B89DC958E26C}" type="presOf" srcId="{981B4C5D-F776-4BCF-8861-D6A006A3A391}" destId="{A5009201-E9F8-4C80-A9D4-2D68A5ED57E8}" srcOrd="0" destOrd="0" presId="urn:microsoft.com/office/officeart/2005/8/layout/chevron2"/>
    <dgm:cxn modelId="{1075E47A-229D-4879-BD98-6476842A0899}" type="presOf" srcId="{B623F9B5-EA54-483E-973D-D0FBC23DA34C}" destId="{EE103FF5-B500-4DBF-AD45-846E3A8EFD55}" srcOrd="0" destOrd="0" presId="urn:microsoft.com/office/officeart/2005/8/layout/chevron2"/>
    <dgm:cxn modelId="{E9E002D6-9A89-4043-BE91-239C841AC5B9}" type="presOf" srcId="{A216E18C-5738-4AE8-9DD1-34672FE00A3A}" destId="{8720C549-5664-4989-91EE-2B15A970D946}" srcOrd="0" destOrd="0" presId="urn:microsoft.com/office/officeart/2005/8/layout/chevron2"/>
    <dgm:cxn modelId="{2CFBC812-80CC-44DB-A73E-E8A4E7F98D66}" srcId="{A216E18C-5738-4AE8-9DD1-34672FE00A3A}" destId="{A4FCEF54-4854-472D-A67B-C2DEBB22CB93}" srcOrd="0" destOrd="0" parTransId="{A6D66EFE-E8EE-4897-AC6F-9FA2E2EAB763}" sibTransId="{8E8466C2-D7AC-401F-9EB6-4422A22D4927}"/>
    <dgm:cxn modelId="{8DFD4F93-5E96-4A86-BB01-4884F9B20786}" type="presParOf" srcId="{A5009201-E9F8-4C80-A9D4-2D68A5ED57E8}" destId="{96E2DDED-3993-4D81-8E88-151788C269C6}" srcOrd="0" destOrd="0" presId="urn:microsoft.com/office/officeart/2005/8/layout/chevron2"/>
    <dgm:cxn modelId="{4A12CDEB-D3E5-471E-8F61-4E416AB90FA8}" type="presParOf" srcId="{96E2DDED-3993-4D81-8E88-151788C269C6}" destId="{8720C549-5664-4989-91EE-2B15A970D946}" srcOrd="0" destOrd="0" presId="urn:microsoft.com/office/officeart/2005/8/layout/chevron2"/>
    <dgm:cxn modelId="{B9368E69-7B24-46B6-B21A-6B7D63B95B85}" type="presParOf" srcId="{96E2DDED-3993-4D81-8E88-151788C269C6}" destId="{F49DDBF2-0C9E-4B03-A8C8-E069B39A6BE7}" srcOrd="1" destOrd="0" presId="urn:microsoft.com/office/officeart/2005/8/layout/chevron2"/>
    <dgm:cxn modelId="{2A3F89D5-89EC-4D07-82C5-6A84A4B06D46}" type="presParOf" srcId="{A5009201-E9F8-4C80-A9D4-2D68A5ED57E8}" destId="{193A2210-B211-479F-B028-D9918D756074}" srcOrd="1" destOrd="0" presId="urn:microsoft.com/office/officeart/2005/8/layout/chevron2"/>
    <dgm:cxn modelId="{BAB822BC-3819-40AC-A66C-5DB007E92AAA}" type="presParOf" srcId="{A5009201-E9F8-4C80-A9D4-2D68A5ED57E8}" destId="{8665E23B-8A29-4DCB-BE79-C52A21BBE186}" srcOrd="2" destOrd="0" presId="urn:microsoft.com/office/officeart/2005/8/layout/chevron2"/>
    <dgm:cxn modelId="{0A32BA09-D2E6-48A0-80EF-B47CD7D69F1E}" type="presParOf" srcId="{8665E23B-8A29-4DCB-BE79-C52A21BBE186}" destId="{5B0F9CD4-F64A-4E9C-BE61-3A2D24A1ED6F}" srcOrd="0" destOrd="0" presId="urn:microsoft.com/office/officeart/2005/8/layout/chevron2"/>
    <dgm:cxn modelId="{91E30EF1-44CB-42FF-9B68-2A48213A21A3}" type="presParOf" srcId="{8665E23B-8A29-4DCB-BE79-C52A21BBE186}" destId="{EE103FF5-B500-4DBF-AD45-846E3A8EFD55}"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2A59087-4CAE-4100-B92D-FC78E2367B03}"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897D21E8-31D9-427A-AE5D-338D44B18887}">
      <dgm:prSet phldrT="[Text]"/>
      <dgm:spPr>
        <a:solidFill>
          <a:srgbClr val="570605"/>
        </a:solidFill>
      </dgm:spPr>
      <dgm:t>
        <a:bodyPr/>
        <a:lstStyle/>
        <a:p>
          <a:r>
            <a:rPr lang="en-US" dirty="0" smtClean="0">
              <a:latin typeface="Trebuchet MS" pitchFamily="34" charset="0"/>
            </a:rPr>
            <a:t>How to Optimize Reading Support</a:t>
          </a:r>
          <a:endParaRPr lang="en-US" dirty="0">
            <a:latin typeface="Trebuchet MS" pitchFamily="34" charset="0"/>
          </a:endParaRPr>
        </a:p>
      </dgm:t>
    </dgm:pt>
    <dgm:pt modelId="{B6926B0C-4D08-4938-8CBE-70833152B0C6}" type="parTrans" cxnId="{5EE97DD9-2A2B-42F5-8C6D-3BB36000FCC7}">
      <dgm:prSet/>
      <dgm:spPr/>
      <dgm:t>
        <a:bodyPr/>
        <a:lstStyle/>
        <a:p>
          <a:endParaRPr lang="en-US"/>
        </a:p>
      </dgm:t>
    </dgm:pt>
    <dgm:pt modelId="{EA6F5356-659B-4819-B56C-494E591BBA4F}" type="sibTrans" cxnId="{5EE97DD9-2A2B-42F5-8C6D-3BB36000FCC7}">
      <dgm:prSet/>
      <dgm:spPr/>
      <dgm:t>
        <a:bodyPr/>
        <a:lstStyle/>
        <a:p>
          <a:endParaRPr lang="en-US"/>
        </a:p>
      </dgm:t>
    </dgm:pt>
    <dgm:pt modelId="{F2A24CF7-3CC9-4E25-8CBC-9A10E63D68B5}">
      <dgm:prSet phldrT="[Text]"/>
      <dgm:spPr>
        <a:solidFill>
          <a:srgbClr val="E7DED0">
            <a:alpha val="90000"/>
          </a:srgbClr>
        </a:solidFill>
        <a:ln>
          <a:solidFill>
            <a:srgbClr val="570605">
              <a:alpha val="90000"/>
            </a:srgbClr>
          </a:solidFill>
        </a:ln>
      </dgm:spPr>
      <dgm:t>
        <a:bodyPr/>
        <a:lstStyle/>
        <a:p>
          <a:pPr>
            <a:spcBef>
              <a:spcPts val="1200"/>
            </a:spcBef>
          </a:pPr>
          <a:r>
            <a:rPr lang="en-US" dirty="0" smtClean="0">
              <a:latin typeface="Bookman Old Style" pitchFamily="18" charset="0"/>
            </a:rPr>
            <a:t>Some general ed teachers have difficulty providing small group instruction daily</a:t>
          </a:r>
          <a:endParaRPr lang="en-US" dirty="0">
            <a:latin typeface="Bookman Old Style" pitchFamily="18" charset="0"/>
          </a:endParaRPr>
        </a:p>
      </dgm:t>
    </dgm:pt>
    <dgm:pt modelId="{29E955CD-0303-42A4-AEF2-C77EC2AEEBEF}" type="parTrans" cxnId="{C36BDE4F-E530-4211-B7A1-2FC8A1618F33}">
      <dgm:prSet/>
      <dgm:spPr/>
      <dgm:t>
        <a:bodyPr/>
        <a:lstStyle/>
        <a:p>
          <a:endParaRPr lang="en-US"/>
        </a:p>
      </dgm:t>
    </dgm:pt>
    <dgm:pt modelId="{FB6DDBDD-C7CB-4CD0-AE4D-ECBE9D70888B}" type="sibTrans" cxnId="{C36BDE4F-E530-4211-B7A1-2FC8A1618F33}">
      <dgm:prSet/>
      <dgm:spPr/>
      <dgm:t>
        <a:bodyPr/>
        <a:lstStyle/>
        <a:p>
          <a:endParaRPr lang="en-US"/>
        </a:p>
      </dgm:t>
    </dgm:pt>
    <dgm:pt modelId="{007CBB8F-9E44-41FA-88F3-5BB0352790CB}">
      <dgm:prSet phldrT="[Text]"/>
      <dgm:spPr>
        <a:solidFill>
          <a:srgbClr val="E7DED0">
            <a:alpha val="90000"/>
          </a:srgbClr>
        </a:solidFill>
        <a:ln>
          <a:solidFill>
            <a:srgbClr val="570605">
              <a:alpha val="90000"/>
            </a:srgbClr>
          </a:solidFill>
        </a:ln>
      </dgm:spPr>
      <dgm:t>
        <a:bodyPr/>
        <a:lstStyle/>
        <a:p>
          <a:pPr>
            <a:spcBef>
              <a:spcPts val="1200"/>
            </a:spcBef>
          </a:pPr>
          <a:r>
            <a:rPr lang="en-US" dirty="0" smtClean="0">
              <a:latin typeface="Bookman Old Style" pitchFamily="18" charset="0"/>
            </a:rPr>
            <a:t>When intervention occurs in pull out settings, there is limited alignment between Tier 1 and 2</a:t>
          </a:r>
          <a:endParaRPr lang="en-US" dirty="0">
            <a:latin typeface="Bookman Old Style" pitchFamily="18" charset="0"/>
          </a:endParaRPr>
        </a:p>
      </dgm:t>
    </dgm:pt>
    <dgm:pt modelId="{D0CE9A27-CD7B-4925-8B28-56D2302924D3}" type="parTrans" cxnId="{CCC589A6-37E9-49E0-9655-848162E41E21}">
      <dgm:prSet/>
      <dgm:spPr/>
      <dgm:t>
        <a:bodyPr/>
        <a:lstStyle/>
        <a:p>
          <a:endParaRPr lang="en-US"/>
        </a:p>
      </dgm:t>
    </dgm:pt>
    <dgm:pt modelId="{EDBD59E3-C24E-46D7-97E0-5AA9388B9661}" type="sibTrans" cxnId="{CCC589A6-37E9-49E0-9655-848162E41E21}">
      <dgm:prSet/>
      <dgm:spPr/>
      <dgm:t>
        <a:bodyPr/>
        <a:lstStyle/>
        <a:p>
          <a:endParaRPr lang="en-US"/>
        </a:p>
      </dgm:t>
    </dgm:pt>
    <dgm:pt modelId="{E70A1D41-9B0C-44B5-8096-52425352F220}">
      <dgm:prSet phldrT="[Text]"/>
      <dgm:spPr>
        <a:solidFill>
          <a:srgbClr val="570605"/>
        </a:solidFill>
      </dgm:spPr>
      <dgm:t>
        <a:bodyPr/>
        <a:lstStyle/>
        <a:p>
          <a:r>
            <a:rPr lang="en-US" dirty="0" smtClean="0">
              <a:latin typeface="Trebuchet MS" pitchFamily="34" charset="0"/>
            </a:rPr>
            <a:t>When to Adopt Standardized Tier 2? </a:t>
          </a:r>
          <a:endParaRPr lang="en-US" dirty="0">
            <a:latin typeface="Trebuchet MS" pitchFamily="34" charset="0"/>
          </a:endParaRPr>
        </a:p>
      </dgm:t>
    </dgm:pt>
    <dgm:pt modelId="{BDB7132C-AA8E-44B3-9F35-7127C6090BE9}" type="parTrans" cxnId="{24782F25-7518-4853-9B58-01908942492A}">
      <dgm:prSet/>
      <dgm:spPr/>
      <dgm:t>
        <a:bodyPr/>
        <a:lstStyle/>
        <a:p>
          <a:endParaRPr lang="en-US"/>
        </a:p>
      </dgm:t>
    </dgm:pt>
    <dgm:pt modelId="{70672ADB-9900-4B56-AC42-5A8270487766}" type="sibTrans" cxnId="{24782F25-7518-4853-9B58-01908942492A}">
      <dgm:prSet/>
      <dgm:spPr/>
      <dgm:t>
        <a:bodyPr/>
        <a:lstStyle/>
        <a:p>
          <a:endParaRPr lang="en-US"/>
        </a:p>
      </dgm:t>
    </dgm:pt>
    <dgm:pt modelId="{F9F9A80C-D1A1-4EEC-94A4-1386D587C917}">
      <dgm:prSet phldrT="[Text]"/>
      <dgm:spPr>
        <a:solidFill>
          <a:srgbClr val="E7DED0">
            <a:alpha val="90000"/>
          </a:srgbClr>
        </a:solidFill>
        <a:ln>
          <a:solidFill>
            <a:srgbClr val="570605">
              <a:alpha val="90000"/>
            </a:srgbClr>
          </a:solidFill>
        </a:ln>
      </dgm:spPr>
      <dgm:t>
        <a:bodyPr/>
        <a:lstStyle/>
        <a:p>
          <a:r>
            <a:rPr lang="en-US" dirty="0" smtClean="0">
              <a:latin typeface="Bookman Old Style" pitchFamily="18" charset="0"/>
            </a:rPr>
            <a:t>Observations revealed considerable variability within and between schools. </a:t>
          </a:r>
          <a:endParaRPr lang="en-US" dirty="0">
            <a:latin typeface="Bookman Old Style" pitchFamily="18" charset="0"/>
          </a:endParaRPr>
        </a:p>
      </dgm:t>
    </dgm:pt>
    <dgm:pt modelId="{26163461-CB09-4246-8F97-6AF77C99809A}" type="parTrans" cxnId="{9CEF8BF7-A65C-4161-8DDD-F48083025759}">
      <dgm:prSet/>
      <dgm:spPr/>
      <dgm:t>
        <a:bodyPr/>
        <a:lstStyle/>
        <a:p>
          <a:endParaRPr lang="en-US"/>
        </a:p>
      </dgm:t>
    </dgm:pt>
    <dgm:pt modelId="{27E7AAFF-854F-45C1-B88F-CFEF25FEA745}" type="sibTrans" cxnId="{9CEF8BF7-A65C-4161-8DDD-F48083025759}">
      <dgm:prSet/>
      <dgm:spPr/>
      <dgm:t>
        <a:bodyPr/>
        <a:lstStyle/>
        <a:p>
          <a:endParaRPr lang="en-US"/>
        </a:p>
      </dgm:t>
    </dgm:pt>
    <dgm:pt modelId="{546F541A-F51E-4698-AF32-90A29789633D}" type="pres">
      <dgm:prSet presAssocID="{F2A59087-4CAE-4100-B92D-FC78E2367B03}" presName="Name0" presStyleCnt="0">
        <dgm:presLayoutVars>
          <dgm:dir/>
          <dgm:animLvl val="lvl"/>
          <dgm:resizeHandles val="exact"/>
        </dgm:presLayoutVars>
      </dgm:prSet>
      <dgm:spPr/>
      <dgm:t>
        <a:bodyPr/>
        <a:lstStyle/>
        <a:p>
          <a:endParaRPr lang="en-US"/>
        </a:p>
      </dgm:t>
    </dgm:pt>
    <dgm:pt modelId="{2218A4DC-AC48-4E9D-A636-AD8677B46916}" type="pres">
      <dgm:prSet presAssocID="{897D21E8-31D9-427A-AE5D-338D44B18887}" presName="linNode" presStyleCnt="0"/>
      <dgm:spPr/>
    </dgm:pt>
    <dgm:pt modelId="{DBE314FD-0476-4DC8-9F76-70BF6072DD0C}" type="pres">
      <dgm:prSet presAssocID="{897D21E8-31D9-427A-AE5D-338D44B18887}" presName="parentText" presStyleLbl="node1" presStyleIdx="0" presStyleCnt="2">
        <dgm:presLayoutVars>
          <dgm:chMax val="1"/>
          <dgm:bulletEnabled val="1"/>
        </dgm:presLayoutVars>
      </dgm:prSet>
      <dgm:spPr/>
      <dgm:t>
        <a:bodyPr/>
        <a:lstStyle/>
        <a:p>
          <a:endParaRPr lang="en-US"/>
        </a:p>
      </dgm:t>
    </dgm:pt>
    <dgm:pt modelId="{5C3FBDA6-DAD2-445F-B340-4358E30D18D9}" type="pres">
      <dgm:prSet presAssocID="{897D21E8-31D9-427A-AE5D-338D44B18887}" presName="descendantText" presStyleLbl="alignAccFollowNode1" presStyleIdx="0" presStyleCnt="2">
        <dgm:presLayoutVars>
          <dgm:bulletEnabled val="1"/>
        </dgm:presLayoutVars>
      </dgm:prSet>
      <dgm:spPr/>
      <dgm:t>
        <a:bodyPr/>
        <a:lstStyle/>
        <a:p>
          <a:endParaRPr lang="en-US"/>
        </a:p>
      </dgm:t>
    </dgm:pt>
    <dgm:pt modelId="{606165E6-EAB0-4FC2-A185-CFAA522D1C3C}" type="pres">
      <dgm:prSet presAssocID="{EA6F5356-659B-4819-B56C-494E591BBA4F}" presName="sp" presStyleCnt="0"/>
      <dgm:spPr/>
    </dgm:pt>
    <dgm:pt modelId="{7F0B97D5-0CBB-46C0-B30F-E45999692096}" type="pres">
      <dgm:prSet presAssocID="{E70A1D41-9B0C-44B5-8096-52425352F220}" presName="linNode" presStyleCnt="0"/>
      <dgm:spPr/>
    </dgm:pt>
    <dgm:pt modelId="{B00090C7-633E-423D-9897-078ADC1CD881}" type="pres">
      <dgm:prSet presAssocID="{E70A1D41-9B0C-44B5-8096-52425352F220}" presName="parentText" presStyleLbl="node1" presStyleIdx="1" presStyleCnt="2">
        <dgm:presLayoutVars>
          <dgm:chMax val="1"/>
          <dgm:bulletEnabled val="1"/>
        </dgm:presLayoutVars>
      </dgm:prSet>
      <dgm:spPr/>
      <dgm:t>
        <a:bodyPr/>
        <a:lstStyle/>
        <a:p>
          <a:endParaRPr lang="en-US"/>
        </a:p>
      </dgm:t>
    </dgm:pt>
    <dgm:pt modelId="{565B7E16-E50E-4B50-8DBE-549B72D9047D}" type="pres">
      <dgm:prSet presAssocID="{E70A1D41-9B0C-44B5-8096-52425352F220}" presName="descendantText" presStyleLbl="alignAccFollowNode1" presStyleIdx="1" presStyleCnt="2">
        <dgm:presLayoutVars>
          <dgm:bulletEnabled val="1"/>
        </dgm:presLayoutVars>
      </dgm:prSet>
      <dgm:spPr/>
      <dgm:t>
        <a:bodyPr/>
        <a:lstStyle/>
        <a:p>
          <a:endParaRPr lang="en-US"/>
        </a:p>
      </dgm:t>
    </dgm:pt>
  </dgm:ptLst>
  <dgm:cxnLst>
    <dgm:cxn modelId="{5C1E5F76-6C32-4E3A-9A6E-23F3DE810CA3}" type="presOf" srcId="{F2A59087-4CAE-4100-B92D-FC78E2367B03}" destId="{546F541A-F51E-4698-AF32-90A29789633D}" srcOrd="0" destOrd="0" presId="urn:microsoft.com/office/officeart/2005/8/layout/vList5"/>
    <dgm:cxn modelId="{C8567B25-2D25-4233-A9B8-B96D6B7DF402}" type="presOf" srcId="{897D21E8-31D9-427A-AE5D-338D44B18887}" destId="{DBE314FD-0476-4DC8-9F76-70BF6072DD0C}" srcOrd="0" destOrd="0" presId="urn:microsoft.com/office/officeart/2005/8/layout/vList5"/>
    <dgm:cxn modelId="{9CEF8BF7-A65C-4161-8DDD-F48083025759}" srcId="{E70A1D41-9B0C-44B5-8096-52425352F220}" destId="{F9F9A80C-D1A1-4EEC-94A4-1386D587C917}" srcOrd="0" destOrd="0" parTransId="{26163461-CB09-4246-8F97-6AF77C99809A}" sibTransId="{27E7AAFF-854F-45C1-B88F-CFEF25FEA745}"/>
    <dgm:cxn modelId="{C36BDE4F-E530-4211-B7A1-2FC8A1618F33}" srcId="{897D21E8-31D9-427A-AE5D-338D44B18887}" destId="{F2A24CF7-3CC9-4E25-8CBC-9A10E63D68B5}" srcOrd="0" destOrd="0" parTransId="{29E955CD-0303-42A4-AEF2-C77EC2AEEBEF}" sibTransId="{FB6DDBDD-C7CB-4CD0-AE4D-ECBE9D70888B}"/>
    <dgm:cxn modelId="{24782F25-7518-4853-9B58-01908942492A}" srcId="{F2A59087-4CAE-4100-B92D-FC78E2367B03}" destId="{E70A1D41-9B0C-44B5-8096-52425352F220}" srcOrd="1" destOrd="0" parTransId="{BDB7132C-AA8E-44B3-9F35-7127C6090BE9}" sibTransId="{70672ADB-9900-4B56-AC42-5A8270487766}"/>
    <dgm:cxn modelId="{DCF8760B-C97E-4A33-AC03-FDB2348F7DA7}" type="presOf" srcId="{E70A1D41-9B0C-44B5-8096-52425352F220}" destId="{B00090C7-633E-423D-9897-078ADC1CD881}" srcOrd="0" destOrd="0" presId="urn:microsoft.com/office/officeart/2005/8/layout/vList5"/>
    <dgm:cxn modelId="{5EE97DD9-2A2B-42F5-8C6D-3BB36000FCC7}" srcId="{F2A59087-4CAE-4100-B92D-FC78E2367B03}" destId="{897D21E8-31D9-427A-AE5D-338D44B18887}" srcOrd="0" destOrd="0" parTransId="{B6926B0C-4D08-4938-8CBE-70833152B0C6}" sibTransId="{EA6F5356-659B-4819-B56C-494E591BBA4F}"/>
    <dgm:cxn modelId="{CCC589A6-37E9-49E0-9655-848162E41E21}" srcId="{897D21E8-31D9-427A-AE5D-338D44B18887}" destId="{007CBB8F-9E44-41FA-88F3-5BB0352790CB}" srcOrd="1" destOrd="0" parTransId="{D0CE9A27-CD7B-4925-8B28-56D2302924D3}" sibTransId="{EDBD59E3-C24E-46D7-97E0-5AA9388B9661}"/>
    <dgm:cxn modelId="{06CB358C-1053-4FB9-ACB6-10BDFCC5989B}" type="presOf" srcId="{007CBB8F-9E44-41FA-88F3-5BB0352790CB}" destId="{5C3FBDA6-DAD2-445F-B340-4358E30D18D9}" srcOrd="0" destOrd="1" presId="urn:microsoft.com/office/officeart/2005/8/layout/vList5"/>
    <dgm:cxn modelId="{088617C4-B13D-4B6B-911C-D071A8EC80FE}" type="presOf" srcId="{F9F9A80C-D1A1-4EEC-94A4-1386D587C917}" destId="{565B7E16-E50E-4B50-8DBE-549B72D9047D}" srcOrd="0" destOrd="0" presId="urn:microsoft.com/office/officeart/2005/8/layout/vList5"/>
    <dgm:cxn modelId="{1D8A3595-CD2B-4AF5-82BB-ACED419FDD84}" type="presOf" srcId="{F2A24CF7-3CC9-4E25-8CBC-9A10E63D68B5}" destId="{5C3FBDA6-DAD2-445F-B340-4358E30D18D9}" srcOrd="0" destOrd="0" presId="urn:microsoft.com/office/officeart/2005/8/layout/vList5"/>
    <dgm:cxn modelId="{6A8E17C1-E369-49CB-8C79-1A2C240CD753}" type="presParOf" srcId="{546F541A-F51E-4698-AF32-90A29789633D}" destId="{2218A4DC-AC48-4E9D-A636-AD8677B46916}" srcOrd="0" destOrd="0" presId="urn:microsoft.com/office/officeart/2005/8/layout/vList5"/>
    <dgm:cxn modelId="{8A0782D0-F76B-45AA-B6F0-F0A819FF677B}" type="presParOf" srcId="{2218A4DC-AC48-4E9D-A636-AD8677B46916}" destId="{DBE314FD-0476-4DC8-9F76-70BF6072DD0C}" srcOrd="0" destOrd="0" presId="urn:microsoft.com/office/officeart/2005/8/layout/vList5"/>
    <dgm:cxn modelId="{92EB8FBE-9931-46CA-860A-A5310DC1D565}" type="presParOf" srcId="{2218A4DC-AC48-4E9D-A636-AD8677B46916}" destId="{5C3FBDA6-DAD2-445F-B340-4358E30D18D9}" srcOrd="1" destOrd="0" presId="urn:microsoft.com/office/officeart/2005/8/layout/vList5"/>
    <dgm:cxn modelId="{F77B335B-A861-48C6-A319-47A3F0CC4DE9}" type="presParOf" srcId="{546F541A-F51E-4698-AF32-90A29789633D}" destId="{606165E6-EAB0-4FC2-A185-CFAA522D1C3C}" srcOrd="1" destOrd="0" presId="urn:microsoft.com/office/officeart/2005/8/layout/vList5"/>
    <dgm:cxn modelId="{16D1A515-CF57-4C0C-B147-AD9210411DFE}" type="presParOf" srcId="{546F541A-F51E-4698-AF32-90A29789633D}" destId="{7F0B97D5-0CBB-46C0-B30F-E45999692096}" srcOrd="2" destOrd="0" presId="urn:microsoft.com/office/officeart/2005/8/layout/vList5"/>
    <dgm:cxn modelId="{499B7EE2-6D3E-45C9-B3C9-0103B741857F}" type="presParOf" srcId="{7F0B97D5-0CBB-46C0-B30F-E45999692096}" destId="{B00090C7-633E-423D-9897-078ADC1CD881}" srcOrd="0" destOrd="0" presId="urn:microsoft.com/office/officeart/2005/8/layout/vList5"/>
    <dgm:cxn modelId="{17466E8E-FE30-40EE-B830-25F489F318E9}" type="presParOf" srcId="{7F0B97D5-0CBB-46C0-B30F-E45999692096}" destId="{565B7E16-E50E-4B50-8DBE-549B72D9047D}"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FBD241A-EE0B-4339-957A-F3C1AA4E834A}"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US"/>
        </a:p>
      </dgm:t>
    </dgm:pt>
    <dgm:pt modelId="{1FDD9758-3317-4DBF-8175-E31D9E87FA15}">
      <dgm:prSet phldrT="[Text]"/>
      <dgm:spPr>
        <a:solidFill>
          <a:srgbClr val="570605"/>
        </a:solidFill>
        <a:ln>
          <a:solidFill>
            <a:srgbClr val="570605"/>
          </a:solidFill>
        </a:ln>
      </dgm:spPr>
      <dgm:t>
        <a:bodyPr/>
        <a:lstStyle/>
        <a:p>
          <a:r>
            <a:rPr lang="en-US" dirty="0" smtClean="0">
              <a:latin typeface="Trebuchet MS" pitchFamily="34" charset="0"/>
            </a:rPr>
            <a:t>Interventions</a:t>
          </a:r>
          <a:endParaRPr lang="en-US" dirty="0">
            <a:latin typeface="Trebuchet MS" pitchFamily="34" charset="0"/>
          </a:endParaRPr>
        </a:p>
      </dgm:t>
    </dgm:pt>
    <dgm:pt modelId="{FBECB362-CE56-421A-982F-A7E4D35C6A89}" type="parTrans" cxnId="{30D8AC2E-3968-49BC-BCC4-A82DAD828EC5}">
      <dgm:prSet/>
      <dgm:spPr/>
      <dgm:t>
        <a:bodyPr/>
        <a:lstStyle/>
        <a:p>
          <a:endParaRPr lang="en-US"/>
        </a:p>
      </dgm:t>
    </dgm:pt>
    <dgm:pt modelId="{59E9D538-7157-4B80-809B-BFB1361BBA77}" type="sibTrans" cxnId="{30D8AC2E-3968-49BC-BCC4-A82DAD828EC5}">
      <dgm:prSet/>
      <dgm:spPr/>
      <dgm:t>
        <a:bodyPr/>
        <a:lstStyle/>
        <a:p>
          <a:endParaRPr lang="en-US"/>
        </a:p>
      </dgm:t>
    </dgm:pt>
    <dgm:pt modelId="{CC4B5CE5-8B14-419A-9ED9-A5C179878CB3}">
      <dgm:prSet phldrT="[Text]"/>
      <dgm:spPr>
        <a:solidFill>
          <a:srgbClr val="E7DED0">
            <a:alpha val="90000"/>
          </a:srgbClr>
        </a:solidFill>
        <a:ln>
          <a:solidFill>
            <a:srgbClr val="570605"/>
          </a:solidFill>
        </a:ln>
      </dgm:spPr>
      <dgm:t>
        <a:bodyPr/>
        <a:lstStyle/>
        <a:p>
          <a:r>
            <a:rPr lang="en-US" dirty="0" smtClean="0">
              <a:latin typeface="Gisha" pitchFamily="34" charset="-79"/>
              <a:cs typeface="Gisha" pitchFamily="34" charset="-79"/>
            </a:rPr>
            <a:t>Year 3: ERI Experimental to ERI Conventional</a:t>
          </a:r>
          <a:endParaRPr lang="en-US" dirty="0">
            <a:latin typeface="Gisha" pitchFamily="34" charset="-79"/>
            <a:cs typeface="Gisha" pitchFamily="34" charset="-79"/>
          </a:endParaRPr>
        </a:p>
      </dgm:t>
    </dgm:pt>
    <dgm:pt modelId="{D633A4C4-F55A-4D9E-8B9E-1C009F572B88}" type="parTrans" cxnId="{6A3BE3B8-2112-4B87-8074-079C062970E9}">
      <dgm:prSet/>
      <dgm:spPr/>
      <dgm:t>
        <a:bodyPr/>
        <a:lstStyle/>
        <a:p>
          <a:endParaRPr lang="en-US"/>
        </a:p>
      </dgm:t>
    </dgm:pt>
    <dgm:pt modelId="{7CE72E6C-2145-43A6-8B8E-7B284F5E24B9}" type="sibTrans" cxnId="{6A3BE3B8-2112-4B87-8074-079C062970E9}">
      <dgm:prSet/>
      <dgm:spPr/>
      <dgm:t>
        <a:bodyPr/>
        <a:lstStyle/>
        <a:p>
          <a:endParaRPr lang="en-US"/>
        </a:p>
      </dgm:t>
    </dgm:pt>
    <dgm:pt modelId="{E50449BB-F0D1-4686-B777-5429F1027F48}">
      <dgm:prSet phldrT="[Text]"/>
      <dgm:spPr>
        <a:solidFill>
          <a:srgbClr val="570605"/>
        </a:solidFill>
        <a:ln>
          <a:solidFill>
            <a:srgbClr val="570605"/>
          </a:solidFill>
        </a:ln>
      </dgm:spPr>
      <dgm:t>
        <a:bodyPr/>
        <a:lstStyle/>
        <a:p>
          <a:r>
            <a:rPr lang="en-US" dirty="0" smtClean="0">
              <a:latin typeface="Trebuchet MS" pitchFamily="34" charset="0"/>
            </a:rPr>
            <a:t>Standardized Conditions</a:t>
          </a:r>
          <a:endParaRPr lang="en-US" dirty="0">
            <a:latin typeface="Trebuchet MS" pitchFamily="34" charset="0"/>
          </a:endParaRPr>
        </a:p>
      </dgm:t>
    </dgm:pt>
    <dgm:pt modelId="{34AF92E3-6E98-421A-A2B4-FD2D2291807D}" type="parTrans" cxnId="{F9807D5D-845B-47D4-93E6-0D7A7ABD9D1C}">
      <dgm:prSet/>
      <dgm:spPr/>
      <dgm:t>
        <a:bodyPr/>
        <a:lstStyle/>
        <a:p>
          <a:endParaRPr lang="en-US"/>
        </a:p>
      </dgm:t>
    </dgm:pt>
    <dgm:pt modelId="{574FA0A8-D53E-4612-9B02-A8FF05A72324}" type="sibTrans" cxnId="{F9807D5D-845B-47D4-93E6-0D7A7ABD9D1C}">
      <dgm:prSet/>
      <dgm:spPr/>
      <dgm:t>
        <a:bodyPr/>
        <a:lstStyle/>
        <a:p>
          <a:endParaRPr lang="en-US"/>
        </a:p>
      </dgm:t>
    </dgm:pt>
    <dgm:pt modelId="{6474773A-11FE-4CF8-9CD9-2026E1D999EB}">
      <dgm:prSet phldrT="[Text]"/>
      <dgm:spPr>
        <a:solidFill>
          <a:srgbClr val="E7DED0">
            <a:alpha val="90000"/>
          </a:srgbClr>
        </a:solidFill>
        <a:ln>
          <a:solidFill>
            <a:srgbClr val="570605"/>
          </a:solidFill>
        </a:ln>
      </dgm:spPr>
      <dgm:t>
        <a:bodyPr/>
        <a:lstStyle/>
        <a:p>
          <a:r>
            <a:rPr lang="en-US" dirty="0" smtClean="0">
              <a:latin typeface="Gisha" pitchFamily="34" charset="-79"/>
              <a:cs typeface="Gisha" pitchFamily="34" charset="-79"/>
            </a:rPr>
            <a:t>Group Size (3-5 students)</a:t>
          </a:r>
          <a:endParaRPr lang="en-US" dirty="0">
            <a:latin typeface="Gisha" pitchFamily="34" charset="-79"/>
            <a:cs typeface="Gisha" pitchFamily="34" charset="-79"/>
          </a:endParaRPr>
        </a:p>
      </dgm:t>
    </dgm:pt>
    <dgm:pt modelId="{1E25AFF0-1BA2-432E-AE21-70E5B8CE3D8D}" type="parTrans" cxnId="{946E2058-097F-4DF7-97B0-6DA1B40F7181}">
      <dgm:prSet/>
      <dgm:spPr/>
      <dgm:t>
        <a:bodyPr/>
        <a:lstStyle/>
        <a:p>
          <a:endParaRPr lang="en-US"/>
        </a:p>
      </dgm:t>
    </dgm:pt>
    <dgm:pt modelId="{1B5866FE-BAE4-43E3-A1F0-4F45B25C7237}" type="sibTrans" cxnId="{946E2058-097F-4DF7-97B0-6DA1B40F7181}">
      <dgm:prSet/>
      <dgm:spPr/>
      <dgm:t>
        <a:bodyPr/>
        <a:lstStyle/>
        <a:p>
          <a:endParaRPr lang="en-US"/>
        </a:p>
      </dgm:t>
    </dgm:pt>
    <dgm:pt modelId="{4BBEC243-E5DB-41B1-AFFA-34EBCE1E34E0}">
      <dgm:prSet phldrT="[Text]"/>
      <dgm:spPr>
        <a:solidFill>
          <a:srgbClr val="E7DED0">
            <a:alpha val="90000"/>
          </a:srgbClr>
        </a:solidFill>
        <a:ln>
          <a:solidFill>
            <a:srgbClr val="570605"/>
          </a:solidFill>
        </a:ln>
      </dgm:spPr>
      <dgm:t>
        <a:bodyPr/>
        <a:lstStyle/>
        <a:p>
          <a:r>
            <a:rPr lang="en-US" dirty="0" smtClean="0">
              <a:latin typeface="Gisha" pitchFamily="34" charset="-79"/>
              <a:cs typeface="Gisha" pitchFamily="34" charset="-79"/>
            </a:rPr>
            <a:t>Duration (approximately 20 weeks)</a:t>
          </a:r>
          <a:endParaRPr lang="en-US" dirty="0">
            <a:latin typeface="Gisha" pitchFamily="34" charset="-79"/>
            <a:cs typeface="Gisha" pitchFamily="34" charset="-79"/>
          </a:endParaRPr>
        </a:p>
      </dgm:t>
    </dgm:pt>
    <dgm:pt modelId="{29A6265D-03B3-419A-AA8B-C5F5353558AA}" type="parTrans" cxnId="{7993EF12-5E18-42CB-9D16-7AAA6613BF39}">
      <dgm:prSet/>
      <dgm:spPr/>
      <dgm:t>
        <a:bodyPr/>
        <a:lstStyle/>
        <a:p>
          <a:endParaRPr lang="en-US"/>
        </a:p>
      </dgm:t>
    </dgm:pt>
    <dgm:pt modelId="{A2195FC5-0162-44FE-9615-54272FAF700D}" type="sibTrans" cxnId="{7993EF12-5E18-42CB-9D16-7AAA6613BF39}">
      <dgm:prSet/>
      <dgm:spPr/>
      <dgm:t>
        <a:bodyPr/>
        <a:lstStyle/>
        <a:p>
          <a:endParaRPr lang="en-US"/>
        </a:p>
      </dgm:t>
    </dgm:pt>
    <dgm:pt modelId="{144E88E0-F756-41DF-9E1C-C637C4F5E2BA}">
      <dgm:prSet phldrT="[Text]"/>
      <dgm:spPr>
        <a:solidFill>
          <a:srgbClr val="E7DED0">
            <a:alpha val="90000"/>
          </a:srgbClr>
        </a:solidFill>
        <a:ln>
          <a:solidFill>
            <a:srgbClr val="570605"/>
          </a:solidFill>
        </a:ln>
      </dgm:spPr>
      <dgm:t>
        <a:bodyPr/>
        <a:lstStyle/>
        <a:p>
          <a:r>
            <a:rPr lang="en-US" dirty="0" smtClean="0">
              <a:latin typeface="Gisha" pitchFamily="34" charset="-79"/>
              <a:cs typeface="Gisha" pitchFamily="34" charset="-79"/>
            </a:rPr>
            <a:t>Time (30 minutes, 5 days per week)</a:t>
          </a:r>
          <a:endParaRPr lang="en-US" dirty="0">
            <a:latin typeface="Gisha" pitchFamily="34" charset="-79"/>
            <a:cs typeface="Gisha" pitchFamily="34" charset="-79"/>
          </a:endParaRPr>
        </a:p>
      </dgm:t>
    </dgm:pt>
    <dgm:pt modelId="{6E869CB0-DD7C-4E46-86E0-607774F10861}" type="parTrans" cxnId="{3D3B4ECD-AD66-4114-86A7-16336190FFFD}">
      <dgm:prSet/>
      <dgm:spPr/>
      <dgm:t>
        <a:bodyPr/>
        <a:lstStyle/>
        <a:p>
          <a:endParaRPr lang="en-US"/>
        </a:p>
      </dgm:t>
    </dgm:pt>
    <dgm:pt modelId="{335EB9EE-0FB1-4B7A-9DB1-EDA2A6FCF96F}" type="sibTrans" cxnId="{3D3B4ECD-AD66-4114-86A7-16336190FFFD}">
      <dgm:prSet/>
      <dgm:spPr/>
      <dgm:t>
        <a:bodyPr/>
        <a:lstStyle/>
        <a:p>
          <a:endParaRPr lang="en-US"/>
        </a:p>
      </dgm:t>
    </dgm:pt>
    <dgm:pt modelId="{C7E0876B-A24E-464C-9672-9CC87831F76C}">
      <dgm:prSet phldrT="[Text]"/>
      <dgm:spPr>
        <a:solidFill>
          <a:srgbClr val="E7DED0">
            <a:alpha val="90000"/>
          </a:srgbClr>
        </a:solidFill>
        <a:ln>
          <a:solidFill>
            <a:srgbClr val="570605"/>
          </a:solidFill>
        </a:ln>
      </dgm:spPr>
      <dgm:t>
        <a:bodyPr/>
        <a:lstStyle/>
        <a:p>
          <a:r>
            <a:rPr lang="en-US" b="1" dirty="0" smtClean="0">
              <a:latin typeface="Gisha" pitchFamily="34" charset="-79"/>
              <a:cs typeface="Gisha" pitchFamily="34" charset="-79"/>
            </a:rPr>
            <a:t>School-based interventionists</a:t>
          </a:r>
          <a:endParaRPr lang="en-US" b="1" dirty="0">
            <a:latin typeface="Gisha" pitchFamily="34" charset="-79"/>
            <a:cs typeface="Gisha" pitchFamily="34" charset="-79"/>
          </a:endParaRPr>
        </a:p>
      </dgm:t>
    </dgm:pt>
    <dgm:pt modelId="{C26DCB3B-76DF-4E4E-8743-417EC2B8341E}" type="parTrans" cxnId="{FAF1636C-4AEC-4773-8B60-F2E9129791CF}">
      <dgm:prSet/>
      <dgm:spPr/>
      <dgm:t>
        <a:bodyPr/>
        <a:lstStyle/>
        <a:p>
          <a:endParaRPr lang="en-US"/>
        </a:p>
      </dgm:t>
    </dgm:pt>
    <dgm:pt modelId="{7280699B-FB81-4FB7-A6A0-194D8E8A3B45}" type="sibTrans" cxnId="{FAF1636C-4AEC-4773-8B60-F2E9129791CF}">
      <dgm:prSet/>
      <dgm:spPr/>
      <dgm:t>
        <a:bodyPr/>
        <a:lstStyle/>
        <a:p>
          <a:endParaRPr lang="en-US"/>
        </a:p>
      </dgm:t>
    </dgm:pt>
    <dgm:pt modelId="{EC21BE68-4FDE-4388-9E2B-3E44EFB73296}">
      <dgm:prSet phldrT="[Text]"/>
      <dgm:spPr>
        <a:solidFill>
          <a:srgbClr val="E7DED0">
            <a:alpha val="90000"/>
          </a:srgbClr>
        </a:solidFill>
        <a:ln>
          <a:solidFill>
            <a:srgbClr val="570605"/>
          </a:solidFill>
        </a:ln>
      </dgm:spPr>
      <dgm:t>
        <a:bodyPr/>
        <a:lstStyle/>
        <a:p>
          <a:r>
            <a:rPr lang="en-US" b="1" dirty="0" smtClean="0">
              <a:latin typeface="Gisha" pitchFamily="34" charset="-79"/>
              <a:cs typeface="Gisha" pitchFamily="34" charset="-79"/>
            </a:rPr>
            <a:t>Pull Out Setting</a:t>
          </a:r>
          <a:endParaRPr lang="en-US" b="1" dirty="0">
            <a:latin typeface="Gisha" pitchFamily="34" charset="-79"/>
            <a:cs typeface="Gisha" pitchFamily="34" charset="-79"/>
          </a:endParaRPr>
        </a:p>
      </dgm:t>
    </dgm:pt>
    <dgm:pt modelId="{0B0F35C0-E33D-4D33-A0AB-B9DECD9952ED}" type="parTrans" cxnId="{F4E4E5B2-7D4A-4151-B831-514A0E7F8202}">
      <dgm:prSet/>
      <dgm:spPr/>
      <dgm:t>
        <a:bodyPr/>
        <a:lstStyle/>
        <a:p>
          <a:endParaRPr lang="en-US"/>
        </a:p>
      </dgm:t>
    </dgm:pt>
    <dgm:pt modelId="{9B2CC65E-ABB3-4260-A915-D604244D0A57}" type="sibTrans" cxnId="{F4E4E5B2-7D4A-4151-B831-514A0E7F8202}">
      <dgm:prSet/>
      <dgm:spPr/>
      <dgm:t>
        <a:bodyPr/>
        <a:lstStyle/>
        <a:p>
          <a:endParaRPr lang="en-US"/>
        </a:p>
      </dgm:t>
    </dgm:pt>
    <dgm:pt modelId="{34C8E39A-0E9A-4597-91F1-3E4E17849A86}">
      <dgm:prSet phldrT="[Text]"/>
      <dgm:spPr>
        <a:solidFill>
          <a:srgbClr val="E7DED0">
            <a:alpha val="90000"/>
          </a:srgbClr>
        </a:solidFill>
        <a:ln>
          <a:solidFill>
            <a:srgbClr val="570605"/>
          </a:solidFill>
        </a:ln>
      </dgm:spPr>
      <dgm:t>
        <a:bodyPr/>
        <a:lstStyle/>
        <a:p>
          <a:r>
            <a:rPr lang="en-US" dirty="0" smtClean="0">
              <a:latin typeface="Gisha" pitchFamily="34" charset="-79"/>
              <a:cs typeface="Gisha" pitchFamily="34" charset="-79"/>
            </a:rPr>
            <a:t>NO BAU or typical practice condition</a:t>
          </a:r>
          <a:endParaRPr lang="en-US" dirty="0">
            <a:latin typeface="Gisha" pitchFamily="34" charset="-79"/>
            <a:cs typeface="Gisha" pitchFamily="34" charset="-79"/>
          </a:endParaRPr>
        </a:p>
      </dgm:t>
    </dgm:pt>
    <dgm:pt modelId="{5FE48B03-20A3-4AF4-8551-ED47BAF766E5}" type="parTrans" cxnId="{C052FF9A-D174-4FBC-88EE-88C87B13C2E9}">
      <dgm:prSet/>
      <dgm:spPr/>
      <dgm:t>
        <a:bodyPr/>
        <a:lstStyle/>
        <a:p>
          <a:endParaRPr lang="en-US"/>
        </a:p>
      </dgm:t>
    </dgm:pt>
    <dgm:pt modelId="{33F07A09-E304-4941-BFC3-145003FEE5B9}" type="sibTrans" cxnId="{C052FF9A-D174-4FBC-88EE-88C87B13C2E9}">
      <dgm:prSet/>
      <dgm:spPr/>
      <dgm:t>
        <a:bodyPr/>
        <a:lstStyle/>
        <a:p>
          <a:endParaRPr lang="en-US"/>
        </a:p>
      </dgm:t>
    </dgm:pt>
    <dgm:pt modelId="{C258AD20-E334-49E6-8FD9-902BC5F4EE31}" type="pres">
      <dgm:prSet presAssocID="{8FBD241A-EE0B-4339-957A-F3C1AA4E834A}" presName="linearFlow" presStyleCnt="0">
        <dgm:presLayoutVars>
          <dgm:dir/>
          <dgm:animLvl val="lvl"/>
          <dgm:resizeHandles val="exact"/>
        </dgm:presLayoutVars>
      </dgm:prSet>
      <dgm:spPr/>
      <dgm:t>
        <a:bodyPr/>
        <a:lstStyle/>
        <a:p>
          <a:endParaRPr lang="en-US"/>
        </a:p>
      </dgm:t>
    </dgm:pt>
    <dgm:pt modelId="{5D1B8F16-B4DD-447A-9167-7CF90208DBD1}" type="pres">
      <dgm:prSet presAssocID="{1FDD9758-3317-4DBF-8175-E31D9E87FA15}" presName="composite" presStyleCnt="0"/>
      <dgm:spPr/>
    </dgm:pt>
    <dgm:pt modelId="{8A9DCD3E-EAD8-4660-B173-9D909C3365DA}" type="pres">
      <dgm:prSet presAssocID="{1FDD9758-3317-4DBF-8175-E31D9E87FA15}" presName="parentText" presStyleLbl="alignNode1" presStyleIdx="0" presStyleCnt="2" custLinFactNeighborY="3482">
        <dgm:presLayoutVars>
          <dgm:chMax val="1"/>
          <dgm:bulletEnabled val="1"/>
        </dgm:presLayoutVars>
      </dgm:prSet>
      <dgm:spPr/>
      <dgm:t>
        <a:bodyPr/>
        <a:lstStyle/>
        <a:p>
          <a:endParaRPr lang="en-US"/>
        </a:p>
      </dgm:t>
    </dgm:pt>
    <dgm:pt modelId="{995DBB43-33D2-4F19-AE4D-F4D43C4BBCAD}" type="pres">
      <dgm:prSet presAssocID="{1FDD9758-3317-4DBF-8175-E31D9E87FA15}" presName="descendantText" presStyleLbl="alignAcc1" presStyleIdx="0" presStyleCnt="2" custLinFactNeighborY="6325">
        <dgm:presLayoutVars>
          <dgm:bulletEnabled val="1"/>
        </dgm:presLayoutVars>
      </dgm:prSet>
      <dgm:spPr/>
      <dgm:t>
        <a:bodyPr/>
        <a:lstStyle/>
        <a:p>
          <a:endParaRPr lang="en-US"/>
        </a:p>
      </dgm:t>
    </dgm:pt>
    <dgm:pt modelId="{EBE69C20-5CB3-4212-B186-FCB865A701D2}" type="pres">
      <dgm:prSet presAssocID="{59E9D538-7157-4B80-809B-BFB1361BBA77}" presName="sp" presStyleCnt="0"/>
      <dgm:spPr/>
    </dgm:pt>
    <dgm:pt modelId="{1A2C259E-311B-45FA-9064-C688303D05DC}" type="pres">
      <dgm:prSet presAssocID="{E50449BB-F0D1-4686-B777-5429F1027F48}" presName="composite" presStyleCnt="0"/>
      <dgm:spPr/>
    </dgm:pt>
    <dgm:pt modelId="{8EDAF15E-0FC7-4B40-8CE8-4F6904FAD46B}" type="pres">
      <dgm:prSet presAssocID="{E50449BB-F0D1-4686-B777-5429F1027F48}" presName="parentText" presStyleLbl="alignNode1" presStyleIdx="1" presStyleCnt="2">
        <dgm:presLayoutVars>
          <dgm:chMax val="1"/>
          <dgm:bulletEnabled val="1"/>
        </dgm:presLayoutVars>
      </dgm:prSet>
      <dgm:spPr/>
      <dgm:t>
        <a:bodyPr/>
        <a:lstStyle/>
        <a:p>
          <a:endParaRPr lang="en-US"/>
        </a:p>
      </dgm:t>
    </dgm:pt>
    <dgm:pt modelId="{8237E9B8-CB45-470D-8E55-02A532954796}" type="pres">
      <dgm:prSet presAssocID="{E50449BB-F0D1-4686-B777-5429F1027F48}" presName="descendantText" presStyleLbl="alignAcc1" presStyleIdx="1" presStyleCnt="2">
        <dgm:presLayoutVars>
          <dgm:bulletEnabled val="1"/>
        </dgm:presLayoutVars>
      </dgm:prSet>
      <dgm:spPr/>
      <dgm:t>
        <a:bodyPr/>
        <a:lstStyle/>
        <a:p>
          <a:endParaRPr lang="en-US"/>
        </a:p>
      </dgm:t>
    </dgm:pt>
  </dgm:ptLst>
  <dgm:cxnLst>
    <dgm:cxn modelId="{EB7F89E6-CB92-4D81-8E01-74E7D158D959}" type="presOf" srcId="{C7E0876B-A24E-464C-9672-9CC87831F76C}" destId="{8237E9B8-CB45-470D-8E55-02A532954796}" srcOrd="0" destOrd="3" presId="urn:microsoft.com/office/officeart/2005/8/layout/chevron2"/>
    <dgm:cxn modelId="{A1537AAD-3A5F-4B0E-B0DF-0DE42D3D0FFA}" type="presOf" srcId="{144E88E0-F756-41DF-9E1C-C637C4F5E2BA}" destId="{8237E9B8-CB45-470D-8E55-02A532954796}" srcOrd="0" destOrd="1" presId="urn:microsoft.com/office/officeart/2005/8/layout/chevron2"/>
    <dgm:cxn modelId="{7F1EF310-5398-420E-99CB-FA9780B02FA6}" type="presOf" srcId="{E50449BB-F0D1-4686-B777-5429F1027F48}" destId="{8EDAF15E-0FC7-4B40-8CE8-4F6904FAD46B}" srcOrd="0" destOrd="0" presId="urn:microsoft.com/office/officeart/2005/8/layout/chevron2"/>
    <dgm:cxn modelId="{30D8AC2E-3968-49BC-BCC4-A82DAD828EC5}" srcId="{8FBD241A-EE0B-4339-957A-F3C1AA4E834A}" destId="{1FDD9758-3317-4DBF-8175-E31D9E87FA15}" srcOrd="0" destOrd="0" parTransId="{FBECB362-CE56-421A-982F-A7E4D35C6A89}" sibTransId="{59E9D538-7157-4B80-809B-BFB1361BBA77}"/>
    <dgm:cxn modelId="{946E2058-097F-4DF7-97B0-6DA1B40F7181}" srcId="{E50449BB-F0D1-4686-B777-5429F1027F48}" destId="{6474773A-11FE-4CF8-9CD9-2026E1D999EB}" srcOrd="0" destOrd="0" parTransId="{1E25AFF0-1BA2-432E-AE21-70E5B8CE3D8D}" sibTransId="{1B5866FE-BAE4-43E3-A1F0-4F45B25C7237}"/>
    <dgm:cxn modelId="{3D3B4ECD-AD66-4114-86A7-16336190FFFD}" srcId="{E50449BB-F0D1-4686-B777-5429F1027F48}" destId="{144E88E0-F756-41DF-9E1C-C637C4F5E2BA}" srcOrd="1" destOrd="0" parTransId="{6E869CB0-DD7C-4E46-86E0-607774F10861}" sibTransId="{335EB9EE-0FB1-4B7A-9DB1-EDA2A6FCF96F}"/>
    <dgm:cxn modelId="{F4E4E5B2-7D4A-4151-B831-514A0E7F8202}" srcId="{E50449BB-F0D1-4686-B777-5429F1027F48}" destId="{EC21BE68-4FDE-4388-9E2B-3E44EFB73296}" srcOrd="4" destOrd="0" parTransId="{0B0F35C0-E33D-4D33-A0AB-B9DECD9952ED}" sibTransId="{9B2CC65E-ABB3-4260-A915-D604244D0A57}"/>
    <dgm:cxn modelId="{7993EF12-5E18-42CB-9D16-7AAA6613BF39}" srcId="{E50449BB-F0D1-4686-B777-5429F1027F48}" destId="{4BBEC243-E5DB-41B1-AFFA-34EBCE1E34E0}" srcOrd="2" destOrd="0" parTransId="{29A6265D-03B3-419A-AA8B-C5F5353558AA}" sibTransId="{A2195FC5-0162-44FE-9615-54272FAF700D}"/>
    <dgm:cxn modelId="{B6F859E9-6B7B-49F7-BFAC-14A55C9A678F}" type="presOf" srcId="{1FDD9758-3317-4DBF-8175-E31D9E87FA15}" destId="{8A9DCD3E-EAD8-4660-B173-9D909C3365DA}" srcOrd="0" destOrd="0" presId="urn:microsoft.com/office/officeart/2005/8/layout/chevron2"/>
    <dgm:cxn modelId="{6A3BE3B8-2112-4B87-8074-079C062970E9}" srcId="{1FDD9758-3317-4DBF-8175-E31D9E87FA15}" destId="{CC4B5CE5-8B14-419A-9ED9-A5C179878CB3}" srcOrd="0" destOrd="0" parTransId="{D633A4C4-F55A-4D9E-8B9E-1C009F572B88}" sibTransId="{7CE72E6C-2145-43A6-8B8E-7B284F5E24B9}"/>
    <dgm:cxn modelId="{3F645B5D-36A4-4C69-B97E-3951BB0DF15D}" type="presOf" srcId="{34C8E39A-0E9A-4597-91F1-3E4E17849A86}" destId="{995DBB43-33D2-4F19-AE4D-F4D43C4BBCAD}" srcOrd="0" destOrd="1" presId="urn:microsoft.com/office/officeart/2005/8/layout/chevron2"/>
    <dgm:cxn modelId="{C052FF9A-D174-4FBC-88EE-88C87B13C2E9}" srcId="{1FDD9758-3317-4DBF-8175-E31D9E87FA15}" destId="{34C8E39A-0E9A-4597-91F1-3E4E17849A86}" srcOrd="1" destOrd="0" parTransId="{5FE48B03-20A3-4AF4-8551-ED47BAF766E5}" sibTransId="{33F07A09-E304-4941-BFC3-145003FEE5B9}"/>
    <dgm:cxn modelId="{B5B5E992-427C-4A79-99D0-068D4A95B635}" type="presOf" srcId="{8FBD241A-EE0B-4339-957A-F3C1AA4E834A}" destId="{C258AD20-E334-49E6-8FD9-902BC5F4EE31}" srcOrd="0" destOrd="0" presId="urn:microsoft.com/office/officeart/2005/8/layout/chevron2"/>
    <dgm:cxn modelId="{FAF1636C-4AEC-4773-8B60-F2E9129791CF}" srcId="{E50449BB-F0D1-4686-B777-5429F1027F48}" destId="{C7E0876B-A24E-464C-9672-9CC87831F76C}" srcOrd="3" destOrd="0" parTransId="{C26DCB3B-76DF-4E4E-8743-417EC2B8341E}" sibTransId="{7280699B-FB81-4FB7-A6A0-194D8E8A3B45}"/>
    <dgm:cxn modelId="{3F514FA0-2F8B-4B4C-A82E-DDA011278D4D}" type="presOf" srcId="{CC4B5CE5-8B14-419A-9ED9-A5C179878CB3}" destId="{995DBB43-33D2-4F19-AE4D-F4D43C4BBCAD}" srcOrd="0" destOrd="0" presId="urn:microsoft.com/office/officeart/2005/8/layout/chevron2"/>
    <dgm:cxn modelId="{91585092-209D-474B-B2C2-13BE0984483B}" type="presOf" srcId="{6474773A-11FE-4CF8-9CD9-2026E1D999EB}" destId="{8237E9B8-CB45-470D-8E55-02A532954796}" srcOrd="0" destOrd="0" presId="urn:microsoft.com/office/officeart/2005/8/layout/chevron2"/>
    <dgm:cxn modelId="{F9807D5D-845B-47D4-93E6-0D7A7ABD9D1C}" srcId="{8FBD241A-EE0B-4339-957A-F3C1AA4E834A}" destId="{E50449BB-F0D1-4686-B777-5429F1027F48}" srcOrd="1" destOrd="0" parTransId="{34AF92E3-6E98-421A-A2B4-FD2D2291807D}" sibTransId="{574FA0A8-D53E-4612-9B02-A8FF05A72324}"/>
    <dgm:cxn modelId="{5BEE0021-6ACE-4E8A-998D-8F48E44C4BC5}" type="presOf" srcId="{4BBEC243-E5DB-41B1-AFFA-34EBCE1E34E0}" destId="{8237E9B8-CB45-470D-8E55-02A532954796}" srcOrd="0" destOrd="2" presId="urn:microsoft.com/office/officeart/2005/8/layout/chevron2"/>
    <dgm:cxn modelId="{802E0D5B-E0B9-4370-B66C-6425EB5D2FDD}" type="presOf" srcId="{EC21BE68-4FDE-4388-9E2B-3E44EFB73296}" destId="{8237E9B8-CB45-470D-8E55-02A532954796}" srcOrd="0" destOrd="4" presId="urn:microsoft.com/office/officeart/2005/8/layout/chevron2"/>
    <dgm:cxn modelId="{2C8B96BE-7325-47FD-924C-DDFF9A3CD49D}" type="presParOf" srcId="{C258AD20-E334-49E6-8FD9-902BC5F4EE31}" destId="{5D1B8F16-B4DD-447A-9167-7CF90208DBD1}" srcOrd="0" destOrd="0" presId="urn:microsoft.com/office/officeart/2005/8/layout/chevron2"/>
    <dgm:cxn modelId="{030ABCB7-0D71-42A3-8EBF-E4A859E89476}" type="presParOf" srcId="{5D1B8F16-B4DD-447A-9167-7CF90208DBD1}" destId="{8A9DCD3E-EAD8-4660-B173-9D909C3365DA}" srcOrd="0" destOrd="0" presId="urn:microsoft.com/office/officeart/2005/8/layout/chevron2"/>
    <dgm:cxn modelId="{A56AEFE2-D841-401F-88C2-FF2534D2F59F}" type="presParOf" srcId="{5D1B8F16-B4DD-447A-9167-7CF90208DBD1}" destId="{995DBB43-33D2-4F19-AE4D-F4D43C4BBCAD}" srcOrd="1" destOrd="0" presId="urn:microsoft.com/office/officeart/2005/8/layout/chevron2"/>
    <dgm:cxn modelId="{98170BEB-8B85-4EE2-9762-B411C61EC4D5}" type="presParOf" srcId="{C258AD20-E334-49E6-8FD9-902BC5F4EE31}" destId="{EBE69C20-5CB3-4212-B186-FCB865A701D2}" srcOrd="1" destOrd="0" presId="urn:microsoft.com/office/officeart/2005/8/layout/chevron2"/>
    <dgm:cxn modelId="{269310F0-3B06-4E95-B080-F05BE6303F81}" type="presParOf" srcId="{C258AD20-E334-49E6-8FD9-902BC5F4EE31}" destId="{1A2C259E-311B-45FA-9064-C688303D05DC}" srcOrd="2" destOrd="0" presId="urn:microsoft.com/office/officeart/2005/8/layout/chevron2"/>
    <dgm:cxn modelId="{E648AFE6-0B3C-43CD-B3A5-43A0CD5E9C4B}" type="presParOf" srcId="{1A2C259E-311B-45FA-9064-C688303D05DC}" destId="{8EDAF15E-0FC7-4B40-8CE8-4F6904FAD46B}" srcOrd="0" destOrd="0" presId="urn:microsoft.com/office/officeart/2005/8/layout/chevron2"/>
    <dgm:cxn modelId="{17408BBB-1DCF-48BC-BDD3-7B0750F21F7D}" type="presParOf" srcId="{1A2C259E-311B-45FA-9064-C688303D05DC}" destId="{8237E9B8-CB45-470D-8E55-02A532954796}"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64DEEFA-9351-48F1-9BD1-735D54FE6450}"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03B9BB03-7BBF-4D1A-9074-581E8F071B41}">
      <dgm:prSet phldrT="[Text]"/>
      <dgm:spPr>
        <a:solidFill>
          <a:srgbClr val="570605"/>
        </a:solidFill>
        <a:ln>
          <a:solidFill>
            <a:srgbClr val="570605"/>
          </a:solidFill>
        </a:ln>
      </dgm:spPr>
      <dgm:t>
        <a:bodyPr/>
        <a:lstStyle/>
        <a:p>
          <a:endParaRPr lang="en-US" dirty="0"/>
        </a:p>
      </dgm:t>
    </dgm:pt>
    <dgm:pt modelId="{D94CE810-26E8-4D12-8018-E12746213612}" type="parTrans" cxnId="{1BA74890-8FCF-49D3-B91A-F031F6D43234}">
      <dgm:prSet/>
      <dgm:spPr/>
      <dgm:t>
        <a:bodyPr/>
        <a:lstStyle/>
        <a:p>
          <a:endParaRPr lang="en-US"/>
        </a:p>
      </dgm:t>
    </dgm:pt>
    <dgm:pt modelId="{8FB12555-5CE1-4058-8F05-B08C81153A27}" type="sibTrans" cxnId="{1BA74890-8FCF-49D3-B91A-F031F6D43234}">
      <dgm:prSet/>
      <dgm:spPr/>
      <dgm:t>
        <a:bodyPr/>
        <a:lstStyle/>
        <a:p>
          <a:endParaRPr lang="en-US"/>
        </a:p>
      </dgm:t>
    </dgm:pt>
    <dgm:pt modelId="{E9858C36-3C2F-4791-ADAD-70577886FFFE}">
      <dgm:prSet phldrT="[Text]" custT="1"/>
      <dgm:spPr>
        <a:solidFill>
          <a:srgbClr val="E7DED0">
            <a:alpha val="90000"/>
          </a:srgbClr>
        </a:solidFill>
        <a:ln>
          <a:solidFill>
            <a:srgbClr val="570605"/>
          </a:solidFill>
        </a:ln>
      </dgm:spPr>
      <dgm:t>
        <a:bodyPr/>
        <a:lstStyle/>
        <a:p>
          <a:r>
            <a:rPr lang="en-US" sz="1600" dirty="0" smtClean="0">
              <a:latin typeface="Gisha" pitchFamily="34" charset="-79"/>
              <a:cs typeface="Gisha" pitchFamily="34" charset="-79"/>
            </a:rPr>
            <a:t>ERI-Experimental: Every 4 weeks (midpoint and end of curriculum parts)</a:t>
          </a:r>
          <a:endParaRPr lang="en-US" sz="1600" dirty="0">
            <a:latin typeface="Gisha" pitchFamily="34" charset="-79"/>
            <a:cs typeface="Gisha" pitchFamily="34" charset="-79"/>
          </a:endParaRPr>
        </a:p>
      </dgm:t>
    </dgm:pt>
    <dgm:pt modelId="{6D4CAEFD-9C43-45D5-9671-3968FE3BC2C4}" type="parTrans" cxnId="{8EC2BB32-29E2-4856-9E36-B2672172B926}">
      <dgm:prSet/>
      <dgm:spPr/>
      <dgm:t>
        <a:bodyPr/>
        <a:lstStyle/>
        <a:p>
          <a:endParaRPr lang="en-US"/>
        </a:p>
      </dgm:t>
    </dgm:pt>
    <dgm:pt modelId="{B31C616E-02FE-4513-A868-B2804F813505}" type="sibTrans" cxnId="{8EC2BB32-29E2-4856-9E36-B2672172B926}">
      <dgm:prSet/>
      <dgm:spPr/>
      <dgm:t>
        <a:bodyPr/>
        <a:lstStyle/>
        <a:p>
          <a:endParaRPr lang="en-US"/>
        </a:p>
      </dgm:t>
    </dgm:pt>
    <dgm:pt modelId="{CDB1C593-D4D9-4F06-8E15-3FB3B7341533}">
      <dgm:prSet phldrT="[Text]"/>
      <dgm:spPr>
        <a:solidFill>
          <a:srgbClr val="570605"/>
        </a:solidFill>
        <a:ln>
          <a:solidFill>
            <a:srgbClr val="570605"/>
          </a:solidFill>
        </a:ln>
      </dgm:spPr>
      <dgm:t>
        <a:bodyPr/>
        <a:lstStyle/>
        <a:p>
          <a:endParaRPr lang="en-US" dirty="0"/>
        </a:p>
      </dgm:t>
    </dgm:pt>
    <dgm:pt modelId="{21C0675F-862F-4019-86B9-63D1EC8FA038}" type="parTrans" cxnId="{3A045718-7A3C-4FD1-BEA9-3938234A0EA8}">
      <dgm:prSet/>
      <dgm:spPr/>
      <dgm:t>
        <a:bodyPr/>
        <a:lstStyle/>
        <a:p>
          <a:endParaRPr lang="en-US"/>
        </a:p>
      </dgm:t>
    </dgm:pt>
    <dgm:pt modelId="{F2885F0C-C3B5-4175-98D0-F82B27FEB55A}" type="sibTrans" cxnId="{3A045718-7A3C-4FD1-BEA9-3938234A0EA8}">
      <dgm:prSet/>
      <dgm:spPr/>
      <dgm:t>
        <a:bodyPr/>
        <a:lstStyle/>
        <a:p>
          <a:endParaRPr lang="en-US"/>
        </a:p>
      </dgm:t>
    </dgm:pt>
    <dgm:pt modelId="{DC44106F-C548-439B-9415-3471D0ADF8F6}">
      <dgm:prSet phldrT="[Text]" custT="1"/>
      <dgm:spPr>
        <a:solidFill>
          <a:srgbClr val="E7DED0">
            <a:alpha val="90000"/>
          </a:srgbClr>
        </a:solidFill>
        <a:ln>
          <a:solidFill>
            <a:srgbClr val="570605"/>
          </a:solidFill>
        </a:ln>
      </dgm:spPr>
      <dgm:t>
        <a:bodyPr/>
        <a:lstStyle/>
        <a:p>
          <a:r>
            <a:rPr lang="en-US" sz="1400" b="1" dirty="0" smtClean="0">
              <a:latin typeface="Gisha" pitchFamily="34" charset="-79"/>
              <a:cs typeface="Gisha" pitchFamily="34" charset="-79"/>
            </a:rPr>
            <a:t>Strong: ≥ 90% </a:t>
          </a:r>
          <a:r>
            <a:rPr lang="en-US" sz="1400" dirty="0" smtClean="0">
              <a:latin typeface="Gisha" pitchFamily="34" charset="-79"/>
              <a:cs typeface="Gisha" pitchFamily="34" charset="-79"/>
            </a:rPr>
            <a:t>on 2 assessments: Accelerated lesson progression</a:t>
          </a:r>
          <a:endParaRPr lang="en-US" sz="1400" dirty="0">
            <a:latin typeface="Gisha" pitchFamily="34" charset="-79"/>
            <a:cs typeface="Gisha" pitchFamily="34" charset="-79"/>
          </a:endParaRPr>
        </a:p>
      </dgm:t>
    </dgm:pt>
    <dgm:pt modelId="{E0FFA4DC-9B55-4225-83C6-E0E442E05359}" type="parTrans" cxnId="{F799127D-CB3C-4AAD-BC85-B0783E2A825C}">
      <dgm:prSet/>
      <dgm:spPr/>
      <dgm:t>
        <a:bodyPr/>
        <a:lstStyle/>
        <a:p>
          <a:endParaRPr lang="en-US"/>
        </a:p>
      </dgm:t>
    </dgm:pt>
    <dgm:pt modelId="{719F6A34-2414-4E19-B80F-BF560017951A}" type="sibTrans" cxnId="{F799127D-CB3C-4AAD-BC85-B0783E2A825C}">
      <dgm:prSet/>
      <dgm:spPr/>
      <dgm:t>
        <a:bodyPr/>
        <a:lstStyle/>
        <a:p>
          <a:endParaRPr lang="en-US"/>
        </a:p>
      </dgm:t>
    </dgm:pt>
    <dgm:pt modelId="{7C3CA9C1-341A-41C3-AAA6-9CAABFAACF1E}">
      <dgm:prSet phldrT="[Text]" custT="1"/>
      <dgm:spPr>
        <a:solidFill>
          <a:srgbClr val="E7DED0">
            <a:alpha val="90000"/>
          </a:srgbClr>
        </a:solidFill>
        <a:ln>
          <a:solidFill>
            <a:srgbClr val="570605"/>
          </a:solidFill>
        </a:ln>
      </dgm:spPr>
      <dgm:t>
        <a:bodyPr/>
        <a:lstStyle/>
        <a:p>
          <a:r>
            <a:rPr lang="en-US" sz="1400" b="1" dirty="0" smtClean="0">
              <a:latin typeface="Gisha" pitchFamily="34" charset="-79"/>
              <a:cs typeface="Gisha" pitchFamily="34" charset="-79"/>
            </a:rPr>
            <a:t>Moderate: 70-89%</a:t>
          </a:r>
          <a:r>
            <a:rPr lang="en-US" sz="1400" dirty="0" smtClean="0">
              <a:latin typeface="Gisha" pitchFamily="34" charset="-79"/>
              <a:cs typeface="Gisha" pitchFamily="34" charset="-79"/>
            </a:rPr>
            <a:t>: Normal lesson progression &amp; specific skill review as needed</a:t>
          </a:r>
          <a:endParaRPr lang="en-US" sz="1400" dirty="0">
            <a:latin typeface="Gisha" pitchFamily="34" charset="-79"/>
            <a:cs typeface="Gisha" pitchFamily="34" charset="-79"/>
          </a:endParaRPr>
        </a:p>
      </dgm:t>
    </dgm:pt>
    <dgm:pt modelId="{4F0B0139-ED4A-4FCE-A907-7441CB4FA881}" type="parTrans" cxnId="{4B8B2BA2-BE67-4BAB-B9A4-566CCC4B10ED}">
      <dgm:prSet/>
      <dgm:spPr/>
      <dgm:t>
        <a:bodyPr/>
        <a:lstStyle/>
        <a:p>
          <a:endParaRPr lang="en-US"/>
        </a:p>
      </dgm:t>
    </dgm:pt>
    <dgm:pt modelId="{E020F8F5-BBD1-43DF-A0A3-DC03EA357666}" type="sibTrans" cxnId="{4B8B2BA2-BE67-4BAB-B9A4-566CCC4B10ED}">
      <dgm:prSet/>
      <dgm:spPr/>
      <dgm:t>
        <a:bodyPr/>
        <a:lstStyle/>
        <a:p>
          <a:endParaRPr lang="en-US"/>
        </a:p>
      </dgm:t>
    </dgm:pt>
    <dgm:pt modelId="{F58F34A7-BDD7-459A-B768-6894FEB8498A}">
      <dgm:prSet phldrT="[Text]"/>
      <dgm:spPr>
        <a:solidFill>
          <a:srgbClr val="570605"/>
        </a:solidFill>
        <a:ln>
          <a:solidFill>
            <a:srgbClr val="570605"/>
          </a:solidFill>
        </a:ln>
      </dgm:spPr>
      <dgm:t>
        <a:bodyPr/>
        <a:lstStyle/>
        <a:p>
          <a:endParaRPr lang="en-US" dirty="0"/>
        </a:p>
      </dgm:t>
    </dgm:pt>
    <dgm:pt modelId="{FBD5586E-64F3-4E50-9905-C60238DAFCE6}" type="parTrans" cxnId="{DE55E36B-C9A6-4C81-A79A-5A6D66CE9082}">
      <dgm:prSet/>
      <dgm:spPr/>
      <dgm:t>
        <a:bodyPr/>
        <a:lstStyle/>
        <a:p>
          <a:endParaRPr lang="en-US"/>
        </a:p>
      </dgm:t>
    </dgm:pt>
    <dgm:pt modelId="{FDE164A7-356F-4CB8-9861-4062CD4BF0CA}" type="sibTrans" cxnId="{DE55E36B-C9A6-4C81-A79A-5A6D66CE9082}">
      <dgm:prSet/>
      <dgm:spPr/>
      <dgm:t>
        <a:bodyPr/>
        <a:lstStyle/>
        <a:p>
          <a:endParaRPr lang="en-US"/>
        </a:p>
      </dgm:t>
    </dgm:pt>
    <dgm:pt modelId="{991D4F35-1FE3-411A-9FED-85A3C6FE5242}">
      <dgm:prSet phldrT="[Text]" custT="1"/>
      <dgm:spPr>
        <a:solidFill>
          <a:srgbClr val="E7DED0">
            <a:alpha val="90000"/>
          </a:srgbClr>
        </a:solidFill>
        <a:ln>
          <a:solidFill>
            <a:srgbClr val="570605"/>
          </a:solidFill>
        </a:ln>
      </dgm:spPr>
      <dgm:t>
        <a:bodyPr/>
        <a:lstStyle/>
        <a:p>
          <a:r>
            <a:rPr lang="en-US" sz="2200" dirty="0" smtClean="0">
              <a:latin typeface="Gisha" pitchFamily="34" charset="-79"/>
              <a:cs typeface="Gisha" pitchFamily="34" charset="-79"/>
            </a:rPr>
            <a:t>Students were regrouped (when possible) to attain greater instructional homogeneity.</a:t>
          </a:r>
          <a:endParaRPr lang="en-US" sz="2200" dirty="0">
            <a:latin typeface="Gisha" pitchFamily="34" charset="-79"/>
            <a:cs typeface="Gisha" pitchFamily="34" charset="-79"/>
          </a:endParaRPr>
        </a:p>
      </dgm:t>
    </dgm:pt>
    <dgm:pt modelId="{8A5A9B35-221A-4952-944E-A09D08AD4768}" type="parTrans" cxnId="{4CA7E5D6-35B7-4363-A8E8-9D62C2432241}">
      <dgm:prSet/>
      <dgm:spPr/>
      <dgm:t>
        <a:bodyPr/>
        <a:lstStyle/>
        <a:p>
          <a:endParaRPr lang="en-US"/>
        </a:p>
      </dgm:t>
    </dgm:pt>
    <dgm:pt modelId="{077EAC9D-193B-47D0-A7D1-A5A0852B92D8}" type="sibTrans" cxnId="{4CA7E5D6-35B7-4363-A8E8-9D62C2432241}">
      <dgm:prSet/>
      <dgm:spPr/>
      <dgm:t>
        <a:bodyPr/>
        <a:lstStyle/>
        <a:p>
          <a:endParaRPr lang="en-US"/>
        </a:p>
      </dgm:t>
    </dgm:pt>
    <dgm:pt modelId="{E20C04BF-A06B-4BFB-A9A5-B3A0331F97B9}">
      <dgm:prSet phldrT="[Text]" custT="1"/>
      <dgm:spPr>
        <a:solidFill>
          <a:srgbClr val="E7DED0">
            <a:alpha val="90000"/>
          </a:srgbClr>
        </a:solidFill>
        <a:ln>
          <a:solidFill>
            <a:srgbClr val="570605"/>
          </a:solidFill>
        </a:ln>
      </dgm:spPr>
      <dgm:t>
        <a:bodyPr/>
        <a:lstStyle/>
        <a:p>
          <a:r>
            <a:rPr lang="en-US" sz="1400" b="1" dirty="0" smtClean="0">
              <a:latin typeface="Gisha" pitchFamily="34" charset="-79"/>
              <a:cs typeface="Gisha" pitchFamily="34" charset="-79"/>
            </a:rPr>
            <a:t>Weak: &lt; 70%</a:t>
          </a:r>
          <a:r>
            <a:rPr lang="en-US" sz="1400" dirty="0" smtClean="0">
              <a:latin typeface="Gisha" pitchFamily="34" charset="-79"/>
              <a:cs typeface="Gisha" pitchFamily="34" charset="-79"/>
            </a:rPr>
            <a:t>: Repeat targeted lessons then resume normal lesson progression with specific skill review</a:t>
          </a:r>
          <a:endParaRPr lang="en-US" sz="1400" dirty="0">
            <a:latin typeface="Gisha" pitchFamily="34" charset="-79"/>
            <a:cs typeface="Gisha" pitchFamily="34" charset="-79"/>
          </a:endParaRPr>
        </a:p>
      </dgm:t>
    </dgm:pt>
    <dgm:pt modelId="{C557F780-6150-44F2-B4BF-E0ABAA47F615}" type="parTrans" cxnId="{65C8F74A-1F8E-4A4C-A390-81EC4D3108D6}">
      <dgm:prSet/>
      <dgm:spPr/>
      <dgm:t>
        <a:bodyPr/>
        <a:lstStyle/>
        <a:p>
          <a:endParaRPr lang="en-US"/>
        </a:p>
      </dgm:t>
    </dgm:pt>
    <dgm:pt modelId="{118ADECE-35F4-43A6-A3A3-B8389B89300B}" type="sibTrans" cxnId="{65C8F74A-1F8E-4A4C-A390-81EC4D3108D6}">
      <dgm:prSet/>
      <dgm:spPr/>
      <dgm:t>
        <a:bodyPr/>
        <a:lstStyle/>
        <a:p>
          <a:endParaRPr lang="en-US"/>
        </a:p>
      </dgm:t>
    </dgm:pt>
    <dgm:pt modelId="{91812A86-3F30-4B32-8EA4-B9737AF2808A}" type="pres">
      <dgm:prSet presAssocID="{064DEEFA-9351-48F1-9BD1-735D54FE6450}" presName="linearFlow" presStyleCnt="0">
        <dgm:presLayoutVars>
          <dgm:dir/>
          <dgm:animLvl val="lvl"/>
          <dgm:resizeHandles val="exact"/>
        </dgm:presLayoutVars>
      </dgm:prSet>
      <dgm:spPr/>
      <dgm:t>
        <a:bodyPr/>
        <a:lstStyle/>
        <a:p>
          <a:endParaRPr lang="en-US"/>
        </a:p>
      </dgm:t>
    </dgm:pt>
    <dgm:pt modelId="{A184546A-E8C6-4980-AE89-2DC672F4FE51}" type="pres">
      <dgm:prSet presAssocID="{03B9BB03-7BBF-4D1A-9074-581E8F071B41}" presName="composite" presStyleCnt="0"/>
      <dgm:spPr/>
    </dgm:pt>
    <dgm:pt modelId="{3498CA77-541A-467C-ACC0-FDE12EFDBD92}" type="pres">
      <dgm:prSet presAssocID="{03B9BB03-7BBF-4D1A-9074-581E8F071B41}" presName="parentText" presStyleLbl="alignNode1" presStyleIdx="0" presStyleCnt="3">
        <dgm:presLayoutVars>
          <dgm:chMax val="1"/>
          <dgm:bulletEnabled val="1"/>
        </dgm:presLayoutVars>
      </dgm:prSet>
      <dgm:spPr/>
      <dgm:t>
        <a:bodyPr/>
        <a:lstStyle/>
        <a:p>
          <a:endParaRPr lang="en-US"/>
        </a:p>
      </dgm:t>
    </dgm:pt>
    <dgm:pt modelId="{12A733BB-9B8E-49F0-A82A-13785EDB0FEC}" type="pres">
      <dgm:prSet presAssocID="{03B9BB03-7BBF-4D1A-9074-581E8F071B41}" presName="descendantText" presStyleLbl="alignAcc1" presStyleIdx="0" presStyleCnt="3">
        <dgm:presLayoutVars>
          <dgm:bulletEnabled val="1"/>
        </dgm:presLayoutVars>
      </dgm:prSet>
      <dgm:spPr/>
      <dgm:t>
        <a:bodyPr/>
        <a:lstStyle/>
        <a:p>
          <a:endParaRPr lang="en-US"/>
        </a:p>
      </dgm:t>
    </dgm:pt>
    <dgm:pt modelId="{C0B10F01-177D-4130-AE36-D5C88B98B113}" type="pres">
      <dgm:prSet presAssocID="{8FB12555-5CE1-4058-8F05-B08C81153A27}" presName="sp" presStyleCnt="0"/>
      <dgm:spPr/>
    </dgm:pt>
    <dgm:pt modelId="{DEE1065C-A2A4-4DC3-892F-635837B3F5CB}" type="pres">
      <dgm:prSet presAssocID="{CDB1C593-D4D9-4F06-8E15-3FB3B7341533}" presName="composite" presStyleCnt="0"/>
      <dgm:spPr/>
    </dgm:pt>
    <dgm:pt modelId="{8AEC668E-8CCE-4D61-8906-EE68CAD2C53D}" type="pres">
      <dgm:prSet presAssocID="{CDB1C593-D4D9-4F06-8E15-3FB3B7341533}" presName="parentText" presStyleLbl="alignNode1" presStyleIdx="1" presStyleCnt="3">
        <dgm:presLayoutVars>
          <dgm:chMax val="1"/>
          <dgm:bulletEnabled val="1"/>
        </dgm:presLayoutVars>
      </dgm:prSet>
      <dgm:spPr/>
      <dgm:t>
        <a:bodyPr/>
        <a:lstStyle/>
        <a:p>
          <a:endParaRPr lang="en-US"/>
        </a:p>
      </dgm:t>
    </dgm:pt>
    <dgm:pt modelId="{827DFD88-6E7B-4A10-9E53-C9F036373B1F}" type="pres">
      <dgm:prSet presAssocID="{CDB1C593-D4D9-4F06-8E15-3FB3B7341533}" presName="descendantText" presStyleLbl="alignAcc1" presStyleIdx="1" presStyleCnt="3">
        <dgm:presLayoutVars>
          <dgm:bulletEnabled val="1"/>
        </dgm:presLayoutVars>
      </dgm:prSet>
      <dgm:spPr/>
      <dgm:t>
        <a:bodyPr/>
        <a:lstStyle/>
        <a:p>
          <a:endParaRPr lang="en-US"/>
        </a:p>
      </dgm:t>
    </dgm:pt>
    <dgm:pt modelId="{EE057BF5-7DD9-4FE2-BEBB-940D3EF7E07B}" type="pres">
      <dgm:prSet presAssocID="{F2885F0C-C3B5-4175-98D0-F82B27FEB55A}" presName="sp" presStyleCnt="0"/>
      <dgm:spPr/>
    </dgm:pt>
    <dgm:pt modelId="{2F4002F9-F5A1-4036-A90C-7E66A29FC3A8}" type="pres">
      <dgm:prSet presAssocID="{F58F34A7-BDD7-459A-B768-6894FEB8498A}" presName="composite" presStyleCnt="0"/>
      <dgm:spPr/>
    </dgm:pt>
    <dgm:pt modelId="{04328908-A0BC-42E8-8A2B-36030924A584}" type="pres">
      <dgm:prSet presAssocID="{F58F34A7-BDD7-459A-B768-6894FEB8498A}" presName="parentText" presStyleLbl="alignNode1" presStyleIdx="2" presStyleCnt="3">
        <dgm:presLayoutVars>
          <dgm:chMax val="1"/>
          <dgm:bulletEnabled val="1"/>
        </dgm:presLayoutVars>
      </dgm:prSet>
      <dgm:spPr/>
      <dgm:t>
        <a:bodyPr/>
        <a:lstStyle/>
        <a:p>
          <a:endParaRPr lang="en-US"/>
        </a:p>
      </dgm:t>
    </dgm:pt>
    <dgm:pt modelId="{1BBB47B4-BB5B-44ED-AB6E-206141FBE65F}" type="pres">
      <dgm:prSet presAssocID="{F58F34A7-BDD7-459A-B768-6894FEB8498A}" presName="descendantText" presStyleLbl="alignAcc1" presStyleIdx="2" presStyleCnt="3">
        <dgm:presLayoutVars>
          <dgm:bulletEnabled val="1"/>
        </dgm:presLayoutVars>
      </dgm:prSet>
      <dgm:spPr/>
      <dgm:t>
        <a:bodyPr/>
        <a:lstStyle/>
        <a:p>
          <a:endParaRPr lang="en-US"/>
        </a:p>
      </dgm:t>
    </dgm:pt>
  </dgm:ptLst>
  <dgm:cxnLst>
    <dgm:cxn modelId="{65C8F74A-1F8E-4A4C-A390-81EC4D3108D6}" srcId="{CDB1C593-D4D9-4F06-8E15-3FB3B7341533}" destId="{E20C04BF-A06B-4BFB-A9A5-B3A0331F97B9}" srcOrd="2" destOrd="0" parTransId="{C557F780-6150-44F2-B4BF-E0ABAA47F615}" sibTransId="{118ADECE-35F4-43A6-A3A3-B8389B89300B}"/>
    <dgm:cxn modelId="{18895C83-2C36-4539-8092-4C6D5985C7F4}" type="presOf" srcId="{7C3CA9C1-341A-41C3-AAA6-9CAABFAACF1E}" destId="{827DFD88-6E7B-4A10-9E53-C9F036373B1F}" srcOrd="0" destOrd="1" presId="urn:microsoft.com/office/officeart/2005/8/layout/chevron2"/>
    <dgm:cxn modelId="{3A045718-7A3C-4FD1-BEA9-3938234A0EA8}" srcId="{064DEEFA-9351-48F1-9BD1-735D54FE6450}" destId="{CDB1C593-D4D9-4F06-8E15-3FB3B7341533}" srcOrd="1" destOrd="0" parTransId="{21C0675F-862F-4019-86B9-63D1EC8FA038}" sibTransId="{F2885F0C-C3B5-4175-98D0-F82B27FEB55A}"/>
    <dgm:cxn modelId="{8EC2BB32-29E2-4856-9E36-B2672172B926}" srcId="{03B9BB03-7BBF-4D1A-9074-581E8F071B41}" destId="{E9858C36-3C2F-4791-ADAD-70577886FFFE}" srcOrd="0" destOrd="0" parTransId="{6D4CAEFD-9C43-45D5-9671-3968FE3BC2C4}" sibTransId="{B31C616E-02FE-4513-A868-B2804F813505}"/>
    <dgm:cxn modelId="{7BBB3583-220D-4FB0-8083-72E31D5C679F}" type="presOf" srcId="{F58F34A7-BDD7-459A-B768-6894FEB8498A}" destId="{04328908-A0BC-42E8-8A2B-36030924A584}" srcOrd="0" destOrd="0" presId="urn:microsoft.com/office/officeart/2005/8/layout/chevron2"/>
    <dgm:cxn modelId="{3DE827FB-4829-4C67-BDCE-448E54C077D0}" type="presOf" srcId="{03B9BB03-7BBF-4D1A-9074-581E8F071B41}" destId="{3498CA77-541A-467C-ACC0-FDE12EFDBD92}" srcOrd="0" destOrd="0" presId="urn:microsoft.com/office/officeart/2005/8/layout/chevron2"/>
    <dgm:cxn modelId="{81839D3C-FDAD-491A-92D5-72059C4D8F55}" type="presOf" srcId="{CDB1C593-D4D9-4F06-8E15-3FB3B7341533}" destId="{8AEC668E-8CCE-4D61-8906-EE68CAD2C53D}" srcOrd="0" destOrd="0" presId="urn:microsoft.com/office/officeart/2005/8/layout/chevron2"/>
    <dgm:cxn modelId="{FA5C135D-C142-45EE-9F76-820D19C385DE}" type="presOf" srcId="{E9858C36-3C2F-4791-ADAD-70577886FFFE}" destId="{12A733BB-9B8E-49F0-A82A-13785EDB0FEC}" srcOrd="0" destOrd="0" presId="urn:microsoft.com/office/officeart/2005/8/layout/chevron2"/>
    <dgm:cxn modelId="{6A2830C5-5B56-4B30-87EA-62AA46540372}" type="presOf" srcId="{DC44106F-C548-439B-9415-3471D0ADF8F6}" destId="{827DFD88-6E7B-4A10-9E53-C9F036373B1F}" srcOrd="0" destOrd="0" presId="urn:microsoft.com/office/officeart/2005/8/layout/chevron2"/>
    <dgm:cxn modelId="{F799127D-CB3C-4AAD-BC85-B0783E2A825C}" srcId="{CDB1C593-D4D9-4F06-8E15-3FB3B7341533}" destId="{DC44106F-C548-439B-9415-3471D0ADF8F6}" srcOrd="0" destOrd="0" parTransId="{E0FFA4DC-9B55-4225-83C6-E0E442E05359}" sibTransId="{719F6A34-2414-4E19-B80F-BF560017951A}"/>
    <dgm:cxn modelId="{1BA74890-8FCF-49D3-B91A-F031F6D43234}" srcId="{064DEEFA-9351-48F1-9BD1-735D54FE6450}" destId="{03B9BB03-7BBF-4D1A-9074-581E8F071B41}" srcOrd="0" destOrd="0" parTransId="{D94CE810-26E8-4D12-8018-E12746213612}" sibTransId="{8FB12555-5CE1-4058-8F05-B08C81153A27}"/>
    <dgm:cxn modelId="{C3C43583-25C6-46E2-A2A0-9E3A682D23D9}" type="presOf" srcId="{991D4F35-1FE3-411A-9FED-85A3C6FE5242}" destId="{1BBB47B4-BB5B-44ED-AB6E-206141FBE65F}" srcOrd="0" destOrd="0" presId="urn:microsoft.com/office/officeart/2005/8/layout/chevron2"/>
    <dgm:cxn modelId="{DE55E36B-C9A6-4C81-A79A-5A6D66CE9082}" srcId="{064DEEFA-9351-48F1-9BD1-735D54FE6450}" destId="{F58F34A7-BDD7-459A-B768-6894FEB8498A}" srcOrd="2" destOrd="0" parTransId="{FBD5586E-64F3-4E50-9905-C60238DAFCE6}" sibTransId="{FDE164A7-356F-4CB8-9861-4062CD4BF0CA}"/>
    <dgm:cxn modelId="{5D9C7930-E636-481B-9C6B-A4C792C1B297}" type="presOf" srcId="{E20C04BF-A06B-4BFB-A9A5-B3A0331F97B9}" destId="{827DFD88-6E7B-4A10-9E53-C9F036373B1F}" srcOrd="0" destOrd="2" presId="urn:microsoft.com/office/officeart/2005/8/layout/chevron2"/>
    <dgm:cxn modelId="{4CA7E5D6-35B7-4363-A8E8-9D62C2432241}" srcId="{F58F34A7-BDD7-459A-B768-6894FEB8498A}" destId="{991D4F35-1FE3-411A-9FED-85A3C6FE5242}" srcOrd="0" destOrd="0" parTransId="{8A5A9B35-221A-4952-944E-A09D08AD4768}" sibTransId="{077EAC9D-193B-47D0-A7D1-A5A0852B92D8}"/>
    <dgm:cxn modelId="{4B8B2BA2-BE67-4BAB-B9A4-566CCC4B10ED}" srcId="{CDB1C593-D4D9-4F06-8E15-3FB3B7341533}" destId="{7C3CA9C1-341A-41C3-AAA6-9CAABFAACF1E}" srcOrd="1" destOrd="0" parTransId="{4F0B0139-ED4A-4FCE-A907-7441CB4FA881}" sibTransId="{E020F8F5-BBD1-43DF-A0A3-DC03EA357666}"/>
    <dgm:cxn modelId="{A75C31C8-6D09-459A-953C-70FC2411042B}" type="presOf" srcId="{064DEEFA-9351-48F1-9BD1-735D54FE6450}" destId="{91812A86-3F30-4B32-8EA4-B9737AF2808A}" srcOrd="0" destOrd="0" presId="urn:microsoft.com/office/officeart/2005/8/layout/chevron2"/>
    <dgm:cxn modelId="{65D49BCE-0AAB-4444-8061-B4C750817F79}" type="presParOf" srcId="{91812A86-3F30-4B32-8EA4-B9737AF2808A}" destId="{A184546A-E8C6-4980-AE89-2DC672F4FE51}" srcOrd="0" destOrd="0" presId="urn:microsoft.com/office/officeart/2005/8/layout/chevron2"/>
    <dgm:cxn modelId="{947E9840-791E-4C7C-8C96-129C68E3663C}" type="presParOf" srcId="{A184546A-E8C6-4980-AE89-2DC672F4FE51}" destId="{3498CA77-541A-467C-ACC0-FDE12EFDBD92}" srcOrd="0" destOrd="0" presId="urn:microsoft.com/office/officeart/2005/8/layout/chevron2"/>
    <dgm:cxn modelId="{80C0CD5A-E4FA-4952-B6E6-4C4B1ECD081C}" type="presParOf" srcId="{A184546A-E8C6-4980-AE89-2DC672F4FE51}" destId="{12A733BB-9B8E-49F0-A82A-13785EDB0FEC}" srcOrd="1" destOrd="0" presId="urn:microsoft.com/office/officeart/2005/8/layout/chevron2"/>
    <dgm:cxn modelId="{D5BF0D96-079D-4382-8F67-5F4FF8F67465}" type="presParOf" srcId="{91812A86-3F30-4B32-8EA4-B9737AF2808A}" destId="{C0B10F01-177D-4130-AE36-D5C88B98B113}" srcOrd="1" destOrd="0" presId="urn:microsoft.com/office/officeart/2005/8/layout/chevron2"/>
    <dgm:cxn modelId="{FC8FA8EF-AD71-4752-A820-DE7159E51DF0}" type="presParOf" srcId="{91812A86-3F30-4B32-8EA4-B9737AF2808A}" destId="{DEE1065C-A2A4-4DC3-892F-635837B3F5CB}" srcOrd="2" destOrd="0" presId="urn:microsoft.com/office/officeart/2005/8/layout/chevron2"/>
    <dgm:cxn modelId="{A6E411B3-FEED-45D3-AF46-76DC1D51D4BE}" type="presParOf" srcId="{DEE1065C-A2A4-4DC3-892F-635837B3F5CB}" destId="{8AEC668E-8CCE-4D61-8906-EE68CAD2C53D}" srcOrd="0" destOrd="0" presId="urn:microsoft.com/office/officeart/2005/8/layout/chevron2"/>
    <dgm:cxn modelId="{423E54B5-909F-41AB-9F2E-2971FE83F8A0}" type="presParOf" srcId="{DEE1065C-A2A4-4DC3-892F-635837B3F5CB}" destId="{827DFD88-6E7B-4A10-9E53-C9F036373B1F}" srcOrd="1" destOrd="0" presId="urn:microsoft.com/office/officeart/2005/8/layout/chevron2"/>
    <dgm:cxn modelId="{83D91458-127A-4518-A0F0-05608250A1FF}" type="presParOf" srcId="{91812A86-3F30-4B32-8EA4-B9737AF2808A}" destId="{EE057BF5-7DD9-4FE2-BEBB-940D3EF7E07B}" srcOrd="3" destOrd="0" presId="urn:microsoft.com/office/officeart/2005/8/layout/chevron2"/>
    <dgm:cxn modelId="{1A7B2CF9-FFDE-441B-9ECA-9601650F9D05}" type="presParOf" srcId="{91812A86-3F30-4B32-8EA4-B9737AF2808A}" destId="{2F4002F9-F5A1-4036-A90C-7E66A29FC3A8}" srcOrd="4" destOrd="0" presId="urn:microsoft.com/office/officeart/2005/8/layout/chevron2"/>
    <dgm:cxn modelId="{49FF0D5A-F02C-4B63-8635-9424CAC3CA12}" type="presParOf" srcId="{2F4002F9-F5A1-4036-A90C-7E66A29FC3A8}" destId="{04328908-A0BC-42E8-8A2B-36030924A584}" srcOrd="0" destOrd="0" presId="urn:microsoft.com/office/officeart/2005/8/layout/chevron2"/>
    <dgm:cxn modelId="{C7457C14-B17A-4BA3-BD13-7BAE8DB86FD3}" type="presParOf" srcId="{2F4002F9-F5A1-4036-A90C-7E66A29FC3A8}" destId="{1BBB47B4-BB5B-44ED-AB6E-206141FBE65F}" srcOrd="1" destOrd="0" presId="urn:microsoft.com/office/officeart/2005/8/layout/chevron2"/>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BE5CAEB-DA26-DC40-A8FC-23F7F9271B88}" type="doc">
      <dgm:prSet loTypeId="urn:microsoft.com/office/officeart/2005/8/layout/hierarchy6" loCatId="" qsTypeId="urn:microsoft.com/office/officeart/2005/8/quickstyle/simple4" qsCatId="simple" csTypeId="urn:microsoft.com/office/officeart/2005/8/colors/accent1_2" csCatId="accent1" phldr="1"/>
      <dgm:spPr/>
      <dgm:t>
        <a:bodyPr/>
        <a:lstStyle/>
        <a:p>
          <a:endParaRPr lang="en-US"/>
        </a:p>
      </dgm:t>
    </dgm:pt>
    <dgm:pt modelId="{48110D13-7874-1644-B2DB-6AE13A034F7F}">
      <dgm:prSet phldrT="[Text]" custT="1"/>
      <dgm:spPr>
        <a:solidFill>
          <a:srgbClr val="695E4A"/>
        </a:solidFill>
      </dgm:spPr>
      <dgm:t>
        <a:bodyPr/>
        <a:lstStyle/>
        <a:p>
          <a:r>
            <a:rPr lang="en-US" sz="2400" dirty="0" smtClean="0">
              <a:solidFill>
                <a:schemeClr val="bg1"/>
              </a:solidFill>
              <a:latin typeface="Stencil"/>
              <a:cs typeface="Stencil"/>
            </a:rPr>
            <a:t>Comprehension Circuit Training</a:t>
          </a:r>
          <a:endParaRPr lang="en-US" sz="2400" dirty="0">
            <a:solidFill>
              <a:schemeClr val="bg1"/>
            </a:solidFill>
            <a:latin typeface="Stencil"/>
            <a:cs typeface="Stencil"/>
          </a:endParaRPr>
        </a:p>
      </dgm:t>
    </dgm:pt>
    <dgm:pt modelId="{9BCDFA04-D3D9-C348-AB5F-6E06979C79B6}" type="parTrans" cxnId="{112ED94D-0678-D44F-8221-2109F5C01BF7}">
      <dgm:prSet/>
      <dgm:spPr/>
      <dgm:t>
        <a:bodyPr/>
        <a:lstStyle/>
        <a:p>
          <a:endParaRPr lang="en-US"/>
        </a:p>
      </dgm:t>
    </dgm:pt>
    <dgm:pt modelId="{7735F31A-DE3F-AF4B-AF91-727F6523547C}" type="sibTrans" cxnId="{112ED94D-0678-D44F-8221-2109F5C01BF7}">
      <dgm:prSet/>
      <dgm:spPr/>
      <dgm:t>
        <a:bodyPr/>
        <a:lstStyle/>
        <a:p>
          <a:endParaRPr lang="en-US"/>
        </a:p>
      </dgm:t>
    </dgm:pt>
    <dgm:pt modelId="{50C8EA22-193F-404F-A027-23B27C21A64C}">
      <dgm:prSet phldrT="[Text]" custT="1"/>
      <dgm:spPr>
        <a:solidFill>
          <a:srgbClr val="AA0A01"/>
        </a:solidFill>
      </dgm:spPr>
      <dgm:t>
        <a:bodyPr/>
        <a:lstStyle/>
        <a:p>
          <a:r>
            <a:rPr lang="en-US" sz="1700" b="1" dirty="0" smtClean="0">
              <a:solidFill>
                <a:srgbClr val="F0F0F0"/>
              </a:solidFill>
              <a:latin typeface="Stencil"/>
              <a:cs typeface="Stencil"/>
            </a:rPr>
            <a:t>Knowledge flex station</a:t>
          </a:r>
          <a:endParaRPr lang="en-US" sz="1200" b="1" dirty="0">
            <a:solidFill>
              <a:srgbClr val="F0F0F0"/>
            </a:solidFill>
          </a:endParaRPr>
        </a:p>
      </dgm:t>
    </dgm:pt>
    <dgm:pt modelId="{9DC78E88-DB99-0748-86E2-99DC036D6DC4}" type="parTrans" cxnId="{1ECCD527-5B3E-114E-AF30-56FE9DDE4837}">
      <dgm:prSet/>
      <dgm:spPr>
        <a:ln>
          <a:solidFill>
            <a:schemeClr val="accent3">
              <a:lumMod val="50000"/>
            </a:schemeClr>
          </a:solidFill>
        </a:ln>
      </dgm:spPr>
      <dgm:t>
        <a:bodyPr/>
        <a:lstStyle/>
        <a:p>
          <a:endParaRPr lang="en-US"/>
        </a:p>
      </dgm:t>
    </dgm:pt>
    <dgm:pt modelId="{026983A4-4026-EF4A-9537-F65D36CD6527}" type="sibTrans" cxnId="{1ECCD527-5B3E-114E-AF30-56FE9DDE4837}">
      <dgm:prSet/>
      <dgm:spPr/>
      <dgm:t>
        <a:bodyPr/>
        <a:lstStyle/>
        <a:p>
          <a:endParaRPr lang="en-US"/>
        </a:p>
      </dgm:t>
    </dgm:pt>
    <dgm:pt modelId="{45D87F77-7846-A548-AE37-6A199C4B107F}">
      <dgm:prSet phldrT="[Text]" custT="1"/>
      <dgm:spPr>
        <a:solidFill>
          <a:srgbClr val="979439"/>
        </a:solidFill>
      </dgm:spPr>
      <dgm:t>
        <a:bodyPr/>
        <a:lstStyle/>
        <a:p>
          <a:r>
            <a:rPr lang="en-US" sz="1700" b="1" dirty="0" smtClean="0">
              <a:solidFill>
                <a:srgbClr val="F0F0F0"/>
              </a:solidFill>
              <a:latin typeface="Stencil"/>
              <a:cs typeface="Stencil"/>
            </a:rPr>
            <a:t>Warm-Up station </a:t>
          </a:r>
        </a:p>
      </dgm:t>
    </dgm:pt>
    <dgm:pt modelId="{9028098D-6CCE-5241-A3B8-A03E432B3D9D}" type="parTrans" cxnId="{833146F7-95AD-B345-96CA-1E04ABDA0584}">
      <dgm:prSet/>
      <dgm:spPr>
        <a:ln>
          <a:solidFill>
            <a:schemeClr val="accent3">
              <a:lumMod val="50000"/>
            </a:schemeClr>
          </a:solidFill>
        </a:ln>
      </dgm:spPr>
      <dgm:t>
        <a:bodyPr/>
        <a:lstStyle/>
        <a:p>
          <a:endParaRPr lang="en-US"/>
        </a:p>
      </dgm:t>
    </dgm:pt>
    <dgm:pt modelId="{68EAAE05-3813-1B42-85C2-32B0187C5C7D}" type="sibTrans" cxnId="{833146F7-95AD-B345-96CA-1E04ABDA0584}">
      <dgm:prSet/>
      <dgm:spPr/>
      <dgm:t>
        <a:bodyPr/>
        <a:lstStyle/>
        <a:p>
          <a:endParaRPr lang="en-US"/>
        </a:p>
      </dgm:t>
    </dgm:pt>
    <dgm:pt modelId="{C89E7F00-0FB0-144F-B314-A0CB62AFFE4F}">
      <dgm:prSet phldrT="[Text]" custT="1"/>
      <dgm:spPr>
        <a:solidFill>
          <a:schemeClr val="accent6">
            <a:lumMod val="75000"/>
          </a:schemeClr>
        </a:solidFill>
      </dgm:spPr>
      <dgm:t>
        <a:bodyPr/>
        <a:lstStyle/>
        <a:p>
          <a:r>
            <a:rPr lang="en-US" sz="1700" b="1" dirty="0" smtClean="0">
              <a:solidFill>
                <a:srgbClr val="F0F0F0"/>
              </a:solidFill>
              <a:latin typeface="Stencil"/>
              <a:cs typeface="Stencil"/>
            </a:rPr>
            <a:t>Reading core station</a:t>
          </a:r>
          <a:endParaRPr lang="en-US" sz="1700" b="1" dirty="0">
            <a:solidFill>
              <a:srgbClr val="F0F0F0"/>
            </a:solidFill>
            <a:latin typeface="Stencil"/>
            <a:cs typeface="Stencil"/>
          </a:endParaRPr>
        </a:p>
      </dgm:t>
    </dgm:pt>
    <dgm:pt modelId="{B02DC3C6-DA81-784C-99D6-0522753FF175}" type="parTrans" cxnId="{D2FD7686-36E7-DB43-B56C-6636B5D200AC}">
      <dgm:prSet/>
      <dgm:spPr>
        <a:ln>
          <a:solidFill>
            <a:schemeClr val="accent3">
              <a:lumMod val="50000"/>
            </a:schemeClr>
          </a:solidFill>
        </a:ln>
      </dgm:spPr>
      <dgm:t>
        <a:bodyPr/>
        <a:lstStyle/>
        <a:p>
          <a:endParaRPr lang="en-US"/>
        </a:p>
      </dgm:t>
    </dgm:pt>
    <dgm:pt modelId="{0A1A9C13-E296-0647-9F97-C439FE940829}" type="sibTrans" cxnId="{D2FD7686-36E7-DB43-B56C-6636B5D200AC}">
      <dgm:prSet/>
      <dgm:spPr/>
      <dgm:t>
        <a:bodyPr/>
        <a:lstStyle/>
        <a:p>
          <a:endParaRPr lang="en-US"/>
        </a:p>
      </dgm:t>
    </dgm:pt>
    <dgm:pt modelId="{9884BBDA-DB26-D143-82A6-E5E069C7B776}">
      <dgm:prSet phldrT="[Text]" custT="1"/>
      <dgm:spPr>
        <a:solidFill>
          <a:schemeClr val="accent6">
            <a:lumMod val="75000"/>
          </a:schemeClr>
        </a:solidFill>
      </dgm:spPr>
      <dgm:t>
        <a:bodyPr/>
        <a:lstStyle/>
        <a:p>
          <a:r>
            <a:rPr lang="en-US" sz="1600" b="0" dirty="0" smtClean="0">
              <a:solidFill>
                <a:srgbClr val="F0F0F0"/>
              </a:solidFill>
            </a:rPr>
            <a:t>Read and Check</a:t>
          </a:r>
          <a:endParaRPr lang="en-US" sz="1600" b="0" dirty="0">
            <a:solidFill>
              <a:srgbClr val="F0F0F0"/>
            </a:solidFill>
          </a:endParaRPr>
        </a:p>
      </dgm:t>
    </dgm:pt>
    <dgm:pt modelId="{E1A11A79-DE9E-8447-96F4-387CBBEEA14F}" type="parTrans" cxnId="{DACF12D2-F992-B64D-AE26-98A5B1F4D224}">
      <dgm:prSet/>
      <dgm:spPr>
        <a:ln>
          <a:solidFill>
            <a:schemeClr val="accent3">
              <a:lumMod val="50000"/>
            </a:schemeClr>
          </a:solidFill>
        </a:ln>
      </dgm:spPr>
      <dgm:t>
        <a:bodyPr/>
        <a:lstStyle/>
        <a:p>
          <a:endParaRPr lang="en-US"/>
        </a:p>
      </dgm:t>
    </dgm:pt>
    <dgm:pt modelId="{2B62096B-4416-2C4C-8D16-3594793CA62A}" type="sibTrans" cxnId="{DACF12D2-F992-B64D-AE26-98A5B1F4D224}">
      <dgm:prSet/>
      <dgm:spPr/>
      <dgm:t>
        <a:bodyPr/>
        <a:lstStyle/>
        <a:p>
          <a:endParaRPr lang="en-US"/>
        </a:p>
      </dgm:t>
    </dgm:pt>
    <dgm:pt modelId="{A50889F9-963B-8C4D-BE28-FD265AE93A2D}">
      <dgm:prSet phldrT="[Text]" custT="1"/>
      <dgm:spPr>
        <a:solidFill>
          <a:srgbClr val="AA0A01"/>
        </a:solidFill>
      </dgm:spPr>
      <dgm:t>
        <a:bodyPr/>
        <a:lstStyle/>
        <a:p>
          <a:r>
            <a:rPr lang="en-US" sz="1600" dirty="0" smtClean="0">
              <a:solidFill>
                <a:srgbClr val="F0F0F0"/>
              </a:solidFill>
            </a:rPr>
            <a:t>Take Team-Based Learning Quizzes</a:t>
          </a:r>
          <a:endParaRPr lang="en-US" sz="1600" dirty="0">
            <a:solidFill>
              <a:srgbClr val="F0F0F0"/>
            </a:solidFill>
          </a:endParaRPr>
        </a:p>
      </dgm:t>
    </dgm:pt>
    <dgm:pt modelId="{53BAB204-BAC6-F04C-8B1D-CBD1A1ACC061}" type="parTrans" cxnId="{0AAF3044-741A-3748-9310-EBF899033204}">
      <dgm:prSet/>
      <dgm:spPr>
        <a:ln>
          <a:solidFill>
            <a:schemeClr val="accent3">
              <a:lumMod val="50000"/>
            </a:schemeClr>
          </a:solidFill>
        </a:ln>
      </dgm:spPr>
      <dgm:t>
        <a:bodyPr/>
        <a:lstStyle/>
        <a:p>
          <a:endParaRPr lang="en-US"/>
        </a:p>
      </dgm:t>
    </dgm:pt>
    <dgm:pt modelId="{0548DE08-5C50-A647-8FA9-E4EEE12503B6}" type="sibTrans" cxnId="{0AAF3044-741A-3748-9310-EBF899033204}">
      <dgm:prSet/>
      <dgm:spPr/>
      <dgm:t>
        <a:bodyPr/>
        <a:lstStyle/>
        <a:p>
          <a:endParaRPr lang="en-US"/>
        </a:p>
      </dgm:t>
    </dgm:pt>
    <dgm:pt modelId="{4A7F2EF4-CD1F-D748-856D-FBD2E8ECFB6C}">
      <dgm:prSet phldrT="[Text]" custT="1"/>
      <dgm:spPr>
        <a:solidFill>
          <a:srgbClr val="979439"/>
        </a:solidFill>
      </dgm:spPr>
      <dgm:t>
        <a:bodyPr/>
        <a:lstStyle/>
        <a:p>
          <a:r>
            <a:rPr lang="en-US" sz="1600" dirty="0" smtClean="0">
              <a:solidFill>
                <a:srgbClr val="F0F0F0"/>
              </a:solidFill>
            </a:rPr>
            <a:t>Preview Text</a:t>
          </a:r>
          <a:endParaRPr lang="en-US" sz="1600" dirty="0">
            <a:solidFill>
              <a:srgbClr val="F0F0F0"/>
            </a:solidFill>
          </a:endParaRPr>
        </a:p>
      </dgm:t>
    </dgm:pt>
    <dgm:pt modelId="{0C0E32F4-0160-D64F-A7B9-D55EDF0DF6F9}" type="parTrans" cxnId="{72813576-A023-BA4A-A19E-6A38D206061B}">
      <dgm:prSet/>
      <dgm:spPr>
        <a:ln>
          <a:solidFill>
            <a:schemeClr val="accent3">
              <a:lumMod val="50000"/>
            </a:schemeClr>
          </a:solidFill>
        </a:ln>
      </dgm:spPr>
      <dgm:t>
        <a:bodyPr/>
        <a:lstStyle/>
        <a:p>
          <a:endParaRPr lang="en-US"/>
        </a:p>
      </dgm:t>
    </dgm:pt>
    <dgm:pt modelId="{8D8C11A1-EE92-4242-A6BB-0F64ABE6E897}" type="sibTrans" cxnId="{72813576-A023-BA4A-A19E-6A38D206061B}">
      <dgm:prSet/>
      <dgm:spPr/>
      <dgm:t>
        <a:bodyPr/>
        <a:lstStyle/>
        <a:p>
          <a:endParaRPr lang="en-US"/>
        </a:p>
      </dgm:t>
    </dgm:pt>
    <dgm:pt modelId="{D9637C1B-D88E-6049-81D3-0D5115102627}">
      <dgm:prSet phldrT="[Text]" custT="1"/>
      <dgm:spPr>
        <a:solidFill>
          <a:srgbClr val="979439"/>
        </a:solidFill>
      </dgm:spPr>
      <dgm:t>
        <a:bodyPr/>
        <a:lstStyle/>
        <a:p>
          <a:r>
            <a:rPr lang="en-US" sz="1600" dirty="0" smtClean="0">
              <a:solidFill>
                <a:srgbClr val="F0F0F0"/>
              </a:solidFill>
            </a:rPr>
            <a:t>Develop Background Knowledge</a:t>
          </a:r>
          <a:endParaRPr lang="en-US" sz="1600" dirty="0">
            <a:solidFill>
              <a:srgbClr val="F0F0F0"/>
            </a:solidFill>
          </a:endParaRPr>
        </a:p>
      </dgm:t>
    </dgm:pt>
    <dgm:pt modelId="{D66E480B-AC4D-664F-AC9D-2B2D4AB677AE}" type="parTrans" cxnId="{017402D1-8E7F-484A-B1F5-FD79B89D33BA}">
      <dgm:prSet/>
      <dgm:spPr>
        <a:ln>
          <a:solidFill>
            <a:schemeClr val="accent3">
              <a:lumMod val="50000"/>
            </a:schemeClr>
          </a:solidFill>
        </a:ln>
      </dgm:spPr>
      <dgm:t>
        <a:bodyPr/>
        <a:lstStyle/>
        <a:p>
          <a:endParaRPr lang="en-US"/>
        </a:p>
      </dgm:t>
    </dgm:pt>
    <dgm:pt modelId="{82B5429B-9BE2-B94A-96A3-83F0A776617F}" type="sibTrans" cxnId="{017402D1-8E7F-484A-B1F5-FD79B89D33BA}">
      <dgm:prSet/>
      <dgm:spPr/>
      <dgm:t>
        <a:bodyPr/>
        <a:lstStyle/>
        <a:p>
          <a:endParaRPr lang="en-US"/>
        </a:p>
      </dgm:t>
    </dgm:pt>
    <dgm:pt modelId="{104944F2-1C7A-0647-9F72-A4AA5E043CF6}">
      <dgm:prSet phldrT="[Text]" custT="1"/>
      <dgm:spPr>
        <a:solidFill>
          <a:srgbClr val="979439"/>
        </a:solidFill>
      </dgm:spPr>
      <dgm:t>
        <a:bodyPr/>
        <a:lstStyle/>
        <a:p>
          <a:r>
            <a:rPr lang="en-US" sz="1600" dirty="0" smtClean="0">
              <a:solidFill>
                <a:srgbClr val="F0F0F0"/>
              </a:solidFill>
            </a:rPr>
            <a:t>Set Checkpoints</a:t>
          </a:r>
          <a:endParaRPr lang="en-US" sz="1600" dirty="0">
            <a:solidFill>
              <a:srgbClr val="F0F0F0"/>
            </a:solidFill>
          </a:endParaRPr>
        </a:p>
      </dgm:t>
    </dgm:pt>
    <dgm:pt modelId="{A116BADF-E03F-1E4E-8C58-668366AE2E1D}" type="parTrans" cxnId="{C44C536B-FA8F-E342-9D9F-49BC72131618}">
      <dgm:prSet/>
      <dgm:spPr>
        <a:ln>
          <a:solidFill>
            <a:schemeClr val="accent3">
              <a:lumMod val="50000"/>
            </a:schemeClr>
          </a:solidFill>
        </a:ln>
      </dgm:spPr>
      <dgm:t>
        <a:bodyPr/>
        <a:lstStyle/>
        <a:p>
          <a:endParaRPr lang="en-US"/>
        </a:p>
      </dgm:t>
    </dgm:pt>
    <dgm:pt modelId="{F964307F-DD76-1346-8020-94C7994E1B4B}" type="sibTrans" cxnId="{C44C536B-FA8F-E342-9D9F-49BC72131618}">
      <dgm:prSet/>
      <dgm:spPr/>
      <dgm:t>
        <a:bodyPr/>
        <a:lstStyle/>
        <a:p>
          <a:endParaRPr lang="en-US"/>
        </a:p>
      </dgm:t>
    </dgm:pt>
    <dgm:pt modelId="{D76B22A4-7897-6D45-ADD6-1CE7D8303A44}">
      <dgm:prSet phldrT="[Text]" custT="1"/>
      <dgm:spPr>
        <a:solidFill>
          <a:schemeClr val="accent6">
            <a:lumMod val="75000"/>
          </a:schemeClr>
        </a:solidFill>
      </dgm:spPr>
      <dgm:t>
        <a:bodyPr/>
        <a:lstStyle/>
        <a:p>
          <a:r>
            <a:rPr lang="en-US" sz="1600" b="0" dirty="0" smtClean="0">
              <a:solidFill>
                <a:srgbClr val="F0F0F0"/>
              </a:solidFill>
            </a:rPr>
            <a:t>“Fix It “</a:t>
          </a:r>
          <a:endParaRPr lang="en-US" sz="1600" b="0" dirty="0">
            <a:solidFill>
              <a:srgbClr val="F0F0F0"/>
            </a:solidFill>
          </a:endParaRPr>
        </a:p>
      </dgm:t>
    </dgm:pt>
    <dgm:pt modelId="{FC85CD52-017D-F344-9C39-656DFC3B6C9A}" type="parTrans" cxnId="{91FE0A53-84B7-A04C-A0FC-99747400F5E8}">
      <dgm:prSet/>
      <dgm:spPr>
        <a:ln>
          <a:solidFill>
            <a:schemeClr val="accent3">
              <a:lumMod val="50000"/>
            </a:schemeClr>
          </a:solidFill>
        </a:ln>
      </dgm:spPr>
      <dgm:t>
        <a:bodyPr/>
        <a:lstStyle/>
        <a:p>
          <a:endParaRPr lang="en-US"/>
        </a:p>
      </dgm:t>
    </dgm:pt>
    <dgm:pt modelId="{BD041FA0-736B-164A-8752-F7492E7E9043}" type="sibTrans" cxnId="{91FE0A53-84B7-A04C-A0FC-99747400F5E8}">
      <dgm:prSet/>
      <dgm:spPr/>
      <dgm:t>
        <a:bodyPr/>
        <a:lstStyle/>
        <a:p>
          <a:endParaRPr lang="en-US"/>
        </a:p>
      </dgm:t>
    </dgm:pt>
    <dgm:pt modelId="{D2151CB9-1B6A-FE40-8D5E-B6D9BC50BD83}">
      <dgm:prSet phldrT="[Text]" custT="1"/>
      <dgm:spPr>
        <a:solidFill>
          <a:srgbClr val="AA0A01"/>
        </a:solidFill>
      </dgm:spPr>
      <dgm:t>
        <a:bodyPr/>
        <a:lstStyle/>
        <a:p>
          <a:r>
            <a:rPr lang="en-US" sz="1600" dirty="0" smtClean="0">
              <a:solidFill>
                <a:srgbClr val="F0F0F0"/>
              </a:solidFill>
            </a:rPr>
            <a:t>Answer the Read to Find Out Question</a:t>
          </a:r>
        </a:p>
      </dgm:t>
    </dgm:pt>
    <dgm:pt modelId="{DBB8913C-4466-1C47-931B-C62D1F9C4E11}" type="parTrans" cxnId="{3E508142-AD48-F54D-87DD-4C1A291AED62}">
      <dgm:prSet/>
      <dgm:spPr>
        <a:ln>
          <a:solidFill>
            <a:schemeClr val="accent3">
              <a:lumMod val="50000"/>
            </a:schemeClr>
          </a:solidFill>
        </a:ln>
      </dgm:spPr>
      <dgm:t>
        <a:bodyPr/>
        <a:lstStyle/>
        <a:p>
          <a:endParaRPr lang="en-US"/>
        </a:p>
      </dgm:t>
    </dgm:pt>
    <dgm:pt modelId="{E2426FC2-BF2F-AD44-A208-918666F5E8A3}" type="sibTrans" cxnId="{3E508142-AD48-F54D-87DD-4C1A291AED62}">
      <dgm:prSet/>
      <dgm:spPr/>
      <dgm:t>
        <a:bodyPr/>
        <a:lstStyle/>
        <a:p>
          <a:endParaRPr lang="en-US"/>
        </a:p>
      </dgm:t>
    </dgm:pt>
    <dgm:pt modelId="{07351D6C-9BA2-F640-BAD6-B60CCA502B60}" type="pres">
      <dgm:prSet presAssocID="{DBE5CAEB-DA26-DC40-A8FC-23F7F9271B88}" presName="mainComposite" presStyleCnt="0">
        <dgm:presLayoutVars>
          <dgm:chPref val="1"/>
          <dgm:dir/>
          <dgm:animOne val="branch"/>
          <dgm:animLvl val="lvl"/>
          <dgm:resizeHandles val="exact"/>
        </dgm:presLayoutVars>
      </dgm:prSet>
      <dgm:spPr/>
      <dgm:t>
        <a:bodyPr/>
        <a:lstStyle/>
        <a:p>
          <a:endParaRPr lang="en-US"/>
        </a:p>
      </dgm:t>
    </dgm:pt>
    <dgm:pt modelId="{B822DE72-CDC6-F44C-AAF3-063DD2B542A4}" type="pres">
      <dgm:prSet presAssocID="{DBE5CAEB-DA26-DC40-A8FC-23F7F9271B88}" presName="hierFlow" presStyleCnt="0"/>
      <dgm:spPr/>
      <dgm:t>
        <a:bodyPr/>
        <a:lstStyle/>
        <a:p>
          <a:endParaRPr lang="en-US"/>
        </a:p>
      </dgm:t>
    </dgm:pt>
    <dgm:pt modelId="{AAC2DE79-0CEA-BD47-BD56-C0A3EC2161EE}" type="pres">
      <dgm:prSet presAssocID="{DBE5CAEB-DA26-DC40-A8FC-23F7F9271B88}" presName="hierChild1" presStyleCnt="0">
        <dgm:presLayoutVars>
          <dgm:chPref val="1"/>
          <dgm:animOne val="branch"/>
          <dgm:animLvl val="lvl"/>
        </dgm:presLayoutVars>
      </dgm:prSet>
      <dgm:spPr/>
      <dgm:t>
        <a:bodyPr/>
        <a:lstStyle/>
        <a:p>
          <a:endParaRPr lang="en-US"/>
        </a:p>
      </dgm:t>
    </dgm:pt>
    <dgm:pt modelId="{7A48454F-151F-924E-9C9A-FE83BE4D4294}" type="pres">
      <dgm:prSet presAssocID="{48110D13-7874-1644-B2DB-6AE13A034F7F}" presName="Name14" presStyleCnt="0"/>
      <dgm:spPr/>
      <dgm:t>
        <a:bodyPr/>
        <a:lstStyle/>
        <a:p>
          <a:endParaRPr lang="en-US"/>
        </a:p>
      </dgm:t>
    </dgm:pt>
    <dgm:pt modelId="{97594E37-5B4B-714C-92EF-01198B7A330C}" type="pres">
      <dgm:prSet presAssocID="{48110D13-7874-1644-B2DB-6AE13A034F7F}" presName="level1Shape" presStyleLbl="node0" presStyleIdx="0" presStyleCnt="1" custScaleX="656321" custScaleY="199175" custLinFactNeighborY="-67716">
        <dgm:presLayoutVars>
          <dgm:chPref val="3"/>
        </dgm:presLayoutVars>
      </dgm:prSet>
      <dgm:spPr/>
      <dgm:t>
        <a:bodyPr/>
        <a:lstStyle/>
        <a:p>
          <a:endParaRPr lang="en-US"/>
        </a:p>
      </dgm:t>
    </dgm:pt>
    <dgm:pt modelId="{5AFFB47C-93B0-5644-8510-EA519B37D7B2}" type="pres">
      <dgm:prSet presAssocID="{48110D13-7874-1644-B2DB-6AE13A034F7F}" presName="hierChild2" presStyleCnt="0"/>
      <dgm:spPr/>
      <dgm:t>
        <a:bodyPr/>
        <a:lstStyle/>
        <a:p>
          <a:endParaRPr lang="en-US"/>
        </a:p>
      </dgm:t>
    </dgm:pt>
    <dgm:pt modelId="{D165ED82-8808-864B-A58C-58E74EC0DA16}" type="pres">
      <dgm:prSet presAssocID="{9028098D-6CCE-5241-A3B8-A03E432B3D9D}" presName="Name19" presStyleLbl="parChTrans1D2" presStyleIdx="0" presStyleCnt="3"/>
      <dgm:spPr/>
      <dgm:t>
        <a:bodyPr/>
        <a:lstStyle/>
        <a:p>
          <a:endParaRPr lang="en-US"/>
        </a:p>
      </dgm:t>
    </dgm:pt>
    <dgm:pt modelId="{99CB1702-E36F-9A48-B897-E16E9E6A9D17}" type="pres">
      <dgm:prSet presAssocID="{45D87F77-7846-A548-AE37-6A199C4B107F}" presName="Name21" presStyleCnt="0"/>
      <dgm:spPr/>
      <dgm:t>
        <a:bodyPr/>
        <a:lstStyle/>
        <a:p>
          <a:endParaRPr lang="en-US"/>
        </a:p>
      </dgm:t>
    </dgm:pt>
    <dgm:pt modelId="{9257C8F5-6B4E-B141-AA74-EAA36B04E08C}" type="pres">
      <dgm:prSet presAssocID="{45D87F77-7846-A548-AE37-6A199C4B107F}" presName="level2Shape" presStyleLbl="node2" presStyleIdx="0" presStyleCnt="3" custScaleX="200132"/>
      <dgm:spPr/>
      <dgm:t>
        <a:bodyPr/>
        <a:lstStyle/>
        <a:p>
          <a:endParaRPr lang="en-US"/>
        </a:p>
      </dgm:t>
    </dgm:pt>
    <dgm:pt modelId="{8B958CF1-DA84-CF42-A22E-87D373E94A55}" type="pres">
      <dgm:prSet presAssocID="{45D87F77-7846-A548-AE37-6A199C4B107F}" presName="hierChild3" presStyleCnt="0"/>
      <dgm:spPr/>
      <dgm:t>
        <a:bodyPr/>
        <a:lstStyle/>
        <a:p>
          <a:endParaRPr lang="en-US"/>
        </a:p>
      </dgm:t>
    </dgm:pt>
    <dgm:pt modelId="{DEF4F12F-C500-F747-9EC6-22C396027D17}" type="pres">
      <dgm:prSet presAssocID="{0C0E32F4-0160-D64F-A7B9-D55EDF0DF6F9}" presName="Name19" presStyleLbl="parChTrans1D3" presStyleIdx="0" presStyleCnt="3"/>
      <dgm:spPr/>
      <dgm:t>
        <a:bodyPr/>
        <a:lstStyle/>
        <a:p>
          <a:endParaRPr lang="en-US"/>
        </a:p>
      </dgm:t>
    </dgm:pt>
    <dgm:pt modelId="{43AE1090-D2A3-E245-A149-FB76E36622BC}" type="pres">
      <dgm:prSet presAssocID="{4A7F2EF4-CD1F-D748-856D-FBD2E8ECFB6C}" presName="Name21" presStyleCnt="0"/>
      <dgm:spPr/>
      <dgm:t>
        <a:bodyPr/>
        <a:lstStyle/>
        <a:p>
          <a:endParaRPr lang="en-US"/>
        </a:p>
      </dgm:t>
    </dgm:pt>
    <dgm:pt modelId="{6AFD47D3-6A06-FE4D-8F99-D226445199F2}" type="pres">
      <dgm:prSet presAssocID="{4A7F2EF4-CD1F-D748-856D-FBD2E8ECFB6C}" presName="level2Shape" presStyleLbl="node3" presStyleIdx="0" presStyleCnt="3" custScaleX="175837"/>
      <dgm:spPr/>
      <dgm:t>
        <a:bodyPr/>
        <a:lstStyle/>
        <a:p>
          <a:endParaRPr lang="en-US"/>
        </a:p>
      </dgm:t>
    </dgm:pt>
    <dgm:pt modelId="{FFB2A171-A95F-EB4F-AE6B-70551405730C}" type="pres">
      <dgm:prSet presAssocID="{4A7F2EF4-CD1F-D748-856D-FBD2E8ECFB6C}" presName="hierChild3" presStyleCnt="0"/>
      <dgm:spPr/>
      <dgm:t>
        <a:bodyPr/>
        <a:lstStyle/>
        <a:p>
          <a:endParaRPr lang="en-US"/>
        </a:p>
      </dgm:t>
    </dgm:pt>
    <dgm:pt modelId="{4C3A2B6B-B1ED-B44C-863E-E0D42A26B241}" type="pres">
      <dgm:prSet presAssocID="{D66E480B-AC4D-664F-AC9D-2B2D4AB677AE}" presName="Name19" presStyleLbl="parChTrans1D4" presStyleIdx="0" presStyleCnt="4"/>
      <dgm:spPr/>
      <dgm:t>
        <a:bodyPr/>
        <a:lstStyle/>
        <a:p>
          <a:endParaRPr lang="en-US"/>
        </a:p>
      </dgm:t>
    </dgm:pt>
    <dgm:pt modelId="{4D529783-0A98-3144-931D-83D0B3C8A0A5}" type="pres">
      <dgm:prSet presAssocID="{D9637C1B-D88E-6049-81D3-0D5115102627}" presName="Name21" presStyleCnt="0"/>
      <dgm:spPr/>
      <dgm:t>
        <a:bodyPr/>
        <a:lstStyle/>
        <a:p>
          <a:endParaRPr lang="en-US"/>
        </a:p>
      </dgm:t>
    </dgm:pt>
    <dgm:pt modelId="{F9A2BC36-EA7F-0B4C-BD74-9E7CE3CADDC1}" type="pres">
      <dgm:prSet presAssocID="{D9637C1B-D88E-6049-81D3-0D5115102627}" presName="level2Shape" presStyleLbl="node4" presStyleIdx="0" presStyleCnt="4" custScaleX="183015"/>
      <dgm:spPr/>
      <dgm:t>
        <a:bodyPr/>
        <a:lstStyle/>
        <a:p>
          <a:endParaRPr lang="en-US"/>
        </a:p>
      </dgm:t>
    </dgm:pt>
    <dgm:pt modelId="{72F28363-E1B3-2743-9D77-85744E316DB4}" type="pres">
      <dgm:prSet presAssocID="{D9637C1B-D88E-6049-81D3-0D5115102627}" presName="hierChild3" presStyleCnt="0"/>
      <dgm:spPr/>
      <dgm:t>
        <a:bodyPr/>
        <a:lstStyle/>
        <a:p>
          <a:endParaRPr lang="en-US"/>
        </a:p>
      </dgm:t>
    </dgm:pt>
    <dgm:pt modelId="{2188A4FA-D529-1C48-98BE-7771A16937FF}" type="pres">
      <dgm:prSet presAssocID="{A116BADF-E03F-1E4E-8C58-668366AE2E1D}" presName="Name19" presStyleLbl="parChTrans1D4" presStyleIdx="1" presStyleCnt="4"/>
      <dgm:spPr/>
      <dgm:t>
        <a:bodyPr/>
        <a:lstStyle/>
        <a:p>
          <a:endParaRPr lang="en-US"/>
        </a:p>
      </dgm:t>
    </dgm:pt>
    <dgm:pt modelId="{A1B33C62-5744-5E4C-A3A9-429B11CC56A9}" type="pres">
      <dgm:prSet presAssocID="{104944F2-1C7A-0647-9F72-A4AA5E043CF6}" presName="Name21" presStyleCnt="0"/>
      <dgm:spPr/>
      <dgm:t>
        <a:bodyPr/>
        <a:lstStyle/>
        <a:p>
          <a:endParaRPr lang="en-US"/>
        </a:p>
      </dgm:t>
    </dgm:pt>
    <dgm:pt modelId="{0D27741B-5ED3-2A42-A72B-369E30A55F78}" type="pres">
      <dgm:prSet presAssocID="{104944F2-1C7A-0647-9F72-A4AA5E043CF6}" presName="level2Shape" presStyleLbl="node4" presStyleIdx="1" presStyleCnt="4" custScaleX="172349"/>
      <dgm:spPr/>
      <dgm:t>
        <a:bodyPr/>
        <a:lstStyle/>
        <a:p>
          <a:endParaRPr lang="en-US"/>
        </a:p>
      </dgm:t>
    </dgm:pt>
    <dgm:pt modelId="{53362B6F-17DF-9D48-9A09-05ECA41AB027}" type="pres">
      <dgm:prSet presAssocID="{104944F2-1C7A-0647-9F72-A4AA5E043CF6}" presName="hierChild3" presStyleCnt="0"/>
      <dgm:spPr/>
      <dgm:t>
        <a:bodyPr/>
        <a:lstStyle/>
        <a:p>
          <a:endParaRPr lang="en-US"/>
        </a:p>
      </dgm:t>
    </dgm:pt>
    <dgm:pt modelId="{0D56EBEF-25EA-534F-9CF6-8775537F164A}" type="pres">
      <dgm:prSet presAssocID="{B02DC3C6-DA81-784C-99D6-0522753FF175}" presName="Name19" presStyleLbl="parChTrans1D2" presStyleIdx="1" presStyleCnt="3"/>
      <dgm:spPr/>
      <dgm:t>
        <a:bodyPr/>
        <a:lstStyle/>
        <a:p>
          <a:endParaRPr lang="en-US"/>
        </a:p>
      </dgm:t>
    </dgm:pt>
    <dgm:pt modelId="{53D072ED-35DE-F442-B057-14F0B385C7E2}" type="pres">
      <dgm:prSet presAssocID="{C89E7F00-0FB0-144F-B314-A0CB62AFFE4F}" presName="Name21" presStyleCnt="0"/>
      <dgm:spPr/>
      <dgm:t>
        <a:bodyPr/>
        <a:lstStyle/>
        <a:p>
          <a:endParaRPr lang="en-US"/>
        </a:p>
      </dgm:t>
    </dgm:pt>
    <dgm:pt modelId="{E297D06F-4AD2-AB4F-81AA-4ECB4B33970D}" type="pres">
      <dgm:prSet presAssocID="{C89E7F00-0FB0-144F-B314-A0CB62AFFE4F}" presName="level2Shape" presStyleLbl="node2" presStyleIdx="1" presStyleCnt="3" custScaleX="263641" custLinFactNeighborX="-295" custLinFactNeighborY="-1907"/>
      <dgm:spPr/>
      <dgm:t>
        <a:bodyPr/>
        <a:lstStyle/>
        <a:p>
          <a:endParaRPr lang="en-US"/>
        </a:p>
      </dgm:t>
    </dgm:pt>
    <dgm:pt modelId="{3FD3058D-71AB-314D-A2C5-311CDEACA0EB}" type="pres">
      <dgm:prSet presAssocID="{C89E7F00-0FB0-144F-B314-A0CB62AFFE4F}" presName="hierChild3" presStyleCnt="0"/>
      <dgm:spPr/>
      <dgm:t>
        <a:bodyPr/>
        <a:lstStyle/>
        <a:p>
          <a:endParaRPr lang="en-US"/>
        </a:p>
      </dgm:t>
    </dgm:pt>
    <dgm:pt modelId="{729CE388-A53B-C647-910F-C14C79A22DC6}" type="pres">
      <dgm:prSet presAssocID="{E1A11A79-DE9E-8447-96F4-387CBBEEA14F}" presName="Name19" presStyleLbl="parChTrans1D3" presStyleIdx="1" presStyleCnt="3"/>
      <dgm:spPr/>
      <dgm:t>
        <a:bodyPr/>
        <a:lstStyle/>
        <a:p>
          <a:endParaRPr lang="en-US"/>
        </a:p>
      </dgm:t>
    </dgm:pt>
    <dgm:pt modelId="{A136C6DA-F26D-8D45-9769-34B35B1AE772}" type="pres">
      <dgm:prSet presAssocID="{9884BBDA-DB26-D143-82A6-E5E069C7B776}" presName="Name21" presStyleCnt="0"/>
      <dgm:spPr/>
      <dgm:t>
        <a:bodyPr/>
        <a:lstStyle/>
        <a:p>
          <a:endParaRPr lang="en-US"/>
        </a:p>
      </dgm:t>
    </dgm:pt>
    <dgm:pt modelId="{BE39384C-83FE-434D-B022-8D2658B46D1E}" type="pres">
      <dgm:prSet presAssocID="{9884BBDA-DB26-D143-82A6-E5E069C7B776}" presName="level2Shape" presStyleLbl="node3" presStyleIdx="1" presStyleCnt="3" custScaleX="232517"/>
      <dgm:spPr/>
      <dgm:t>
        <a:bodyPr/>
        <a:lstStyle/>
        <a:p>
          <a:endParaRPr lang="en-US"/>
        </a:p>
      </dgm:t>
    </dgm:pt>
    <dgm:pt modelId="{349531C2-487D-C44C-93FE-3CB7589D8B1C}" type="pres">
      <dgm:prSet presAssocID="{9884BBDA-DB26-D143-82A6-E5E069C7B776}" presName="hierChild3" presStyleCnt="0"/>
      <dgm:spPr/>
      <dgm:t>
        <a:bodyPr/>
        <a:lstStyle/>
        <a:p>
          <a:endParaRPr lang="en-US"/>
        </a:p>
      </dgm:t>
    </dgm:pt>
    <dgm:pt modelId="{D2D8CBBD-3233-C04E-BB6F-0D8090E78C41}" type="pres">
      <dgm:prSet presAssocID="{FC85CD52-017D-F344-9C39-656DFC3B6C9A}" presName="Name19" presStyleLbl="parChTrans1D4" presStyleIdx="2" presStyleCnt="4"/>
      <dgm:spPr/>
      <dgm:t>
        <a:bodyPr/>
        <a:lstStyle/>
        <a:p>
          <a:endParaRPr lang="en-US"/>
        </a:p>
      </dgm:t>
    </dgm:pt>
    <dgm:pt modelId="{6DA4CAB9-003F-C943-A96B-A31E3C6D5E8A}" type="pres">
      <dgm:prSet presAssocID="{D76B22A4-7897-6D45-ADD6-1CE7D8303A44}" presName="Name21" presStyleCnt="0"/>
      <dgm:spPr/>
      <dgm:t>
        <a:bodyPr/>
        <a:lstStyle/>
        <a:p>
          <a:endParaRPr lang="en-US"/>
        </a:p>
      </dgm:t>
    </dgm:pt>
    <dgm:pt modelId="{334926FB-2FCD-2345-9DE2-A2156E5E862D}" type="pres">
      <dgm:prSet presAssocID="{D76B22A4-7897-6D45-ADD6-1CE7D8303A44}" presName="level2Shape" presStyleLbl="node4" presStyleIdx="2" presStyleCnt="4" custScaleX="209498" custScaleY="93959"/>
      <dgm:spPr/>
      <dgm:t>
        <a:bodyPr/>
        <a:lstStyle/>
        <a:p>
          <a:endParaRPr lang="en-US"/>
        </a:p>
      </dgm:t>
    </dgm:pt>
    <dgm:pt modelId="{6E951916-0ED5-1A4B-B925-1CA2C7AB6A37}" type="pres">
      <dgm:prSet presAssocID="{D76B22A4-7897-6D45-ADD6-1CE7D8303A44}" presName="hierChild3" presStyleCnt="0"/>
      <dgm:spPr/>
      <dgm:t>
        <a:bodyPr/>
        <a:lstStyle/>
        <a:p>
          <a:endParaRPr lang="en-US"/>
        </a:p>
      </dgm:t>
    </dgm:pt>
    <dgm:pt modelId="{7145898C-A19A-154E-8D6F-8EA8C3CCF24B}" type="pres">
      <dgm:prSet presAssocID="{9DC78E88-DB99-0748-86E2-99DC036D6DC4}" presName="Name19" presStyleLbl="parChTrans1D2" presStyleIdx="2" presStyleCnt="3"/>
      <dgm:spPr/>
      <dgm:t>
        <a:bodyPr/>
        <a:lstStyle/>
        <a:p>
          <a:endParaRPr lang="en-US"/>
        </a:p>
      </dgm:t>
    </dgm:pt>
    <dgm:pt modelId="{686C7F51-5145-7741-B15A-A2B97EEEC4C1}" type="pres">
      <dgm:prSet presAssocID="{50C8EA22-193F-404F-A027-23B27C21A64C}" presName="Name21" presStyleCnt="0"/>
      <dgm:spPr/>
      <dgm:t>
        <a:bodyPr/>
        <a:lstStyle/>
        <a:p>
          <a:endParaRPr lang="en-US"/>
        </a:p>
      </dgm:t>
    </dgm:pt>
    <dgm:pt modelId="{63AEC71D-AC6C-0443-AACB-5DB94F06C188}" type="pres">
      <dgm:prSet presAssocID="{50C8EA22-193F-404F-A027-23B27C21A64C}" presName="level2Shape" presStyleLbl="node2" presStyleIdx="2" presStyleCnt="3" custScaleX="230430"/>
      <dgm:spPr/>
      <dgm:t>
        <a:bodyPr/>
        <a:lstStyle/>
        <a:p>
          <a:endParaRPr lang="en-US"/>
        </a:p>
      </dgm:t>
    </dgm:pt>
    <dgm:pt modelId="{6C35526B-3E32-1548-BAEC-2010D12F188C}" type="pres">
      <dgm:prSet presAssocID="{50C8EA22-193F-404F-A027-23B27C21A64C}" presName="hierChild3" presStyleCnt="0"/>
      <dgm:spPr/>
      <dgm:t>
        <a:bodyPr/>
        <a:lstStyle/>
        <a:p>
          <a:endParaRPr lang="en-US"/>
        </a:p>
      </dgm:t>
    </dgm:pt>
    <dgm:pt modelId="{82A273E0-144F-DF4D-97B7-9F865BC9BDFC}" type="pres">
      <dgm:prSet presAssocID="{53BAB204-BAC6-F04C-8B1D-CBD1A1ACC061}" presName="Name19" presStyleLbl="parChTrans1D3" presStyleIdx="2" presStyleCnt="3"/>
      <dgm:spPr/>
      <dgm:t>
        <a:bodyPr/>
        <a:lstStyle/>
        <a:p>
          <a:endParaRPr lang="en-US"/>
        </a:p>
      </dgm:t>
    </dgm:pt>
    <dgm:pt modelId="{FC309D1B-626F-FA40-ADAE-74ECD8719429}" type="pres">
      <dgm:prSet presAssocID="{A50889F9-963B-8C4D-BE28-FD265AE93A2D}" presName="Name21" presStyleCnt="0"/>
      <dgm:spPr/>
      <dgm:t>
        <a:bodyPr/>
        <a:lstStyle/>
        <a:p>
          <a:endParaRPr lang="en-US"/>
        </a:p>
      </dgm:t>
    </dgm:pt>
    <dgm:pt modelId="{D34475DE-D136-9B4C-A342-A21007FBCF56}" type="pres">
      <dgm:prSet presAssocID="{A50889F9-963B-8C4D-BE28-FD265AE93A2D}" presName="level2Shape" presStyleLbl="node3" presStyleIdx="2" presStyleCnt="3" custScaleX="212292"/>
      <dgm:spPr/>
      <dgm:t>
        <a:bodyPr/>
        <a:lstStyle/>
        <a:p>
          <a:endParaRPr lang="en-US"/>
        </a:p>
      </dgm:t>
    </dgm:pt>
    <dgm:pt modelId="{8FD17690-519F-334D-8AFE-A055D8F90EAE}" type="pres">
      <dgm:prSet presAssocID="{A50889F9-963B-8C4D-BE28-FD265AE93A2D}" presName="hierChild3" presStyleCnt="0"/>
      <dgm:spPr/>
      <dgm:t>
        <a:bodyPr/>
        <a:lstStyle/>
        <a:p>
          <a:endParaRPr lang="en-US"/>
        </a:p>
      </dgm:t>
    </dgm:pt>
    <dgm:pt modelId="{FE0DE59A-D54A-0F42-9043-80E1D3FE3FC4}" type="pres">
      <dgm:prSet presAssocID="{DBB8913C-4466-1C47-931B-C62D1F9C4E11}" presName="Name19" presStyleLbl="parChTrans1D4" presStyleIdx="3" presStyleCnt="4"/>
      <dgm:spPr/>
      <dgm:t>
        <a:bodyPr/>
        <a:lstStyle/>
        <a:p>
          <a:endParaRPr lang="en-US"/>
        </a:p>
      </dgm:t>
    </dgm:pt>
    <dgm:pt modelId="{1ADD1B8A-2248-2D4F-B02F-13CBC4E114F0}" type="pres">
      <dgm:prSet presAssocID="{D2151CB9-1B6A-FE40-8D5E-B6D9BC50BD83}" presName="Name21" presStyleCnt="0"/>
      <dgm:spPr/>
      <dgm:t>
        <a:bodyPr/>
        <a:lstStyle/>
        <a:p>
          <a:endParaRPr lang="en-US"/>
        </a:p>
      </dgm:t>
    </dgm:pt>
    <dgm:pt modelId="{993C7CC4-214E-1647-9642-D12F9C50A64B}" type="pres">
      <dgm:prSet presAssocID="{D2151CB9-1B6A-FE40-8D5E-B6D9BC50BD83}" presName="level2Shape" presStyleLbl="node4" presStyleIdx="3" presStyleCnt="4" custScaleX="199246" custScaleY="96187"/>
      <dgm:spPr/>
      <dgm:t>
        <a:bodyPr/>
        <a:lstStyle/>
        <a:p>
          <a:endParaRPr lang="en-US"/>
        </a:p>
      </dgm:t>
    </dgm:pt>
    <dgm:pt modelId="{F803ABFF-5482-B245-B78B-0336FD8A2FC0}" type="pres">
      <dgm:prSet presAssocID="{D2151CB9-1B6A-FE40-8D5E-B6D9BC50BD83}" presName="hierChild3" presStyleCnt="0"/>
      <dgm:spPr/>
      <dgm:t>
        <a:bodyPr/>
        <a:lstStyle/>
        <a:p>
          <a:endParaRPr lang="en-US"/>
        </a:p>
      </dgm:t>
    </dgm:pt>
    <dgm:pt modelId="{B9ABDB8C-4154-684A-8924-5E886FAF8861}" type="pres">
      <dgm:prSet presAssocID="{DBE5CAEB-DA26-DC40-A8FC-23F7F9271B88}" presName="bgShapesFlow" presStyleCnt="0"/>
      <dgm:spPr/>
      <dgm:t>
        <a:bodyPr/>
        <a:lstStyle/>
        <a:p>
          <a:endParaRPr lang="en-US"/>
        </a:p>
      </dgm:t>
    </dgm:pt>
  </dgm:ptLst>
  <dgm:cxnLst>
    <dgm:cxn modelId="{F8194C71-9827-4941-AACC-F15C1A261031}" type="presOf" srcId="{4A7F2EF4-CD1F-D748-856D-FBD2E8ECFB6C}" destId="{6AFD47D3-6A06-FE4D-8F99-D226445199F2}" srcOrd="0" destOrd="0" presId="urn:microsoft.com/office/officeart/2005/8/layout/hierarchy6"/>
    <dgm:cxn modelId="{A7014E86-4843-4E2F-BD9B-9C1F7468625A}" type="presOf" srcId="{9884BBDA-DB26-D143-82A6-E5E069C7B776}" destId="{BE39384C-83FE-434D-B022-8D2658B46D1E}" srcOrd="0" destOrd="0" presId="urn:microsoft.com/office/officeart/2005/8/layout/hierarchy6"/>
    <dgm:cxn modelId="{C484171E-4B15-467C-918E-58071547F7A9}" type="presOf" srcId="{C89E7F00-0FB0-144F-B314-A0CB62AFFE4F}" destId="{E297D06F-4AD2-AB4F-81AA-4ECB4B33970D}" srcOrd="0" destOrd="0" presId="urn:microsoft.com/office/officeart/2005/8/layout/hierarchy6"/>
    <dgm:cxn modelId="{A7028016-FB43-4A51-B264-35A45AE80BD3}" type="presOf" srcId="{A50889F9-963B-8C4D-BE28-FD265AE93A2D}" destId="{D34475DE-D136-9B4C-A342-A21007FBCF56}" srcOrd="0" destOrd="0" presId="urn:microsoft.com/office/officeart/2005/8/layout/hierarchy6"/>
    <dgm:cxn modelId="{1297A1E3-0726-4C5E-8768-87147A9B3D91}" type="presOf" srcId="{104944F2-1C7A-0647-9F72-A4AA5E043CF6}" destId="{0D27741B-5ED3-2A42-A72B-369E30A55F78}" srcOrd="0" destOrd="0" presId="urn:microsoft.com/office/officeart/2005/8/layout/hierarchy6"/>
    <dgm:cxn modelId="{C44C536B-FA8F-E342-9D9F-49BC72131618}" srcId="{D9637C1B-D88E-6049-81D3-0D5115102627}" destId="{104944F2-1C7A-0647-9F72-A4AA5E043CF6}" srcOrd="0" destOrd="0" parTransId="{A116BADF-E03F-1E4E-8C58-668366AE2E1D}" sibTransId="{F964307F-DD76-1346-8020-94C7994E1B4B}"/>
    <dgm:cxn modelId="{3AE547E2-DBB5-4929-A29B-35423C0CFEB5}" type="presOf" srcId="{DBE5CAEB-DA26-DC40-A8FC-23F7F9271B88}" destId="{07351D6C-9BA2-F640-BAD6-B60CCA502B60}" srcOrd="0" destOrd="0" presId="urn:microsoft.com/office/officeart/2005/8/layout/hierarchy6"/>
    <dgm:cxn modelId="{112ED94D-0678-D44F-8221-2109F5C01BF7}" srcId="{DBE5CAEB-DA26-DC40-A8FC-23F7F9271B88}" destId="{48110D13-7874-1644-B2DB-6AE13A034F7F}" srcOrd="0" destOrd="0" parTransId="{9BCDFA04-D3D9-C348-AB5F-6E06979C79B6}" sibTransId="{7735F31A-DE3F-AF4B-AF91-727F6523547C}"/>
    <dgm:cxn modelId="{D819CB3F-EC34-4422-A34F-7848F3597486}" type="presOf" srcId="{9028098D-6CCE-5241-A3B8-A03E432B3D9D}" destId="{D165ED82-8808-864B-A58C-58E74EC0DA16}" srcOrd="0" destOrd="0" presId="urn:microsoft.com/office/officeart/2005/8/layout/hierarchy6"/>
    <dgm:cxn modelId="{DACF12D2-F992-B64D-AE26-98A5B1F4D224}" srcId="{C89E7F00-0FB0-144F-B314-A0CB62AFFE4F}" destId="{9884BBDA-DB26-D143-82A6-E5E069C7B776}" srcOrd="0" destOrd="0" parTransId="{E1A11A79-DE9E-8447-96F4-387CBBEEA14F}" sibTransId="{2B62096B-4416-2C4C-8D16-3594793CA62A}"/>
    <dgm:cxn modelId="{6941F30D-78A4-455A-A172-B2AB146A8C99}" type="presOf" srcId="{50C8EA22-193F-404F-A027-23B27C21A64C}" destId="{63AEC71D-AC6C-0443-AACB-5DB94F06C188}" srcOrd="0" destOrd="0" presId="urn:microsoft.com/office/officeart/2005/8/layout/hierarchy6"/>
    <dgm:cxn modelId="{3A5B9DA9-BB7C-4715-BDFF-2D870626710E}" type="presOf" srcId="{D9637C1B-D88E-6049-81D3-0D5115102627}" destId="{F9A2BC36-EA7F-0B4C-BD74-9E7CE3CADDC1}" srcOrd="0" destOrd="0" presId="urn:microsoft.com/office/officeart/2005/8/layout/hierarchy6"/>
    <dgm:cxn modelId="{4ECE0293-3CB0-4C60-BD38-B98E92B1887A}" type="presOf" srcId="{9DC78E88-DB99-0748-86E2-99DC036D6DC4}" destId="{7145898C-A19A-154E-8D6F-8EA8C3CCF24B}" srcOrd="0" destOrd="0" presId="urn:microsoft.com/office/officeart/2005/8/layout/hierarchy6"/>
    <dgm:cxn modelId="{1ECCD527-5B3E-114E-AF30-56FE9DDE4837}" srcId="{48110D13-7874-1644-B2DB-6AE13A034F7F}" destId="{50C8EA22-193F-404F-A027-23B27C21A64C}" srcOrd="2" destOrd="0" parTransId="{9DC78E88-DB99-0748-86E2-99DC036D6DC4}" sibTransId="{026983A4-4026-EF4A-9537-F65D36CD6527}"/>
    <dgm:cxn modelId="{0362BF43-EBC8-432F-80B4-7653292996B8}" type="presOf" srcId="{E1A11A79-DE9E-8447-96F4-387CBBEEA14F}" destId="{729CE388-A53B-C647-910F-C14C79A22DC6}" srcOrd="0" destOrd="0" presId="urn:microsoft.com/office/officeart/2005/8/layout/hierarchy6"/>
    <dgm:cxn modelId="{833146F7-95AD-B345-96CA-1E04ABDA0584}" srcId="{48110D13-7874-1644-B2DB-6AE13A034F7F}" destId="{45D87F77-7846-A548-AE37-6A199C4B107F}" srcOrd="0" destOrd="0" parTransId="{9028098D-6CCE-5241-A3B8-A03E432B3D9D}" sibTransId="{68EAAE05-3813-1B42-85C2-32B0187C5C7D}"/>
    <dgm:cxn modelId="{72813576-A023-BA4A-A19E-6A38D206061B}" srcId="{45D87F77-7846-A548-AE37-6A199C4B107F}" destId="{4A7F2EF4-CD1F-D748-856D-FBD2E8ECFB6C}" srcOrd="0" destOrd="0" parTransId="{0C0E32F4-0160-D64F-A7B9-D55EDF0DF6F9}" sibTransId="{8D8C11A1-EE92-4242-A6BB-0F64ABE6E897}"/>
    <dgm:cxn modelId="{19383801-8B22-49DF-8154-1C849056DC0D}" type="presOf" srcId="{D76B22A4-7897-6D45-ADD6-1CE7D8303A44}" destId="{334926FB-2FCD-2345-9DE2-A2156E5E862D}" srcOrd="0" destOrd="0" presId="urn:microsoft.com/office/officeart/2005/8/layout/hierarchy6"/>
    <dgm:cxn modelId="{209D48C0-F941-4F4F-917A-DB07C1B3FC13}" type="presOf" srcId="{D66E480B-AC4D-664F-AC9D-2B2D4AB677AE}" destId="{4C3A2B6B-B1ED-B44C-863E-E0D42A26B241}" srcOrd="0" destOrd="0" presId="urn:microsoft.com/office/officeart/2005/8/layout/hierarchy6"/>
    <dgm:cxn modelId="{017402D1-8E7F-484A-B1F5-FD79B89D33BA}" srcId="{4A7F2EF4-CD1F-D748-856D-FBD2E8ECFB6C}" destId="{D9637C1B-D88E-6049-81D3-0D5115102627}" srcOrd="0" destOrd="0" parTransId="{D66E480B-AC4D-664F-AC9D-2B2D4AB677AE}" sibTransId="{82B5429B-9BE2-B94A-96A3-83F0A776617F}"/>
    <dgm:cxn modelId="{96D362CC-B871-4E52-A54D-33B65A20FBDD}" type="presOf" srcId="{B02DC3C6-DA81-784C-99D6-0522753FF175}" destId="{0D56EBEF-25EA-534F-9CF6-8775537F164A}" srcOrd="0" destOrd="0" presId="urn:microsoft.com/office/officeart/2005/8/layout/hierarchy6"/>
    <dgm:cxn modelId="{3E508142-AD48-F54D-87DD-4C1A291AED62}" srcId="{A50889F9-963B-8C4D-BE28-FD265AE93A2D}" destId="{D2151CB9-1B6A-FE40-8D5E-B6D9BC50BD83}" srcOrd="0" destOrd="0" parTransId="{DBB8913C-4466-1C47-931B-C62D1F9C4E11}" sibTransId="{E2426FC2-BF2F-AD44-A208-918666F5E8A3}"/>
    <dgm:cxn modelId="{0AAF3044-741A-3748-9310-EBF899033204}" srcId="{50C8EA22-193F-404F-A027-23B27C21A64C}" destId="{A50889F9-963B-8C4D-BE28-FD265AE93A2D}" srcOrd="0" destOrd="0" parTransId="{53BAB204-BAC6-F04C-8B1D-CBD1A1ACC061}" sibTransId="{0548DE08-5C50-A647-8FA9-E4EEE12503B6}"/>
    <dgm:cxn modelId="{09128640-8A89-4581-A945-36BA7746D12C}" type="presOf" srcId="{53BAB204-BAC6-F04C-8B1D-CBD1A1ACC061}" destId="{82A273E0-144F-DF4D-97B7-9F865BC9BDFC}" srcOrd="0" destOrd="0" presId="urn:microsoft.com/office/officeart/2005/8/layout/hierarchy6"/>
    <dgm:cxn modelId="{A014A3E7-5841-4B22-9E27-592674CA4975}" type="presOf" srcId="{FC85CD52-017D-F344-9C39-656DFC3B6C9A}" destId="{D2D8CBBD-3233-C04E-BB6F-0D8090E78C41}" srcOrd="0" destOrd="0" presId="urn:microsoft.com/office/officeart/2005/8/layout/hierarchy6"/>
    <dgm:cxn modelId="{4671A878-51C1-4730-9AAA-2A5028B6AFD6}" type="presOf" srcId="{0C0E32F4-0160-D64F-A7B9-D55EDF0DF6F9}" destId="{DEF4F12F-C500-F747-9EC6-22C396027D17}" srcOrd="0" destOrd="0" presId="urn:microsoft.com/office/officeart/2005/8/layout/hierarchy6"/>
    <dgm:cxn modelId="{91FE0A53-84B7-A04C-A0FC-99747400F5E8}" srcId="{9884BBDA-DB26-D143-82A6-E5E069C7B776}" destId="{D76B22A4-7897-6D45-ADD6-1CE7D8303A44}" srcOrd="0" destOrd="0" parTransId="{FC85CD52-017D-F344-9C39-656DFC3B6C9A}" sibTransId="{BD041FA0-736B-164A-8752-F7492E7E9043}"/>
    <dgm:cxn modelId="{A2DAC5CB-A490-4A5B-8388-D27EE3CB346A}" type="presOf" srcId="{48110D13-7874-1644-B2DB-6AE13A034F7F}" destId="{97594E37-5B4B-714C-92EF-01198B7A330C}" srcOrd="0" destOrd="0" presId="urn:microsoft.com/office/officeart/2005/8/layout/hierarchy6"/>
    <dgm:cxn modelId="{2CAB7DAA-C324-4259-8715-01AD64921180}" type="presOf" srcId="{DBB8913C-4466-1C47-931B-C62D1F9C4E11}" destId="{FE0DE59A-D54A-0F42-9043-80E1D3FE3FC4}" srcOrd="0" destOrd="0" presId="urn:microsoft.com/office/officeart/2005/8/layout/hierarchy6"/>
    <dgm:cxn modelId="{D2FD7686-36E7-DB43-B56C-6636B5D200AC}" srcId="{48110D13-7874-1644-B2DB-6AE13A034F7F}" destId="{C89E7F00-0FB0-144F-B314-A0CB62AFFE4F}" srcOrd="1" destOrd="0" parTransId="{B02DC3C6-DA81-784C-99D6-0522753FF175}" sibTransId="{0A1A9C13-E296-0647-9F97-C439FE940829}"/>
    <dgm:cxn modelId="{C7AB7FE2-F76E-4CAE-890E-0EB76F6F4C17}" type="presOf" srcId="{A116BADF-E03F-1E4E-8C58-668366AE2E1D}" destId="{2188A4FA-D529-1C48-98BE-7771A16937FF}" srcOrd="0" destOrd="0" presId="urn:microsoft.com/office/officeart/2005/8/layout/hierarchy6"/>
    <dgm:cxn modelId="{5D0FEBE9-487E-4C55-9434-2381CCA3E848}" type="presOf" srcId="{D2151CB9-1B6A-FE40-8D5E-B6D9BC50BD83}" destId="{993C7CC4-214E-1647-9642-D12F9C50A64B}" srcOrd="0" destOrd="0" presId="urn:microsoft.com/office/officeart/2005/8/layout/hierarchy6"/>
    <dgm:cxn modelId="{07AAA761-1318-455E-B849-02EADF12D587}" type="presOf" srcId="{45D87F77-7846-A548-AE37-6A199C4B107F}" destId="{9257C8F5-6B4E-B141-AA74-EAA36B04E08C}" srcOrd="0" destOrd="0" presId="urn:microsoft.com/office/officeart/2005/8/layout/hierarchy6"/>
    <dgm:cxn modelId="{D3118354-93F6-4B81-9397-AB5A01B6EF10}" type="presParOf" srcId="{07351D6C-9BA2-F640-BAD6-B60CCA502B60}" destId="{B822DE72-CDC6-F44C-AAF3-063DD2B542A4}" srcOrd="0" destOrd="0" presId="urn:microsoft.com/office/officeart/2005/8/layout/hierarchy6"/>
    <dgm:cxn modelId="{E8FDEEE4-07A0-4760-B2D5-DF841DC16C4D}" type="presParOf" srcId="{B822DE72-CDC6-F44C-AAF3-063DD2B542A4}" destId="{AAC2DE79-0CEA-BD47-BD56-C0A3EC2161EE}" srcOrd="0" destOrd="0" presId="urn:microsoft.com/office/officeart/2005/8/layout/hierarchy6"/>
    <dgm:cxn modelId="{C0C3F695-0280-41E6-89C6-E6F5F8F05CAE}" type="presParOf" srcId="{AAC2DE79-0CEA-BD47-BD56-C0A3EC2161EE}" destId="{7A48454F-151F-924E-9C9A-FE83BE4D4294}" srcOrd="0" destOrd="0" presId="urn:microsoft.com/office/officeart/2005/8/layout/hierarchy6"/>
    <dgm:cxn modelId="{10494DBE-3FC5-408A-8BD2-D405012DCD80}" type="presParOf" srcId="{7A48454F-151F-924E-9C9A-FE83BE4D4294}" destId="{97594E37-5B4B-714C-92EF-01198B7A330C}" srcOrd="0" destOrd="0" presId="urn:microsoft.com/office/officeart/2005/8/layout/hierarchy6"/>
    <dgm:cxn modelId="{1A54238A-ACF2-4C1F-A8FE-53EC3461432C}" type="presParOf" srcId="{7A48454F-151F-924E-9C9A-FE83BE4D4294}" destId="{5AFFB47C-93B0-5644-8510-EA519B37D7B2}" srcOrd="1" destOrd="0" presId="urn:microsoft.com/office/officeart/2005/8/layout/hierarchy6"/>
    <dgm:cxn modelId="{5D1FA87D-968E-4E78-A674-A44CC529EF93}" type="presParOf" srcId="{5AFFB47C-93B0-5644-8510-EA519B37D7B2}" destId="{D165ED82-8808-864B-A58C-58E74EC0DA16}" srcOrd="0" destOrd="0" presId="urn:microsoft.com/office/officeart/2005/8/layout/hierarchy6"/>
    <dgm:cxn modelId="{ED741120-A4DA-4F60-86BA-8303B8AF997C}" type="presParOf" srcId="{5AFFB47C-93B0-5644-8510-EA519B37D7B2}" destId="{99CB1702-E36F-9A48-B897-E16E9E6A9D17}" srcOrd="1" destOrd="0" presId="urn:microsoft.com/office/officeart/2005/8/layout/hierarchy6"/>
    <dgm:cxn modelId="{B7DC4107-FE68-4EB6-AE19-7C4BD46AC776}" type="presParOf" srcId="{99CB1702-E36F-9A48-B897-E16E9E6A9D17}" destId="{9257C8F5-6B4E-B141-AA74-EAA36B04E08C}" srcOrd="0" destOrd="0" presId="urn:microsoft.com/office/officeart/2005/8/layout/hierarchy6"/>
    <dgm:cxn modelId="{8A447848-48AA-4131-83EB-2564FED8C58E}" type="presParOf" srcId="{99CB1702-E36F-9A48-B897-E16E9E6A9D17}" destId="{8B958CF1-DA84-CF42-A22E-87D373E94A55}" srcOrd="1" destOrd="0" presId="urn:microsoft.com/office/officeart/2005/8/layout/hierarchy6"/>
    <dgm:cxn modelId="{2401FA6E-5485-45B3-BE16-D2458890AEDF}" type="presParOf" srcId="{8B958CF1-DA84-CF42-A22E-87D373E94A55}" destId="{DEF4F12F-C500-F747-9EC6-22C396027D17}" srcOrd="0" destOrd="0" presId="urn:microsoft.com/office/officeart/2005/8/layout/hierarchy6"/>
    <dgm:cxn modelId="{4994529E-1D95-4CED-925D-78DDA0F991B6}" type="presParOf" srcId="{8B958CF1-DA84-CF42-A22E-87D373E94A55}" destId="{43AE1090-D2A3-E245-A149-FB76E36622BC}" srcOrd="1" destOrd="0" presId="urn:microsoft.com/office/officeart/2005/8/layout/hierarchy6"/>
    <dgm:cxn modelId="{936A7098-64C3-4F4A-A8DC-1637B80A4E76}" type="presParOf" srcId="{43AE1090-D2A3-E245-A149-FB76E36622BC}" destId="{6AFD47D3-6A06-FE4D-8F99-D226445199F2}" srcOrd="0" destOrd="0" presId="urn:microsoft.com/office/officeart/2005/8/layout/hierarchy6"/>
    <dgm:cxn modelId="{2BF6910A-AF31-472A-8F5A-03AEF18E2DBE}" type="presParOf" srcId="{43AE1090-D2A3-E245-A149-FB76E36622BC}" destId="{FFB2A171-A95F-EB4F-AE6B-70551405730C}" srcOrd="1" destOrd="0" presId="urn:microsoft.com/office/officeart/2005/8/layout/hierarchy6"/>
    <dgm:cxn modelId="{F349F0C8-94E9-406A-8ECA-E7575770345A}" type="presParOf" srcId="{FFB2A171-A95F-EB4F-AE6B-70551405730C}" destId="{4C3A2B6B-B1ED-B44C-863E-E0D42A26B241}" srcOrd="0" destOrd="0" presId="urn:microsoft.com/office/officeart/2005/8/layout/hierarchy6"/>
    <dgm:cxn modelId="{164A66F6-FA53-404F-A627-37771641B7D8}" type="presParOf" srcId="{FFB2A171-A95F-EB4F-AE6B-70551405730C}" destId="{4D529783-0A98-3144-931D-83D0B3C8A0A5}" srcOrd="1" destOrd="0" presId="urn:microsoft.com/office/officeart/2005/8/layout/hierarchy6"/>
    <dgm:cxn modelId="{BBDFA2C0-E441-4765-BFCA-49D2AC0451A6}" type="presParOf" srcId="{4D529783-0A98-3144-931D-83D0B3C8A0A5}" destId="{F9A2BC36-EA7F-0B4C-BD74-9E7CE3CADDC1}" srcOrd="0" destOrd="0" presId="urn:microsoft.com/office/officeart/2005/8/layout/hierarchy6"/>
    <dgm:cxn modelId="{59F415BD-03D7-4740-8F84-747DB3D9B6CF}" type="presParOf" srcId="{4D529783-0A98-3144-931D-83D0B3C8A0A5}" destId="{72F28363-E1B3-2743-9D77-85744E316DB4}" srcOrd="1" destOrd="0" presId="urn:microsoft.com/office/officeart/2005/8/layout/hierarchy6"/>
    <dgm:cxn modelId="{56576949-CE16-465C-BFB1-7B961A01511C}" type="presParOf" srcId="{72F28363-E1B3-2743-9D77-85744E316DB4}" destId="{2188A4FA-D529-1C48-98BE-7771A16937FF}" srcOrd="0" destOrd="0" presId="urn:microsoft.com/office/officeart/2005/8/layout/hierarchy6"/>
    <dgm:cxn modelId="{466EB13C-E2C3-4D7F-A466-902E0A701E1E}" type="presParOf" srcId="{72F28363-E1B3-2743-9D77-85744E316DB4}" destId="{A1B33C62-5744-5E4C-A3A9-429B11CC56A9}" srcOrd="1" destOrd="0" presId="urn:microsoft.com/office/officeart/2005/8/layout/hierarchy6"/>
    <dgm:cxn modelId="{EBC195F3-6DEB-4083-8059-127E1A3E8DFD}" type="presParOf" srcId="{A1B33C62-5744-5E4C-A3A9-429B11CC56A9}" destId="{0D27741B-5ED3-2A42-A72B-369E30A55F78}" srcOrd="0" destOrd="0" presId="urn:microsoft.com/office/officeart/2005/8/layout/hierarchy6"/>
    <dgm:cxn modelId="{CAB98741-4DF3-4D00-B3F9-46C5553E6A9B}" type="presParOf" srcId="{A1B33C62-5744-5E4C-A3A9-429B11CC56A9}" destId="{53362B6F-17DF-9D48-9A09-05ECA41AB027}" srcOrd="1" destOrd="0" presId="urn:microsoft.com/office/officeart/2005/8/layout/hierarchy6"/>
    <dgm:cxn modelId="{ED42ACC4-468D-408C-970D-C9B60E78150A}" type="presParOf" srcId="{5AFFB47C-93B0-5644-8510-EA519B37D7B2}" destId="{0D56EBEF-25EA-534F-9CF6-8775537F164A}" srcOrd="2" destOrd="0" presId="urn:microsoft.com/office/officeart/2005/8/layout/hierarchy6"/>
    <dgm:cxn modelId="{26BF2EDE-3B5C-4017-8209-52AC5AE22C62}" type="presParOf" srcId="{5AFFB47C-93B0-5644-8510-EA519B37D7B2}" destId="{53D072ED-35DE-F442-B057-14F0B385C7E2}" srcOrd="3" destOrd="0" presId="urn:microsoft.com/office/officeart/2005/8/layout/hierarchy6"/>
    <dgm:cxn modelId="{454EC685-B8C5-4B75-B7BB-3940C842A369}" type="presParOf" srcId="{53D072ED-35DE-F442-B057-14F0B385C7E2}" destId="{E297D06F-4AD2-AB4F-81AA-4ECB4B33970D}" srcOrd="0" destOrd="0" presId="urn:microsoft.com/office/officeart/2005/8/layout/hierarchy6"/>
    <dgm:cxn modelId="{55155C53-0A29-411A-A1D9-63F74BA8DDE9}" type="presParOf" srcId="{53D072ED-35DE-F442-B057-14F0B385C7E2}" destId="{3FD3058D-71AB-314D-A2C5-311CDEACA0EB}" srcOrd="1" destOrd="0" presId="urn:microsoft.com/office/officeart/2005/8/layout/hierarchy6"/>
    <dgm:cxn modelId="{091C0B70-05AD-4FA0-B55A-39B94C95DA39}" type="presParOf" srcId="{3FD3058D-71AB-314D-A2C5-311CDEACA0EB}" destId="{729CE388-A53B-C647-910F-C14C79A22DC6}" srcOrd="0" destOrd="0" presId="urn:microsoft.com/office/officeart/2005/8/layout/hierarchy6"/>
    <dgm:cxn modelId="{FC4800B6-A708-4537-8B1B-385A4591702C}" type="presParOf" srcId="{3FD3058D-71AB-314D-A2C5-311CDEACA0EB}" destId="{A136C6DA-F26D-8D45-9769-34B35B1AE772}" srcOrd="1" destOrd="0" presId="urn:microsoft.com/office/officeart/2005/8/layout/hierarchy6"/>
    <dgm:cxn modelId="{CBF969EE-69B8-4D39-99A0-47D6EBEB8530}" type="presParOf" srcId="{A136C6DA-F26D-8D45-9769-34B35B1AE772}" destId="{BE39384C-83FE-434D-B022-8D2658B46D1E}" srcOrd="0" destOrd="0" presId="urn:microsoft.com/office/officeart/2005/8/layout/hierarchy6"/>
    <dgm:cxn modelId="{7C28C9BB-75AD-4594-A833-67A37C922EFC}" type="presParOf" srcId="{A136C6DA-F26D-8D45-9769-34B35B1AE772}" destId="{349531C2-487D-C44C-93FE-3CB7589D8B1C}" srcOrd="1" destOrd="0" presId="urn:microsoft.com/office/officeart/2005/8/layout/hierarchy6"/>
    <dgm:cxn modelId="{C05C6915-9B85-41E6-921C-48E8D032E622}" type="presParOf" srcId="{349531C2-487D-C44C-93FE-3CB7589D8B1C}" destId="{D2D8CBBD-3233-C04E-BB6F-0D8090E78C41}" srcOrd="0" destOrd="0" presId="urn:microsoft.com/office/officeart/2005/8/layout/hierarchy6"/>
    <dgm:cxn modelId="{9CF4EB93-DFBF-4638-BFC5-764F2B8BB865}" type="presParOf" srcId="{349531C2-487D-C44C-93FE-3CB7589D8B1C}" destId="{6DA4CAB9-003F-C943-A96B-A31E3C6D5E8A}" srcOrd="1" destOrd="0" presId="urn:microsoft.com/office/officeart/2005/8/layout/hierarchy6"/>
    <dgm:cxn modelId="{35AF9C59-51D9-4D1C-AB0E-9BD295C92F08}" type="presParOf" srcId="{6DA4CAB9-003F-C943-A96B-A31E3C6D5E8A}" destId="{334926FB-2FCD-2345-9DE2-A2156E5E862D}" srcOrd="0" destOrd="0" presId="urn:microsoft.com/office/officeart/2005/8/layout/hierarchy6"/>
    <dgm:cxn modelId="{590E0489-C261-44C6-81F4-FA4A1DC9941F}" type="presParOf" srcId="{6DA4CAB9-003F-C943-A96B-A31E3C6D5E8A}" destId="{6E951916-0ED5-1A4B-B925-1CA2C7AB6A37}" srcOrd="1" destOrd="0" presId="urn:microsoft.com/office/officeart/2005/8/layout/hierarchy6"/>
    <dgm:cxn modelId="{28D6741F-AF2D-4623-9EF5-0624DB416162}" type="presParOf" srcId="{5AFFB47C-93B0-5644-8510-EA519B37D7B2}" destId="{7145898C-A19A-154E-8D6F-8EA8C3CCF24B}" srcOrd="4" destOrd="0" presId="urn:microsoft.com/office/officeart/2005/8/layout/hierarchy6"/>
    <dgm:cxn modelId="{E52A56D8-3831-44AC-885E-4329D2B86800}" type="presParOf" srcId="{5AFFB47C-93B0-5644-8510-EA519B37D7B2}" destId="{686C7F51-5145-7741-B15A-A2B97EEEC4C1}" srcOrd="5" destOrd="0" presId="urn:microsoft.com/office/officeart/2005/8/layout/hierarchy6"/>
    <dgm:cxn modelId="{A0EC07F2-D4FF-4054-8C4B-D8E7104D58A3}" type="presParOf" srcId="{686C7F51-5145-7741-B15A-A2B97EEEC4C1}" destId="{63AEC71D-AC6C-0443-AACB-5DB94F06C188}" srcOrd="0" destOrd="0" presId="urn:microsoft.com/office/officeart/2005/8/layout/hierarchy6"/>
    <dgm:cxn modelId="{0D67CF10-EC82-4C71-A3C9-F6C830F1C2C6}" type="presParOf" srcId="{686C7F51-5145-7741-B15A-A2B97EEEC4C1}" destId="{6C35526B-3E32-1548-BAEC-2010D12F188C}" srcOrd="1" destOrd="0" presId="urn:microsoft.com/office/officeart/2005/8/layout/hierarchy6"/>
    <dgm:cxn modelId="{378CD95E-6FE3-4B83-BC33-67D2A30F8A4A}" type="presParOf" srcId="{6C35526B-3E32-1548-BAEC-2010D12F188C}" destId="{82A273E0-144F-DF4D-97B7-9F865BC9BDFC}" srcOrd="0" destOrd="0" presId="urn:microsoft.com/office/officeart/2005/8/layout/hierarchy6"/>
    <dgm:cxn modelId="{9CB811F9-E471-4241-8258-AD22EF2DB0F2}" type="presParOf" srcId="{6C35526B-3E32-1548-BAEC-2010D12F188C}" destId="{FC309D1B-626F-FA40-ADAE-74ECD8719429}" srcOrd="1" destOrd="0" presId="urn:microsoft.com/office/officeart/2005/8/layout/hierarchy6"/>
    <dgm:cxn modelId="{C443926A-F1E0-49DA-A4F2-8F7C584B224A}" type="presParOf" srcId="{FC309D1B-626F-FA40-ADAE-74ECD8719429}" destId="{D34475DE-D136-9B4C-A342-A21007FBCF56}" srcOrd="0" destOrd="0" presId="urn:microsoft.com/office/officeart/2005/8/layout/hierarchy6"/>
    <dgm:cxn modelId="{860A03D3-5FDA-45B4-AD1B-C2629E2FBCD7}" type="presParOf" srcId="{FC309D1B-626F-FA40-ADAE-74ECD8719429}" destId="{8FD17690-519F-334D-8AFE-A055D8F90EAE}" srcOrd="1" destOrd="0" presId="urn:microsoft.com/office/officeart/2005/8/layout/hierarchy6"/>
    <dgm:cxn modelId="{ED0AB801-4241-4292-8495-B9D27CB90F5B}" type="presParOf" srcId="{8FD17690-519F-334D-8AFE-A055D8F90EAE}" destId="{FE0DE59A-D54A-0F42-9043-80E1D3FE3FC4}" srcOrd="0" destOrd="0" presId="urn:microsoft.com/office/officeart/2005/8/layout/hierarchy6"/>
    <dgm:cxn modelId="{D0E8B5CD-9952-4357-A11A-01833A6E18A4}" type="presParOf" srcId="{8FD17690-519F-334D-8AFE-A055D8F90EAE}" destId="{1ADD1B8A-2248-2D4F-B02F-13CBC4E114F0}" srcOrd="1" destOrd="0" presId="urn:microsoft.com/office/officeart/2005/8/layout/hierarchy6"/>
    <dgm:cxn modelId="{3E581B1C-CA37-44F1-8815-74395E242F16}" type="presParOf" srcId="{1ADD1B8A-2248-2D4F-B02F-13CBC4E114F0}" destId="{993C7CC4-214E-1647-9642-D12F9C50A64B}" srcOrd="0" destOrd="0" presId="urn:microsoft.com/office/officeart/2005/8/layout/hierarchy6"/>
    <dgm:cxn modelId="{959FD8E1-CAD4-47F8-A759-414B2FBBC320}" type="presParOf" srcId="{1ADD1B8A-2248-2D4F-B02F-13CBC4E114F0}" destId="{F803ABFF-5482-B245-B78B-0336FD8A2FC0}" srcOrd="1" destOrd="0" presId="urn:microsoft.com/office/officeart/2005/8/layout/hierarchy6"/>
    <dgm:cxn modelId="{9F8B5D90-5156-4803-B713-CDBFE0E92E3D}" type="presParOf" srcId="{07351D6C-9BA2-F640-BAD6-B60CCA502B60}" destId="{B9ABDB8C-4154-684A-8924-5E886FAF8861}" srcOrd="1" destOrd="0" presId="urn:microsoft.com/office/officeart/2005/8/layout/hierarchy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75573C1-6C02-4F6D-B89E-B7FA1AB7A977}" type="doc">
      <dgm:prSet loTypeId="urn:microsoft.com/office/officeart/2005/8/layout/matrix3" loCatId="matrix" qsTypeId="urn:microsoft.com/office/officeart/2005/8/quickstyle/simple1" qsCatId="simple" csTypeId="urn:microsoft.com/office/officeart/2005/8/colors/accent1_2" csCatId="accent1" phldr="1"/>
      <dgm:spPr/>
      <dgm:t>
        <a:bodyPr/>
        <a:lstStyle/>
        <a:p>
          <a:endParaRPr lang="en-US"/>
        </a:p>
      </dgm:t>
    </dgm:pt>
    <dgm:pt modelId="{65011AA2-3CA0-451D-BCBB-70C3EC8D0CB0}">
      <dgm:prSet custT="1"/>
      <dgm:spPr>
        <a:solidFill>
          <a:schemeClr val="tx1">
            <a:lumMod val="75000"/>
            <a:lumOff val="25000"/>
          </a:schemeClr>
        </a:solidFill>
      </dgm:spPr>
      <dgm:t>
        <a:bodyPr/>
        <a:lstStyle/>
        <a:p>
          <a:pPr rtl="0"/>
          <a:r>
            <a:rPr lang="en-US" sz="2400" dirty="0" smtClean="0"/>
            <a:t>Efficacy: </a:t>
          </a:r>
        </a:p>
        <a:p>
          <a:pPr rtl="0"/>
          <a:r>
            <a:rPr lang="en-US" sz="2400" dirty="0" smtClean="0"/>
            <a:t>No between-group effects</a:t>
          </a:r>
        </a:p>
        <a:p>
          <a:pPr rtl="0"/>
          <a:r>
            <a:rPr lang="en-US" sz="2400" dirty="0" smtClean="0"/>
            <a:t>Both groups improved</a:t>
          </a:r>
          <a:endParaRPr lang="en-US" sz="2400" dirty="0"/>
        </a:p>
      </dgm:t>
    </dgm:pt>
    <dgm:pt modelId="{BD86CD16-FE57-4943-A8C8-27F8FB4BE26F}" type="parTrans" cxnId="{8DF94015-86D3-4A05-90D9-F9EAF2F7EA2D}">
      <dgm:prSet/>
      <dgm:spPr/>
      <dgm:t>
        <a:bodyPr/>
        <a:lstStyle/>
        <a:p>
          <a:endParaRPr lang="en-US"/>
        </a:p>
      </dgm:t>
    </dgm:pt>
    <dgm:pt modelId="{F3E56269-53BD-4040-A260-F9EFA382DA9B}" type="sibTrans" cxnId="{8DF94015-86D3-4A05-90D9-F9EAF2F7EA2D}">
      <dgm:prSet/>
      <dgm:spPr/>
      <dgm:t>
        <a:bodyPr/>
        <a:lstStyle/>
        <a:p>
          <a:endParaRPr lang="en-US"/>
        </a:p>
      </dgm:t>
    </dgm:pt>
    <dgm:pt modelId="{F2382BD9-E6CF-4D28-90FD-3CABFAD5D017}">
      <dgm:prSet custT="1"/>
      <dgm:spPr>
        <a:solidFill>
          <a:srgbClr val="695E4A"/>
        </a:solidFill>
      </dgm:spPr>
      <dgm:t>
        <a:bodyPr/>
        <a:lstStyle/>
        <a:p>
          <a:pPr rtl="0"/>
          <a:r>
            <a:rPr lang="en-US" sz="2000" dirty="0" smtClean="0"/>
            <a:t>Trends that Intervention benefitted students &gt; 15</a:t>
          </a:r>
          <a:r>
            <a:rPr lang="en-US" sz="2000" baseline="30000" dirty="0" smtClean="0"/>
            <a:t>th</a:t>
          </a:r>
          <a:r>
            <a:rPr lang="en-US" sz="2000" dirty="0" smtClean="0"/>
            <a:t> percentile more than students &lt; 15</a:t>
          </a:r>
          <a:r>
            <a:rPr lang="en-US" sz="2000" baseline="30000" dirty="0" smtClean="0"/>
            <a:t>th</a:t>
          </a:r>
          <a:endParaRPr lang="en-US" sz="2000" dirty="0"/>
        </a:p>
      </dgm:t>
    </dgm:pt>
    <dgm:pt modelId="{40046F06-32BE-4E6D-912F-6A656DE78FEB}" type="parTrans" cxnId="{436326A5-157F-4D83-BCAC-900270C588CF}">
      <dgm:prSet/>
      <dgm:spPr/>
      <dgm:t>
        <a:bodyPr/>
        <a:lstStyle/>
        <a:p>
          <a:endParaRPr lang="en-US"/>
        </a:p>
      </dgm:t>
    </dgm:pt>
    <dgm:pt modelId="{6BD8675C-5CDC-426D-B0DF-D1743EB87462}" type="sibTrans" cxnId="{436326A5-157F-4D83-BCAC-900270C588CF}">
      <dgm:prSet/>
      <dgm:spPr/>
      <dgm:t>
        <a:bodyPr/>
        <a:lstStyle/>
        <a:p>
          <a:endParaRPr lang="en-US"/>
        </a:p>
      </dgm:t>
    </dgm:pt>
    <dgm:pt modelId="{482B5B5D-762D-43FF-A588-5623CE029DC9}">
      <dgm:prSet custT="1"/>
      <dgm:spPr>
        <a:solidFill>
          <a:schemeClr val="tx1">
            <a:lumMod val="75000"/>
            <a:lumOff val="25000"/>
          </a:schemeClr>
        </a:solidFill>
      </dgm:spPr>
      <dgm:t>
        <a:bodyPr/>
        <a:lstStyle/>
        <a:p>
          <a:pPr rtl="0"/>
          <a:r>
            <a:rPr lang="en-US" sz="2000" dirty="0" smtClean="0"/>
            <a:t>Modest implementation &amp; no relation of fidelity to student outcomes </a:t>
          </a:r>
          <a:endParaRPr lang="en-US" sz="2000" dirty="0"/>
        </a:p>
      </dgm:t>
    </dgm:pt>
    <dgm:pt modelId="{4D981C86-3868-4958-A578-1684366E1028}" type="parTrans" cxnId="{1F3A8599-4A4B-4B87-A58F-3C375FF84856}">
      <dgm:prSet/>
      <dgm:spPr/>
      <dgm:t>
        <a:bodyPr/>
        <a:lstStyle/>
        <a:p>
          <a:endParaRPr lang="en-US"/>
        </a:p>
      </dgm:t>
    </dgm:pt>
    <dgm:pt modelId="{DE3FCDDD-79F2-4783-96A2-1EA9F0346195}" type="sibTrans" cxnId="{1F3A8599-4A4B-4B87-A58F-3C375FF84856}">
      <dgm:prSet/>
      <dgm:spPr/>
      <dgm:t>
        <a:bodyPr/>
        <a:lstStyle/>
        <a:p>
          <a:endParaRPr lang="en-US"/>
        </a:p>
      </dgm:t>
    </dgm:pt>
    <dgm:pt modelId="{FEAEBC0C-C24F-405D-A598-78881164ED61}">
      <dgm:prSet custT="1"/>
      <dgm:spPr>
        <a:solidFill>
          <a:schemeClr val="tx1">
            <a:lumMod val="75000"/>
            <a:lumOff val="25000"/>
          </a:schemeClr>
        </a:solidFill>
      </dgm:spPr>
      <dgm:t>
        <a:bodyPr/>
        <a:lstStyle/>
        <a:p>
          <a:pPr algn="ctr" rtl="0"/>
          <a:r>
            <a:rPr lang="en-US" sz="2000" dirty="0" smtClean="0"/>
            <a:t>Extensive time on teacher-directed components </a:t>
          </a:r>
          <a:endParaRPr lang="en-US" sz="2000" dirty="0"/>
        </a:p>
      </dgm:t>
    </dgm:pt>
    <dgm:pt modelId="{1850D4FB-1DC9-40B8-8C3D-21FC47C5AA75}" type="parTrans" cxnId="{8CFD45A3-2E0F-43D8-A135-82398D158E5D}">
      <dgm:prSet/>
      <dgm:spPr/>
      <dgm:t>
        <a:bodyPr/>
        <a:lstStyle/>
        <a:p>
          <a:endParaRPr lang="en-US"/>
        </a:p>
      </dgm:t>
    </dgm:pt>
    <dgm:pt modelId="{2339095D-D5D2-41C8-9EA6-B3C48807F2A3}" type="sibTrans" cxnId="{8CFD45A3-2E0F-43D8-A135-82398D158E5D}">
      <dgm:prSet/>
      <dgm:spPr/>
      <dgm:t>
        <a:bodyPr/>
        <a:lstStyle/>
        <a:p>
          <a:endParaRPr lang="en-US"/>
        </a:p>
      </dgm:t>
    </dgm:pt>
    <dgm:pt modelId="{BD8F027E-A638-4B34-9AB8-CE6EA627B37A}">
      <dgm:prSet custT="1"/>
      <dgm:spPr>
        <a:solidFill>
          <a:schemeClr val="tx1">
            <a:lumMod val="75000"/>
            <a:lumOff val="25000"/>
          </a:schemeClr>
        </a:solidFill>
      </dgm:spPr>
      <dgm:t>
        <a:bodyPr/>
        <a:lstStyle/>
        <a:p>
          <a:pPr algn="l" rtl="0"/>
          <a:r>
            <a:rPr lang="en-US" sz="1400" dirty="0" smtClean="0"/>
            <a:t>Limited fidelity to student regulated and knowledge application phases.  </a:t>
          </a:r>
          <a:endParaRPr lang="en-US" sz="1400" dirty="0"/>
        </a:p>
      </dgm:t>
    </dgm:pt>
    <dgm:pt modelId="{EBFEEC5D-1921-4739-B32D-0FF2FC701B75}" type="parTrans" cxnId="{AA6D06E4-96AE-467C-A9A3-35D5FA2D1318}">
      <dgm:prSet/>
      <dgm:spPr/>
      <dgm:t>
        <a:bodyPr/>
        <a:lstStyle/>
        <a:p>
          <a:endParaRPr lang="en-US"/>
        </a:p>
      </dgm:t>
    </dgm:pt>
    <dgm:pt modelId="{8D1C001B-8941-45A5-A393-E8ECEB538720}" type="sibTrans" cxnId="{AA6D06E4-96AE-467C-A9A3-35D5FA2D1318}">
      <dgm:prSet/>
      <dgm:spPr/>
      <dgm:t>
        <a:bodyPr/>
        <a:lstStyle/>
        <a:p>
          <a:endParaRPr lang="en-US"/>
        </a:p>
      </dgm:t>
    </dgm:pt>
    <dgm:pt modelId="{37B8B852-BE65-40AA-BC2A-B9026B3D63EA}">
      <dgm:prSet custT="1"/>
      <dgm:spPr>
        <a:solidFill>
          <a:schemeClr val="tx1">
            <a:lumMod val="75000"/>
            <a:lumOff val="25000"/>
          </a:schemeClr>
        </a:solidFill>
      </dgm:spPr>
      <dgm:t>
        <a:bodyPr/>
        <a:lstStyle/>
        <a:p>
          <a:pPr algn="l" rtl="0"/>
          <a:r>
            <a:rPr lang="en-US" sz="1400" dirty="0" smtClean="0"/>
            <a:t>Lack of relevance for students</a:t>
          </a:r>
          <a:endParaRPr lang="en-US" sz="1400" dirty="0"/>
        </a:p>
      </dgm:t>
    </dgm:pt>
    <dgm:pt modelId="{638CCFE7-4D5C-49D5-8198-E0A21434D2A5}" type="parTrans" cxnId="{7CA9B9F2-D8DC-4043-8AA4-DBCCFA521CB7}">
      <dgm:prSet/>
      <dgm:spPr/>
      <dgm:t>
        <a:bodyPr/>
        <a:lstStyle/>
        <a:p>
          <a:endParaRPr lang="en-US"/>
        </a:p>
      </dgm:t>
    </dgm:pt>
    <dgm:pt modelId="{CD45FDFE-0AC3-41BD-95BC-20E934159EDE}" type="sibTrans" cxnId="{7CA9B9F2-D8DC-4043-8AA4-DBCCFA521CB7}">
      <dgm:prSet/>
      <dgm:spPr/>
      <dgm:t>
        <a:bodyPr/>
        <a:lstStyle/>
        <a:p>
          <a:endParaRPr lang="en-US"/>
        </a:p>
      </dgm:t>
    </dgm:pt>
    <dgm:pt modelId="{B938631A-E423-42C2-AE55-ADAEADA1776D}">
      <dgm:prSet custT="1"/>
      <dgm:spPr>
        <a:solidFill>
          <a:schemeClr val="tx1">
            <a:lumMod val="75000"/>
            <a:lumOff val="25000"/>
          </a:schemeClr>
        </a:solidFill>
      </dgm:spPr>
      <dgm:t>
        <a:bodyPr/>
        <a:lstStyle/>
        <a:p>
          <a:pPr algn="l" rtl="0"/>
          <a:r>
            <a:rPr lang="en-US" sz="1400" dirty="0" smtClean="0"/>
            <a:t>Limited “depth of processing” </a:t>
          </a:r>
          <a:endParaRPr lang="en-US" sz="1400" dirty="0"/>
        </a:p>
      </dgm:t>
    </dgm:pt>
    <dgm:pt modelId="{DE0D6C86-5E64-4B26-9BEC-4CD61846CED7}" type="parTrans" cxnId="{555455BD-A071-421A-A149-547EF93C4202}">
      <dgm:prSet/>
      <dgm:spPr/>
      <dgm:t>
        <a:bodyPr/>
        <a:lstStyle/>
        <a:p>
          <a:endParaRPr lang="en-US"/>
        </a:p>
      </dgm:t>
    </dgm:pt>
    <dgm:pt modelId="{C26DE429-5E0D-4EA4-B7E3-9CFA06CA43DC}" type="sibTrans" cxnId="{555455BD-A071-421A-A149-547EF93C4202}">
      <dgm:prSet/>
      <dgm:spPr/>
      <dgm:t>
        <a:bodyPr/>
        <a:lstStyle/>
        <a:p>
          <a:endParaRPr lang="en-US"/>
        </a:p>
      </dgm:t>
    </dgm:pt>
    <dgm:pt modelId="{94D46E01-AD09-4370-A0BA-DAE4F0919BD1}" type="pres">
      <dgm:prSet presAssocID="{275573C1-6C02-4F6D-B89E-B7FA1AB7A977}" presName="matrix" presStyleCnt="0">
        <dgm:presLayoutVars>
          <dgm:chMax val="1"/>
          <dgm:dir/>
          <dgm:resizeHandles val="exact"/>
        </dgm:presLayoutVars>
      </dgm:prSet>
      <dgm:spPr/>
      <dgm:t>
        <a:bodyPr/>
        <a:lstStyle/>
        <a:p>
          <a:endParaRPr lang="en-US"/>
        </a:p>
      </dgm:t>
    </dgm:pt>
    <dgm:pt modelId="{A8CFD5A7-C470-4A45-899C-830B67F3A1CD}" type="pres">
      <dgm:prSet presAssocID="{275573C1-6C02-4F6D-B89E-B7FA1AB7A977}" presName="diamond" presStyleLbl="bgShp" presStyleIdx="0" presStyleCnt="1" custScaleX="104938" custScaleY="87655" custLinFactNeighborX="3704" custLinFactNeighborY="-2028"/>
      <dgm:spPr/>
    </dgm:pt>
    <dgm:pt modelId="{1640867F-5B64-4823-BD80-3C3BACF5B765}" type="pres">
      <dgm:prSet presAssocID="{275573C1-6C02-4F6D-B89E-B7FA1AB7A977}" presName="quad1" presStyleLbl="node1" presStyleIdx="0" presStyleCnt="4" custScaleX="110858" custScaleY="98196" custLinFactNeighborX="6395" custLinFactNeighborY="-18991">
        <dgm:presLayoutVars>
          <dgm:chMax val="0"/>
          <dgm:chPref val="0"/>
          <dgm:bulletEnabled val="1"/>
        </dgm:presLayoutVars>
      </dgm:prSet>
      <dgm:spPr/>
      <dgm:t>
        <a:bodyPr/>
        <a:lstStyle/>
        <a:p>
          <a:endParaRPr lang="en-US"/>
        </a:p>
      </dgm:t>
    </dgm:pt>
    <dgm:pt modelId="{FD552AA7-B5DD-4E34-A5A6-3CEF06DEEC04}" type="pres">
      <dgm:prSet presAssocID="{275573C1-6C02-4F6D-B89E-B7FA1AB7A977}" presName="quad2" presStyleLbl="node1" presStyleIdx="1" presStyleCnt="4" custScaleX="110731" custScaleY="98196" custLinFactNeighborX="12599" custLinFactNeighborY="-18991">
        <dgm:presLayoutVars>
          <dgm:chMax val="0"/>
          <dgm:chPref val="0"/>
          <dgm:bulletEnabled val="1"/>
        </dgm:presLayoutVars>
      </dgm:prSet>
      <dgm:spPr/>
      <dgm:t>
        <a:bodyPr/>
        <a:lstStyle/>
        <a:p>
          <a:endParaRPr lang="en-US"/>
        </a:p>
      </dgm:t>
    </dgm:pt>
    <dgm:pt modelId="{F158F45D-B6BE-4D2C-BDD9-06B3135EED72}" type="pres">
      <dgm:prSet presAssocID="{275573C1-6C02-4F6D-B89E-B7FA1AB7A977}" presName="quad3" presStyleLbl="node1" presStyleIdx="2" presStyleCnt="4" custScaleX="110859" custScaleY="102595" custLinFactNeighborX="6395" custLinFactNeighborY="-23122">
        <dgm:presLayoutVars>
          <dgm:chMax val="0"/>
          <dgm:chPref val="0"/>
          <dgm:bulletEnabled val="1"/>
        </dgm:presLayoutVars>
      </dgm:prSet>
      <dgm:spPr/>
      <dgm:t>
        <a:bodyPr/>
        <a:lstStyle/>
        <a:p>
          <a:endParaRPr lang="en-US"/>
        </a:p>
      </dgm:t>
    </dgm:pt>
    <dgm:pt modelId="{B5C12A14-F101-4142-A71A-185834A947E2}" type="pres">
      <dgm:prSet presAssocID="{275573C1-6C02-4F6D-B89E-B7FA1AB7A977}" presName="quad4" presStyleLbl="node1" presStyleIdx="3" presStyleCnt="4" custScaleX="110731" custScaleY="101931" custLinFactNeighborX="12599" custLinFactNeighborY="-23454">
        <dgm:presLayoutVars>
          <dgm:chMax val="0"/>
          <dgm:chPref val="0"/>
          <dgm:bulletEnabled val="1"/>
        </dgm:presLayoutVars>
      </dgm:prSet>
      <dgm:spPr/>
      <dgm:t>
        <a:bodyPr/>
        <a:lstStyle/>
        <a:p>
          <a:endParaRPr lang="en-US"/>
        </a:p>
      </dgm:t>
    </dgm:pt>
  </dgm:ptLst>
  <dgm:cxnLst>
    <dgm:cxn modelId="{1F3A8599-4A4B-4B87-A58F-3C375FF84856}" srcId="{275573C1-6C02-4F6D-B89E-B7FA1AB7A977}" destId="{482B5B5D-762D-43FF-A588-5623CE029DC9}" srcOrd="2" destOrd="0" parTransId="{4D981C86-3868-4958-A578-1684366E1028}" sibTransId="{DE3FCDDD-79F2-4783-96A2-1EA9F0346195}"/>
    <dgm:cxn modelId="{8CFD45A3-2E0F-43D8-A135-82398D158E5D}" srcId="{275573C1-6C02-4F6D-B89E-B7FA1AB7A977}" destId="{FEAEBC0C-C24F-405D-A598-78881164ED61}" srcOrd="3" destOrd="0" parTransId="{1850D4FB-1DC9-40B8-8C3D-21FC47C5AA75}" sibTransId="{2339095D-D5D2-41C8-9EA6-B3C48807F2A3}"/>
    <dgm:cxn modelId="{51FC0D9B-9827-4254-8404-C04F1EB0ED37}" type="presOf" srcId="{B938631A-E423-42C2-AE55-ADAEADA1776D}" destId="{B5C12A14-F101-4142-A71A-185834A947E2}" srcOrd="0" destOrd="3" presId="urn:microsoft.com/office/officeart/2005/8/layout/matrix3"/>
    <dgm:cxn modelId="{0D7D4818-90BE-40FF-8B31-89188DF08168}" type="presOf" srcId="{65011AA2-3CA0-451D-BCBB-70C3EC8D0CB0}" destId="{1640867F-5B64-4823-BD80-3C3BACF5B765}" srcOrd="0" destOrd="0" presId="urn:microsoft.com/office/officeart/2005/8/layout/matrix3"/>
    <dgm:cxn modelId="{9D202109-160D-4121-B218-322E4E83CFB3}" type="presOf" srcId="{275573C1-6C02-4F6D-B89E-B7FA1AB7A977}" destId="{94D46E01-AD09-4370-A0BA-DAE4F0919BD1}" srcOrd="0" destOrd="0" presId="urn:microsoft.com/office/officeart/2005/8/layout/matrix3"/>
    <dgm:cxn modelId="{555455BD-A071-421A-A149-547EF93C4202}" srcId="{FEAEBC0C-C24F-405D-A598-78881164ED61}" destId="{B938631A-E423-42C2-AE55-ADAEADA1776D}" srcOrd="2" destOrd="0" parTransId="{DE0D6C86-5E64-4B26-9BEC-4CD61846CED7}" sibTransId="{C26DE429-5E0D-4EA4-B7E3-9CFA06CA43DC}"/>
    <dgm:cxn modelId="{8DF94015-86D3-4A05-90D9-F9EAF2F7EA2D}" srcId="{275573C1-6C02-4F6D-B89E-B7FA1AB7A977}" destId="{65011AA2-3CA0-451D-BCBB-70C3EC8D0CB0}" srcOrd="0" destOrd="0" parTransId="{BD86CD16-FE57-4943-A8C8-27F8FB4BE26F}" sibTransId="{F3E56269-53BD-4040-A260-F9EFA382DA9B}"/>
    <dgm:cxn modelId="{DBE39730-F148-411F-B5E9-BA5796080E48}" type="presOf" srcId="{37B8B852-BE65-40AA-BC2A-B9026B3D63EA}" destId="{B5C12A14-F101-4142-A71A-185834A947E2}" srcOrd="0" destOrd="2" presId="urn:microsoft.com/office/officeart/2005/8/layout/matrix3"/>
    <dgm:cxn modelId="{4855B6E9-386C-4967-9448-9B6F9062E3A2}" type="presOf" srcId="{482B5B5D-762D-43FF-A588-5623CE029DC9}" destId="{F158F45D-B6BE-4D2C-BDD9-06B3135EED72}" srcOrd="0" destOrd="0" presId="urn:microsoft.com/office/officeart/2005/8/layout/matrix3"/>
    <dgm:cxn modelId="{AA6D06E4-96AE-467C-A9A3-35D5FA2D1318}" srcId="{FEAEBC0C-C24F-405D-A598-78881164ED61}" destId="{BD8F027E-A638-4B34-9AB8-CE6EA627B37A}" srcOrd="0" destOrd="0" parTransId="{EBFEEC5D-1921-4739-B32D-0FF2FC701B75}" sibTransId="{8D1C001B-8941-45A5-A393-E8ECEB538720}"/>
    <dgm:cxn modelId="{8882A5ED-0547-4F02-8659-9AA1C63C7825}" type="presOf" srcId="{F2382BD9-E6CF-4D28-90FD-3CABFAD5D017}" destId="{FD552AA7-B5DD-4E34-A5A6-3CEF06DEEC04}" srcOrd="0" destOrd="0" presId="urn:microsoft.com/office/officeart/2005/8/layout/matrix3"/>
    <dgm:cxn modelId="{7CA9B9F2-D8DC-4043-8AA4-DBCCFA521CB7}" srcId="{FEAEBC0C-C24F-405D-A598-78881164ED61}" destId="{37B8B852-BE65-40AA-BC2A-B9026B3D63EA}" srcOrd="1" destOrd="0" parTransId="{638CCFE7-4D5C-49D5-8198-E0A21434D2A5}" sibTransId="{CD45FDFE-0AC3-41BD-95BC-20E934159EDE}"/>
    <dgm:cxn modelId="{436326A5-157F-4D83-BCAC-900270C588CF}" srcId="{275573C1-6C02-4F6D-B89E-B7FA1AB7A977}" destId="{F2382BD9-E6CF-4D28-90FD-3CABFAD5D017}" srcOrd="1" destOrd="0" parTransId="{40046F06-32BE-4E6D-912F-6A656DE78FEB}" sibTransId="{6BD8675C-5CDC-426D-B0DF-D1743EB87462}"/>
    <dgm:cxn modelId="{70797D8B-7B19-452F-B63D-317C0ED05220}" type="presOf" srcId="{FEAEBC0C-C24F-405D-A598-78881164ED61}" destId="{B5C12A14-F101-4142-A71A-185834A947E2}" srcOrd="0" destOrd="0" presId="urn:microsoft.com/office/officeart/2005/8/layout/matrix3"/>
    <dgm:cxn modelId="{5A55C01B-14DB-4F44-93D2-E2F2AFA9B857}" type="presOf" srcId="{BD8F027E-A638-4B34-9AB8-CE6EA627B37A}" destId="{B5C12A14-F101-4142-A71A-185834A947E2}" srcOrd="0" destOrd="1" presId="urn:microsoft.com/office/officeart/2005/8/layout/matrix3"/>
    <dgm:cxn modelId="{FD8C7E05-9DDB-40EE-811D-94EF266DDBBD}" type="presParOf" srcId="{94D46E01-AD09-4370-A0BA-DAE4F0919BD1}" destId="{A8CFD5A7-C470-4A45-899C-830B67F3A1CD}" srcOrd="0" destOrd="0" presId="urn:microsoft.com/office/officeart/2005/8/layout/matrix3"/>
    <dgm:cxn modelId="{C56D1C72-8B6B-4227-8212-3D665D89D422}" type="presParOf" srcId="{94D46E01-AD09-4370-A0BA-DAE4F0919BD1}" destId="{1640867F-5B64-4823-BD80-3C3BACF5B765}" srcOrd="1" destOrd="0" presId="urn:microsoft.com/office/officeart/2005/8/layout/matrix3"/>
    <dgm:cxn modelId="{4FBEC0F6-7B67-4F35-9D76-7D41D682DCA1}" type="presParOf" srcId="{94D46E01-AD09-4370-A0BA-DAE4F0919BD1}" destId="{FD552AA7-B5DD-4E34-A5A6-3CEF06DEEC04}" srcOrd="2" destOrd="0" presId="urn:microsoft.com/office/officeart/2005/8/layout/matrix3"/>
    <dgm:cxn modelId="{9E90DB12-1C89-4A79-9B77-7107A39FCFF1}" type="presParOf" srcId="{94D46E01-AD09-4370-A0BA-DAE4F0919BD1}" destId="{F158F45D-B6BE-4D2C-BDD9-06B3135EED72}" srcOrd="3" destOrd="0" presId="urn:microsoft.com/office/officeart/2005/8/layout/matrix3"/>
    <dgm:cxn modelId="{DBD25E2C-A4A4-4DCA-BB9D-EFDF14D2ACE3}" type="presParOf" srcId="{94D46E01-AD09-4370-A0BA-DAE4F0919BD1}" destId="{B5C12A14-F101-4142-A71A-185834A947E2}"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20C549-5664-4989-91EE-2B15A970D946}">
      <dsp:nvSpPr>
        <dsp:cNvPr id="0" name=""/>
        <dsp:cNvSpPr/>
      </dsp:nvSpPr>
      <dsp:spPr>
        <a:xfrm rot="5400000">
          <a:off x="-277910" y="280440"/>
          <a:ext cx="1852736" cy="1296915"/>
        </a:xfrm>
        <a:prstGeom prst="chevron">
          <a:avLst/>
        </a:prstGeom>
        <a:solidFill>
          <a:srgbClr val="570605"/>
        </a:solidFill>
        <a:ln w="25400" cap="flat" cmpd="sng" algn="ctr">
          <a:solidFill>
            <a:srgbClr val="570605"/>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smtClean="0">
              <a:latin typeface="Trebuchet MS" pitchFamily="34" charset="0"/>
            </a:rPr>
            <a:t>Progress</a:t>
          </a:r>
          <a:endParaRPr lang="en-US" sz="2400" kern="1200" dirty="0">
            <a:latin typeface="Trebuchet MS" pitchFamily="34" charset="0"/>
          </a:endParaRPr>
        </a:p>
      </dsp:txBody>
      <dsp:txXfrm rot="-5400000">
        <a:off x="1" y="650988"/>
        <a:ext cx="1296915" cy="555821"/>
      </dsp:txXfrm>
    </dsp:sp>
    <dsp:sp modelId="{F49DDBF2-0C9E-4B03-A8C8-E069B39A6BE7}">
      <dsp:nvSpPr>
        <dsp:cNvPr id="0" name=""/>
        <dsp:cNvSpPr/>
      </dsp:nvSpPr>
      <dsp:spPr>
        <a:xfrm rot="5400000">
          <a:off x="4123018" y="-2822869"/>
          <a:ext cx="1204278" cy="6856484"/>
        </a:xfrm>
        <a:prstGeom prst="round2SameRect">
          <a:avLst/>
        </a:prstGeom>
        <a:solidFill>
          <a:srgbClr val="E7DED0">
            <a:alpha val="90000"/>
          </a:srgbClr>
        </a:solidFill>
        <a:ln w="25400" cap="flat" cmpd="sng" algn="ctr">
          <a:solidFill>
            <a:srgbClr val="570605"/>
          </a:solidFill>
          <a:prstDash val="solid"/>
        </a:ln>
        <a:effectLst/>
      </dsp:spPr>
      <dsp:style>
        <a:lnRef idx="2">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a:lnSpc>
              <a:spcPct val="90000"/>
            </a:lnSpc>
            <a:spcBef>
              <a:spcPct val="0"/>
            </a:spcBef>
            <a:spcAft>
              <a:spcPct val="15000"/>
            </a:spcAft>
            <a:buChar char="••"/>
          </a:pPr>
          <a:r>
            <a:rPr lang="en-US" sz="1900" kern="1200" dirty="0" smtClean="0">
              <a:latin typeface="Bookman Old Style" pitchFamily="18" charset="0"/>
            </a:rPr>
            <a:t>Schools are increasingly implementing interventions to meet the academic needs of students at risk of reading difficulties.  </a:t>
          </a:r>
          <a:endParaRPr lang="en-US" sz="1900" kern="1200" dirty="0">
            <a:latin typeface="Bookman Old Style" pitchFamily="18" charset="0"/>
          </a:endParaRPr>
        </a:p>
      </dsp:txBody>
      <dsp:txXfrm rot="-5400000">
        <a:off x="1296915" y="62022"/>
        <a:ext cx="6797696" cy="1086702"/>
      </dsp:txXfrm>
    </dsp:sp>
    <dsp:sp modelId="{56CF586E-22DD-46F3-8F0B-79E44ACB9C0C}">
      <dsp:nvSpPr>
        <dsp:cNvPr id="0" name=""/>
        <dsp:cNvSpPr/>
      </dsp:nvSpPr>
      <dsp:spPr>
        <a:xfrm rot="5400000">
          <a:off x="-277910" y="1942342"/>
          <a:ext cx="1852736" cy="1296915"/>
        </a:xfrm>
        <a:prstGeom prst="chevron">
          <a:avLst/>
        </a:prstGeom>
        <a:solidFill>
          <a:srgbClr val="570605"/>
        </a:solidFill>
        <a:ln w="25400" cap="flat" cmpd="sng" algn="ctr">
          <a:solidFill>
            <a:srgbClr val="570605"/>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smtClean="0">
              <a:latin typeface="Trebuchet MS" pitchFamily="34" charset="0"/>
            </a:rPr>
            <a:t>We Know</a:t>
          </a:r>
          <a:endParaRPr lang="en-US" sz="2400" kern="1200" dirty="0">
            <a:latin typeface="Trebuchet MS" pitchFamily="34" charset="0"/>
          </a:endParaRPr>
        </a:p>
      </dsp:txBody>
      <dsp:txXfrm rot="-5400000">
        <a:off x="1" y="2312890"/>
        <a:ext cx="1296915" cy="555821"/>
      </dsp:txXfrm>
    </dsp:sp>
    <dsp:sp modelId="{F6A0B7F5-8436-4995-A075-571EA058C997}">
      <dsp:nvSpPr>
        <dsp:cNvPr id="0" name=""/>
        <dsp:cNvSpPr/>
      </dsp:nvSpPr>
      <dsp:spPr>
        <a:xfrm rot="5400000">
          <a:off x="4123018" y="-1161671"/>
          <a:ext cx="1204278" cy="6856484"/>
        </a:xfrm>
        <a:prstGeom prst="round2SameRect">
          <a:avLst/>
        </a:prstGeom>
        <a:solidFill>
          <a:srgbClr val="E7DED0">
            <a:alpha val="90000"/>
          </a:srgbClr>
        </a:solidFill>
        <a:ln w="25400" cap="flat" cmpd="sng" algn="ctr">
          <a:solidFill>
            <a:srgbClr val="570605"/>
          </a:solidFill>
          <a:prstDash val="solid"/>
        </a:ln>
        <a:effectLst/>
      </dsp:spPr>
      <dsp:style>
        <a:lnRef idx="2">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a:lnSpc>
              <a:spcPct val="90000"/>
            </a:lnSpc>
            <a:spcBef>
              <a:spcPct val="0"/>
            </a:spcBef>
            <a:spcAft>
              <a:spcPct val="15000"/>
            </a:spcAft>
            <a:buChar char="••"/>
          </a:pPr>
          <a:r>
            <a:rPr lang="en-US" sz="1900" kern="1200" dirty="0" smtClean="0">
              <a:latin typeface="Bookman Old Style" pitchFamily="18" charset="0"/>
            </a:rPr>
            <a:t>In many instances, these instructional practices or programs “work” or result in substantial achievement differences over typical practices for many children. </a:t>
          </a:r>
          <a:endParaRPr lang="en-US" sz="1900" kern="1200" dirty="0">
            <a:latin typeface="Bookman Old Style" pitchFamily="18" charset="0"/>
          </a:endParaRPr>
        </a:p>
      </dsp:txBody>
      <dsp:txXfrm rot="-5400000">
        <a:off x="1296915" y="1723220"/>
        <a:ext cx="6797696" cy="1086702"/>
      </dsp:txXfrm>
    </dsp:sp>
    <dsp:sp modelId="{C1E1F5F3-8385-4449-81D8-6298682F73F4}">
      <dsp:nvSpPr>
        <dsp:cNvPr id="0" name=""/>
        <dsp:cNvSpPr/>
      </dsp:nvSpPr>
      <dsp:spPr>
        <a:xfrm rot="5400000">
          <a:off x="-277910" y="3603540"/>
          <a:ext cx="1852736" cy="1296915"/>
        </a:xfrm>
        <a:prstGeom prst="chevron">
          <a:avLst/>
        </a:prstGeom>
        <a:solidFill>
          <a:srgbClr val="570605"/>
        </a:solidFill>
        <a:ln w="25400" cap="flat" cmpd="sng" algn="ctr">
          <a:solidFill>
            <a:srgbClr val="570605"/>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smtClean="0">
              <a:latin typeface="Trebuchet MS" pitchFamily="34" charset="0"/>
            </a:rPr>
            <a:t>Need to Know</a:t>
          </a:r>
          <a:endParaRPr lang="en-US" sz="2400" kern="1200" dirty="0">
            <a:latin typeface="Trebuchet MS" pitchFamily="34" charset="0"/>
          </a:endParaRPr>
        </a:p>
      </dsp:txBody>
      <dsp:txXfrm rot="-5400000">
        <a:off x="1" y="3974088"/>
        <a:ext cx="1296915" cy="555821"/>
      </dsp:txXfrm>
    </dsp:sp>
    <dsp:sp modelId="{10C85375-3226-4CEF-9F5F-922B13BD0F4E}">
      <dsp:nvSpPr>
        <dsp:cNvPr id="0" name=""/>
        <dsp:cNvSpPr/>
      </dsp:nvSpPr>
      <dsp:spPr>
        <a:xfrm rot="5400000">
          <a:off x="4122701" y="499843"/>
          <a:ext cx="1204911" cy="6856484"/>
        </a:xfrm>
        <a:prstGeom prst="round2SameRect">
          <a:avLst/>
        </a:prstGeom>
        <a:solidFill>
          <a:srgbClr val="E7DED0">
            <a:alpha val="90000"/>
          </a:srgbClr>
        </a:solidFill>
        <a:ln w="25400" cap="flat" cmpd="sng" algn="ctr">
          <a:solidFill>
            <a:srgbClr val="570605"/>
          </a:solidFill>
          <a:prstDash val="solid"/>
        </a:ln>
        <a:effectLst/>
      </dsp:spPr>
      <dsp:style>
        <a:lnRef idx="2">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a:lnSpc>
              <a:spcPct val="90000"/>
            </a:lnSpc>
            <a:spcBef>
              <a:spcPct val="0"/>
            </a:spcBef>
            <a:spcAft>
              <a:spcPct val="15000"/>
            </a:spcAft>
            <a:buChar char="••"/>
          </a:pPr>
          <a:r>
            <a:rPr lang="en-US" sz="1900" kern="1200" dirty="0" smtClean="0">
              <a:latin typeface="Bookman Old Style" pitchFamily="18" charset="0"/>
            </a:rPr>
            <a:t>To move beyond “what works” to understand whether it will work in my school. Will it be more effective than the practices I currently use?</a:t>
          </a:r>
          <a:endParaRPr lang="en-US" sz="1900" kern="1200" dirty="0">
            <a:latin typeface="Bookman Old Style" pitchFamily="18" charset="0"/>
          </a:endParaRPr>
        </a:p>
      </dsp:txBody>
      <dsp:txXfrm rot="-5400000">
        <a:off x="1296915" y="3384449"/>
        <a:ext cx="6797665" cy="108727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9DCD3E-EAD8-4660-B173-9D909C3365DA}">
      <dsp:nvSpPr>
        <dsp:cNvPr id="0" name=""/>
        <dsp:cNvSpPr/>
      </dsp:nvSpPr>
      <dsp:spPr>
        <a:xfrm rot="5400000">
          <a:off x="-326231" y="326692"/>
          <a:ext cx="2174874" cy="1522412"/>
        </a:xfrm>
        <a:prstGeom prst="chevron">
          <a:avLst/>
        </a:prstGeom>
        <a:solidFill>
          <a:srgbClr val="570605"/>
        </a:solidFill>
        <a:ln w="25400" cap="flat" cmpd="sng" algn="ctr">
          <a:solidFill>
            <a:srgbClr val="570605"/>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US" sz="1900" kern="1200" dirty="0" smtClean="0">
              <a:latin typeface="Trebuchet MS" pitchFamily="34" charset="0"/>
            </a:rPr>
            <a:t>Interventions</a:t>
          </a:r>
          <a:endParaRPr lang="en-US" sz="1900" kern="1200" dirty="0">
            <a:latin typeface="Trebuchet MS" pitchFamily="34" charset="0"/>
          </a:endParaRPr>
        </a:p>
      </dsp:txBody>
      <dsp:txXfrm rot="-5400000">
        <a:off x="0" y="761667"/>
        <a:ext cx="1522412" cy="652462"/>
      </dsp:txXfrm>
    </dsp:sp>
    <dsp:sp modelId="{995DBB43-33D2-4F19-AE4D-F4D43C4BBCAD}">
      <dsp:nvSpPr>
        <dsp:cNvPr id="0" name=""/>
        <dsp:cNvSpPr/>
      </dsp:nvSpPr>
      <dsp:spPr>
        <a:xfrm rot="5400000">
          <a:off x="3102371" y="-1579498"/>
          <a:ext cx="1413668" cy="4573587"/>
        </a:xfrm>
        <a:prstGeom prst="round2SameRect">
          <a:avLst/>
        </a:prstGeom>
        <a:solidFill>
          <a:srgbClr val="E7DED0">
            <a:alpha val="90000"/>
          </a:srgbClr>
        </a:solidFill>
        <a:ln w="25400" cap="flat" cmpd="sng" algn="ctr">
          <a:solidFill>
            <a:srgbClr val="570605"/>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smtClean="0">
              <a:latin typeface="Bookman Old Style" pitchFamily="18" charset="0"/>
            </a:rPr>
            <a:t>Years 1 &amp; 2: Early Reading Intervention (ERI) to School Designed Tier 2 </a:t>
          </a:r>
          <a:endParaRPr lang="en-US" sz="1800" kern="1200" dirty="0">
            <a:latin typeface="Bookman Old Style" pitchFamily="18" charset="0"/>
          </a:endParaRPr>
        </a:p>
      </dsp:txBody>
      <dsp:txXfrm rot="-5400000">
        <a:off x="1522412" y="69471"/>
        <a:ext cx="4504577" cy="1275648"/>
      </dsp:txXfrm>
    </dsp:sp>
    <dsp:sp modelId="{8EDAF15E-0FC7-4B40-8CE8-4F6904FAD46B}">
      <dsp:nvSpPr>
        <dsp:cNvPr id="0" name=""/>
        <dsp:cNvSpPr/>
      </dsp:nvSpPr>
      <dsp:spPr>
        <a:xfrm rot="5400000">
          <a:off x="-326231" y="2214895"/>
          <a:ext cx="2174874" cy="1522412"/>
        </a:xfrm>
        <a:prstGeom prst="chevron">
          <a:avLst/>
        </a:prstGeom>
        <a:solidFill>
          <a:srgbClr val="570605"/>
        </a:solidFill>
        <a:ln w="25400" cap="flat" cmpd="sng" algn="ctr">
          <a:solidFill>
            <a:srgbClr val="570605"/>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US" sz="1900" kern="1200" dirty="0" smtClean="0">
              <a:latin typeface="Trebuchet MS" pitchFamily="34" charset="0"/>
            </a:rPr>
            <a:t>Standardized Conditions</a:t>
          </a:r>
          <a:endParaRPr lang="en-US" sz="1900" kern="1200" dirty="0">
            <a:latin typeface="Trebuchet MS" pitchFamily="34" charset="0"/>
          </a:endParaRPr>
        </a:p>
      </dsp:txBody>
      <dsp:txXfrm rot="-5400000">
        <a:off x="0" y="2649870"/>
        <a:ext cx="1522412" cy="652462"/>
      </dsp:txXfrm>
    </dsp:sp>
    <dsp:sp modelId="{8237E9B8-CB45-470D-8E55-02A532954796}">
      <dsp:nvSpPr>
        <dsp:cNvPr id="0" name=""/>
        <dsp:cNvSpPr/>
      </dsp:nvSpPr>
      <dsp:spPr>
        <a:xfrm rot="5400000">
          <a:off x="3102371" y="308704"/>
          <a:ext cx="1413668" cy="4573587"/>
        </a:xfrm>
        <a:prstGeom prst="round2SameRect">
          <a:avLst/>
        </a:prstGeom>
        <a:solidFill>
          <a:srgbClr val="E7DED0">
            <a:alpha val="90000"/>
          </a:srgbClr>
        </a:solidFill>
        <a:ln w="25400" cap="flat" cmpd="sng" algn="ctr">
          <a:solidFill>
            <a:srgbClr val="570605"/>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smtClean="0">
              <a:latin typeface="Bookman Old Style" pitchFamily="18" charset="0"/>
            </a:rPr>
            <a:t>Group Size (3-5 students)</a:t>
          </a:r>
          <a:endParaRPr lang="en-US" sz="1800" kern="1200" dirty="0">
            <a:latin typeface="Bookman Old Style" pitchFamily="18" charset="0"/>
          </a:endParaRPr>
        </a:p>
        <a:p>
          <a:pPr marL="171450" lvl="1" indent="-171450" algn="l" defTabSz="800100">
            <a:lnSpc>
              <a:spcPct val="90000"/>
            </a:lnSpc>
            <a:spcBef>
              <a:spcPct val="0"/>
            </a:spcBef>
            <a:spcAft>
              <a:spcPct val="15000"/>
            </a:spcAft>
            <a:buChar char="••"/>
          </a:pPr>
          <a:r>
            <a:rPr lang="en-US" sz="1800" kern="1200" dirty="0" smtClean="0">
              <a:latin typeface="Bookman Old Style" pitchFamily="18" charset="0"/>
            </a:rPr>
            <a:t>Time (30 minutes, 5 days per week)</a:t>
          </a:r>
          <a:endParaRPr lang="en-US" sz="1800" kern="1200" dirty="0">
            <a:latin typeface="Bookman Old Style" pitchFamily="18" charset="0"/>
          </a:endParaRPr>
        </a:p>
        <a:p>
          <a:pPr marL="171450" lvl="1" indent="-171450" algn="l" defTabSz="800100">
            <a:lnSpc>
              <a:spcPct val="90000"/>
            </a:lnSpc>
            <a:spcBef>
              <a:spcPct val="0"/>
            </a:spcBef>
            <a:spcAft>
              <a:spcPct val="15000"/>
            </a:spcAft>
            <a:buChar char="••"/>
          </a:pPr>
          <a:r>
            <a:rPr lang="en-US" sz="1800" kern="1200" dirty="0" smtClean="0">
              <a:latin typeface="Bookman Old Style" pitchFamily="18" charset="0"/>
            </a:rPr>
            <a:t>Duration (approximately 20 weeks)</a:t>
          </a:r>
          <a:endParaRPr lang="en-US" sz="1800" kern="1200" dirty="0">
            <a:latin typeface="Bookman Old Style" pitchFamily="18" charset="0"/>
          </a:endParaRPr>
        </a:p>
        <a:p>
          <a:pPr marL="171450" lvl="1" indent="-171450" algn="l" defTabSz="800100">
            <a:lnSpc>
              <a:spcPct val="90000"/>
            </a:lnSpc>
            <a:spcBef>
              <a:spcPct val="0"/>
            </a:spcBef>
            <a:spcAft>
              <a:spcPct val="15000"/>
            </a:spcAft>
            <a:buChar char="••"/>
          </a:pPr>
          <a:r>
            <a:rPr lang="en-US" sz="1800" kern="1200" dirty="0" smtClean="0">
              <a:latin typeface="Bookman Old Style" pitchFamily="18" charset="0"/>
            </a:rPr>
            <a:t>School-based interventionists</a:t>
          </a:r>
          <a:endParaRPr lang="en-US" sz="1800" kern="1200" dirty="0">
            <a:latin typeface="Bookman Old Style" pitchFamily="18" charset="0"/>
          </a:endParaRPr>
        </a:p>
      </dsp:txBody>
      <dsp:txXfrm rot="-5400000">
        <a:off x="1522412" y="1957673"/>
        <a:ext cx="4504577" cy="127564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20C549-5664-4989-91EE-2B15A970D946}">
      <dsp:nvSpPr>
        <dsp:cNvPr id="0" name=""/>
        <dsp:cNvSpPr/>
      </dsp:nvSpPr>
      <dsp:spPr>
        <a:xfrm rot="5400000">
          <a:off x="-409113" y="412435"/>
          <a:ext cx="2727424" cy="1909196"/>
        </a:xfrm>
        <a:prstGeom prst="chevron">
          <a:avLst/>
        </a:prstGeom>
        <a:solidFill>
          <a:srgbClr val="570605"/>
        </a:solidFill>
        <a:ln w="25400" cap="flat" cmpd="sng" algn="ctr">
          <a:solidFill>
            <a:srgbClr val="570605"/>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1600200">
            <a:lnSpc>
              <a:spcPct val="90000"/>
            </a:lnSpc>
            <a:spcBef>
              <a:spcPct val="0"/>
            </a:spcBef>
            <a:spcAft>
              <a:spcPct val="35000"/>
            </a:spcAft>
          </a:pPr>
          <a:r>
            <a:rPr lang="en-US" sz="3600" kern="1200" dirty="0" smtClean="0">
              <a:latin typeface="Trebuchet MS" pitchFamily="34" charset="0"/>
            </a:rPr>
            <a:t>BAU</a:t>
          </a:r>
          <a:endParaRPr lang="en-US" sz="3600" kern="1200" dirty="0">
            <a:latin typeface="Trebuchet MS" pitchFamily="34" charset="0"/>
          </a:endParaRPr>
        </a:p>
      </dsp:txBody>
      <dsp:txXfrm rot="-5400000">
        <a:off x="1" y="957919"/>
        <a:ext cx="1909196" cy="818228"/>
      </dsp:txXfrm>
    </dsp:sp>
    <dsp:sp modelId="{F49DDBF2-0C9E-4B03-A8C8-E069B39A6BE7}">
      <dsp:nvSpPr>
        <dsp:cNvPr id="0" name=""/>
        <dsp:cNvSpPr/>
      </dsp:nvSpPr>
      <dsp:spPr>
        <a:xfrm rot="5400000">
          <a:off x="4144885" y="-2231330"/>
          <a:ext cx="1772825" cy="6244203"/>
        </a:xfrm>
        <a:prstGeom prst="round2SameRect">
          <a:avLst/>
        </a:prstGeom>
        <a:solidFill>
          <a:srgbClr val="E7DED0">
            <a:alpha val="90000"/>
          </a:srgbClr>
        </a:solidFill>
        <a:ln w="25400" cap="flat" cmpd="sng" algn="ctr">
          <a:solidFill>
            <a:srgbClr val="570605"/>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0" tIns="15875" rIns="15875" bIns="15875" numCol="1" spcCol="1270" anchor="ctr" anchorCtr="0">
          <a:noAutofit/>
        </a:bodyPr>
        <a:lstStyle/>
        <a:p>
          <a:pPr marL="228600" lvl="1" indent="-228600" algn="l" defTabSz="1111250">
            <a:lnSpc>
              <a:spcPct val="90000"/>
            </a:lnSpc>
            <a:spcBef>
              <a:spcPct val="0"/>
            </a:spcBef>
            <a:spcAft>
              <a:spcPct val="15000"/>
            </a:spcAft>
            <a:buChar char="••"/>
          </a:pPr>
          <a:r>
            <a:rPr lang="en-US" sz="2500" b="0" kern="1200" dirty="0" smtClean="0">
              <a:latin typeface="Bookman Old Style" pitchFamily="18" charset="0"/>
            </a:rPr>
            <a:t>There is evidence that research is being translated to practice in SOME but not all sites. BAU in SOME sites produced strong effects.  </a:t>
          </a:r>
          <a:endParaRPr lang="en-US" sz="2500" b="0" kern="1200" dirty="0">
            <a:latin typeface="Bookman Old Style" pitchFamily="18" charset="0"/>
          </a:endParaRPr>
        </a:p>
      </dsp:txBody>
      <dsp:txXfrm rot="-5400000">
        <a:off x="1909196" y="90901"/>
        <a:ext cx="6157661" cy="1599741"/>
      </dsp:txXfrm>
    </dsp:sp>
    <dsp:sp modelId="{5B0F9CD4-F64A-4E9C-BE61-3A2D24A1ED6F}">
      <dsp:nvSpPr>
        <dsp:cNvPr id="0" name=""/>
        <dsp:cNvSpPr/>
      </dsp:nvSpPr>
      <dsp:spPr>
        <a:xfrm rot="5400000">
          <a:off x="-409113" y="2858931"/>
          <a:ext cx="2727424" cy="1909196"/>
        </a:xfrm>
        <a:prstGeom prst="chevron">
          <a:avLst/>
        </a:prstGeom>
        <a:solidFill>
          <a:srgbClr val="570605"/>
        </a:solidFill>
        <a:ln w="25400" cap="flat" cmpd="sng" algn="ctr">
          <a:solidFill>
            <a:srgbClr val="570605"/>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1600200">
            <a:lnSpc>
              <a:spcPct val="90000"/>
            </a:lnSpc>
            <a:spcBef>
              <a:spcPct val="0"/>
            </a:spcBef>
            <a:spcAft>
              <a:spcPct val="35000"/>
            </a:spcAft>
          </a:pPr>
          <a:r>
            <a:rPr lang="en-US" sz="3600" kern="1200" dirty="0" smtClean="0">
              <a:latin typeface="Trebuchet MS" pitchFamily="34" charset="0"/>
            </a:rPr>
            <a:t>Context</a:t>
          </a:r>
          <a:endParaRPr lang="en-US" sz="3600" kern="1200" dirty="0">
            <a:latin typeface="Trebuchet MS" pitchFamily="34" charset="0"/>
          </a:endParaRPr>
        </a:p>
      </dsp:txBody>
      <dsp:txXfrm rot="-5400000">
        <a:off x="1" y="3404415"/>
        <a:ext cx="1909196" cy="818228"/>
      </dsp:txXfrm>
    </dsp:sp>
    <dsp:sp modelId="{EE103FF5-B500-4DBF-AD45-846E3A8EFD55}">
      <dsp:nvSpPr>
        <dsp:cNvPr id="0" name=""/>
        <dsp:cNvSpPr/>
      </dsp:nvSpPr>
      <dsp:spPr>
        <a:xfrm rot="5400000">
          <a:off x="4144885" y="202712"/>
          <a:ext cx="1772825" cy="6244203"/>
        </a:xfrm>
        <a:prstGeom prst="round2SameRect">
          <a:avLst/>
        </a:prstGeom>
        <a:solidFill>
          <a:srgbClr val="E7DED0">
            <a:alpha val="90000"/>
          </a:srgbClr>
        </a:solidFill>
        <a:ln w="25400" cap="flat" cmpd="sng" algn="ctr">
          <a:solidFill>
            <a:srgbClr val="570605"/>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0" tIns="15875" rIns="15875" bIns="15875" numCol="1" spcCol="1270" anchor="ctr" anchorCtr="0">
          <a:noAutofit/>
        </a:bodyPr>
        <a:lstStyle/>
        <a:p>
          <a:pPr marL="228600" lvl="1" indent="-228600" algn="l" defTabSz="1111250">
            <a:lnSpc>
              <a:spcPct val="90000"/>
            </a:lnSpc>
            <a:spcBef>
              <a:spcPct val="0"/>
            </a:spcBef>
            <a:spcAft>
              <a:spcPct val="15000"/>
            </a:spcAft>
            <a:buChar char="••"/>
          </a:pPr>
          <a:r>
            <a:rPr lang="en-US" sz="2500" b="0" kern="1200" dirty="0" smtClean="0">
              <a:latin typeface="Bookman Old Style" pitchFamily="18" charset="0"/>
            </a:rPr>
            <a:t>Context Matters – Important to consider the conditions, experiences, and current practices.   </a:t>
          </a:r>
          <a:endParaRPr lang="en-US" sz="2500" b="0" kern="1200" dirty="0">
            <a:latin typeface="Bookman Old Style" pitchFamily="18" charset="0"/>
          </a:endParaRPr>
        </a:p>
      </dsp:txBody>
      <dsp:txXfrm rot="-5400000">
        <a:off x="1909196" y="2524943"/>
        <a:ext cx="6157661" cy="159974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3FBDA6-DAD2-445F-B340-4358E30D18D9}">
      <dsp:nvSpPr>
        <dsp:cNvPr id="0" name=""/>
        <dsp:cNvSpPr/>
      </dsp:nvSpPr>
      <dsp:spPr>
        <a:xfrm rot="5400000">
          <a:off x="4482363" y="-1483532"/>
          <a:ext cx="1605736" cy="4974336"/>
        </a:xfrm>
        <a:prstGeom prst="round2SameRect">
          <a:avLst/>
        </a:prstGeom>
        <a:solidFill>
          <a:srgbClr val="E7DED0">
            <a:alpha val="90000"/>
          </a:srgbClr>
        </a:solidFill>
        <a:ln w="25400" cap="flat" cmpd="sng" algn="ctr">
          <a:solidFill>
            <a:srgbClr val="570605">
              <a:alpha val="9000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34290" rIns="68580" bIns="3429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smtClean="0">
              <a:latin typeface="Bookman Old Style" pitchFamily="18" charset="0"/>
            </a:rPr>
            <a:t>Some general ed teachers have difficulty providing small group instruction daily</a:t>
          </a:r>
          <a:endParaRPr lang="en-US" sz="1800" kern="1200" dirty="0">
            <a:latin typeface="Bookman Old Style" pitchFamily="18" charset="0"/>
          </a:endParaRPr>
        </a:p>
        <a:p>
          <a:pPr marL="171450" lvl="1" indent="-171450" algn="l" defTabSz="800100">
            <a:lnSpc>
              <a:spcPct val="90000"/>
            </a:lnSpc>
            <a:spcBef>
              <a:spcPct val="0"/>
            </a:spcBef>
            <a:spcAft>
              <a:spcPct val="15000"/>
            </a:spcAft>
            <a:buChar char="••"/>
          </a:pPr>
          <a:r>
            <a:rPr lang="en-US" sz="1800" kern="1200" dirty="0" smtClean="0">
              <a:latin typeface="Bookman Old Style" pitchFamily="18" charset="0"/>
            </a:rPr>
            <a:t>When intervention occurs in pull out settings, there is limited alignment between Tier 1 and 2</a:t>
          </a:r>
          <a:endParaRPr lang="en-US" sz="1800" kern="1200" dirty="0">
            <a:latin typeface="Bookman Old Style" pitchFamily="18" charset="0"/>
          </a:endParaRPr>
        </a:p>
      </dsp:txBody>
      <dsp:txXfrm rot="-5400000">
        <a:off x="2798063" y="279154"/>
        <a:ext cx="4895950" cy="1448964"/>
      </dsp:txXfrm>
    </dsp:sp>
    <dsp:sp modelId="{DBE314FD-0476-4DC8-9F76-70BF6072DD0C}">
      <dsp:nvSpPr>
        <dsp:cNvPr id="0" name=""/>
        <dsp:cNvSpPr/>
      </dsp:nvSpPr>
      <dsp:spPr>
        <a:xfrm>
          <a:off x="0" y="50"/>
          <a:ext cx="2798064" cy="2007170"/>
        </a:xfrm>
        <a:prstGeom prst="roundRect">
          <a:avLst/>
        </a:prstGeom>
        <a:solidFill>
          <a:srgbClr val="57060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57150" rIns="114300" bIns="57150" numCol="1" spcCol="1270" anchor="ctr" anchorCtr="0">
          <a:noAutofit/>
        </a:bodyPr>
        <a:lstStyle/>
        <a:p>
          <a:pPr lvl="0" algn="ctr" defTabSz="1333500">
            <a:lnSpc>
              <a:spcPct val="90000"/>
            </a:lnSpc>
            <a:spcBef>
              <a:spcPct val="0"/>
            </a:spcBef>
            <a:spcAft>
              <a:spcPct val="35000"/>
            </a:spcAft>
          </a:pPr>
          <a:r>
            <a:rPr lang="en-US" sz="3000" kern="1200" dirty="0" smtClean="0">
              <a:latin typeface="Trebuchet MS" pitchFamily="34" charset="0"/>
            </a:rPr>
            <a:t>How to Optimize Reading Support</a:t>
          </a:r>
          <a:endParaRPr lang="en-US" sz="3000" kern="1200" dirty="0">
            <a:latin typeface="Trebuchet MS" pitchFamily="34" charset="0"/>
          </a:endParaRPr>
        </a:p>
      </dsp:txBody>
      <dsp:txXfrm>
        <a:off x="97982" y="98032"/>
        <a:ext cx="2602100" cy="1811206"/>
      </dsp:txXfrm>
    </dsp:sp>
    <dsp:sp modelId="{565B7E16-E50E-4B50-8DBE-549B72D9047D}">
      <dsp:nvSpPr>
        <dsp:cNvPr id="0" name=""/>
        <dsp:cNvSpPr/>
      </dsp:nvSpPr>
      <dsp:spPr>
        <a:xfrm rot="5400000">
          <a:off x="4482363" y="623996"/>
          <a:ext cx="1605736" cy="4974336"/>
        </a:xfrm>
        <a:prstGeom prst="round2SameRect">
          <a:avLst/>
        </a:prstGeom>
        <a:solidFill>
          <a:srgbClr val="E7DED0">
            <a:alpha val="90000"/>
          </a:srgbClr>
        </a:solidFill>
        <a:ln w="25400" cap="flat" cmpd="sng" algn="ctr">
          <a:solidFill>
            <a:srgbClr val="570605">
              <a:alpha val="9000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34290" rIns="68580" bIns="3429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smtClean="0">
              <a:latin typeface="Bookman Old Style" pitchFamily="18" charset="0"/>
            </a:rPr>
            <a:t>Observations revealed considerable variability within and between schools. </a:t>
          </a:r>
          <a:endParaRPr lang="en-US" sz="1800" kern="1200" dirty="0">
            <a:latin typeface="Bookman Old Style" pitchFamily="18" charset="0"/>
          </a:endParaRPr>
        </a:p>
      </dsp:txBody>
      <dsp:txXfrm rot="-5400000">
        <a:off x="2798063" y="2386682"/>
        <a:ext cx="4895950" cy="1448964"/>
      </dsp:txXfrm>
    </dsp:sp>
    <dsp:sp modelId="{B00090C7-633E-423D-9897-078ADC1CD881}">
      <dsp:nvSpPr>
        <dsp:cNvPr id="0" name=""/>
        <dsp:cNvSpPr/>
      </dsp:nvSpPr>
      <dsp:spPr>
        <a:xfrm>
          <a:off x="0" y="2107579"/>
          <a:ext cx="2798064" cy="2007170"/>
        </a:xfrm>
        <a:prstGeom prst="roundRect">
          <a:avLst/>
        </a:prstGeom>
        <a:solidFill>
          <a:srgbClr val="57060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57150" rIns="114300" bIns="57150" numCol="1" spcCol="1270" anchor="ctr" anchorCtr="0">
          <a:noAutofit/>
        </a:bodyPr>
        <a:lstStyle/>
        <a:p>
          <a:pPr lvl="0" algn="ctr" defTabSz="1333500">
            <a:lnSpc>
              <a:spcPct val="90000"/>
            </a:lnSpc>
            <a:spcBef>
              <a:spcPct val="0"/>
            </a:spcBef>
            <a:spcAft>
              <a:spcPct val="35000"/>
            </a:spcAft>
          </a:pPr>
          <a:r>
            <a:rPr lang="en-US" sz="3000" kern="1200" dirty="0" smtClean="0">
              <a:latin typeface="Trebuchet MS" pitchFamily="34" charset="0"/>
            </a:rPr>
            <a:t>When to Adopt Standardized Tier 2? </a:t>
          </a:r>
          <a:endParaRPr lang="en-US" sz="3000" kern="1200" dirty="0">
            <a:latin typeface="Trebuchet MS" pitchFamily="34" charset="0"/>
          </a:endParaRPr>
        </a:p>
      </dsp:txBody>
      <dsp:txXfrm>
        <a:off x="97982" y="2205561"/>
        <a:ext cx="2602100" cy="181120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9DCD3E-EAD8-4660-B173-9D909C3365DA}">
      <dsp:nvSpPr>
        <dsp:cNvPr id="0" name=""/>
        <dsp:cNvSpPr/>
      </dsp:nvSpPr>
      <dsp:spPr>
        <a:xfrm rot="5400000">
          <a:off x="-421146" y="519248"/>
          <a:ext cx="2807642" cy="1965349"/>
        </a:xfrm>
        <a:prstGeom prst="chevron">
          <a:avLst/>
        </a:prstGeom>
        <a:solidFill>
          <a:srgbClr val="570605"/>
        </a:solidFill>
        <a:ln w="25400" cap="flat" cmpd="sng" algn="ctr">
          <a:solidFill>
            <a:srgbClr val="570605"/>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en-US" sz="2500" kern="1200" dirty="0" smtClean="0">
              <a:latin typeface="Trebuchet MS" pitchFamily="34" charset="0"/>
            </a:rPr>
            <a:t>Interventions</a:t>
          </a:r>
          <a:endParaRPr lang="en-US" sz="2500" kern="1200" dirty="0">
            <a:latin typeface="Trebuchet MS" pitchFamily="34" charset="0"/>
          </a:endParaRPr>
        </a:p>
      </dsp:txBody>
      <dsp:txXfrm rot="-5400000">
        <a:off x="1" y="1080777"/>
        <a:ext cx="1965349" cy="842293"/>
      </dsp:txXfrm>
    </dsp:sp>
    <dsp:sp modelId="{995DBB43-33D2-4F19-AE4D-F4D43C4BBCAD}">
      <dsp:nvSpPr>
        <dsp:cNvPr id="0" name=""/>
        <dsp:cNvSpPr/>
      </dsp:nvSpPr>
      <dsp:spPr>
        <a:xfrm rot="5400000">
          <a:off x="3803991" y="-1722872"/>
          <a:ext cx="1824967" cy="5502250"/>
        </a:xfrm>
        <a:prstGeom prst="round2SameRect">
          <a:avLst/>
        </a:prstGeom>
        <a:solidFill>
          <a:srgbClr val="E7DED0">
            <a:alpha val="90000"/>
          </a:srgbClr>
        </a:solidFill>
        <a:ln w="25400" cap="flat" cmpd="sng" algn="ctr">
          <a:solidFill>
            <a:srgbClr val="570605"/>
          </a:solidFill>
          <a:prstDash val="solid"/>
        </a:ln>
        <a:effectLst/>
      </dsp:spPr>
      <dsp:style>
        <a:lnRef idx="2">
          <a:scrgbClr r="0" g="0" b="0"/>
        </a:lnRef>
        <a:fillRef idx="1">
          <a:scrgbClr r="0" g="0" b="0"/>
        </a:fillRef>
        <a:effectRef idx="0">
          <a:scrgbClr r="0" g="0" b="0"/>
        </a:effectRef>
        <a:fontRef idx="minor"/>
      </dsp:style>
      <dsp:txBody>
        <a:bodyPr spcFirstLastPara="0" vert="horz" wrap="square" lIns="149352" tIns="13335" rIns="13335" bIns="13335" numCol="1" spcCol="1270" anchor="ctr" anchorCtr="0">
          <a:noAutofit/>
        </a:bodyPr>
        <a:lstStyle/>
        <a:p>
          <a:pPr marL="228600" lvl="1" indent="-228600" algn="l" defTabSz="933450">
            <a:lnSpc>
              <a:spcPct val="90000"/>
            </a:lnSpc>
            <a:spcBef>
              <a:spcPct val="0"/>
            </a:spcBef>
            <a:spcAft>
              <a:spcPct val="15000"/>
            </a:spcAft>
            <a:buChar char="••"/>
          </a:pPr>
          <a:r>
            <a:rPr lang="en-US" sz="2100" kern="1200" dirty="0" smtClean="0">
              <a:latin typeface="Gisha" pitchFamily="34" charset="-79"/>
              <a:cs typeface="Gisha" pitchFamily="34" charset="-79"/>
            </a:rPr>
            <a:t>Year 3: ERI Experimental to ERI Conventional</a:t>
          </a:r>
          <a:endParaRPr lang="en-US" sz="2100" kern="1200" dirty="0">
            <a:latin typeface="Gisha" pitchFamily="34" charset="-79"/>
            <a:cs typeface="Gisha" pitchFamily="34" charset="-79"/>
          </a:endParaRPr>
        </a:p>
        <a:p>
          <a:pPr marL="228600" lvl="1" indent="-228600" algn="l" defTabSz="933450">
            <a:lnSpc>
              <a:spcPct val="90000"/>
            </a:lnSpc>
            <a:spcBef>
              <a:spcPct val="0"/>
            </a:spcBef>
            <a:spcAft>
              <a:spcPct val="15000"/>
            </a:spcAft>
            <a:buChar char="••"/>
          </a:pPr>
          <a:r>
            <a:rPr lang="en-US" sz="2100" kern="1200" dirty="0" smtClean="0">
              <a:latin typeface="Gisha" pitchFamily="34" charset="-79"/>
              <a:cs typeface="Gisha" pitchFamily="34" charset="-79"/>
            </a:rPr>
            <a:t>NO BAU or typical practice condition</a:t>
          </a:r>
          <a:endParaRPr lang="en-US" sz="2100" kern="1200" dirty="0">
            <a:latin typeface="Gisha" pitchFamily="34" charset="-79"/>
            <a:cs typeface="Gisha" pitchFamily="34" charset="-79"/>
          </a:endParaRPr>
        </a:p>
      </dsp:txBody>
      <dsp:txXfrm rot="-5400000">
        <a:off x="1965350" y="204857"/>
        <a:ext cx="5413162" cy="1646791"/>
      </dsp:txXfrm>
    </dsp:sp>
    <dsp:sp modelId="{8EDAF15E-0FC7-4B40-8CE8-4F6904FAD46B}">
      <dsp:nvSpPr>
        <dsp:cNvPr id="0" name=""/>
        <dsp:cNvSpPr/>
      </dsp:nvSpPr>
      <dsp:spPr>
        <a:xfrm rot="5400000">
          <a:off x="-421146" y="2947164"/>
          <a:ext cx="2807642" cy="1965349"/>
        </a:xfrm>
        <a:prstGeom prst="chevron">
          <a:avLst/>
        </a:prstGeom>
        <a:solidFill>
          <a:srgbClr val="570605"/>
        </a:solidFill>
        <a:ln w="25400" cap="flat" cmpd="sng" algn="ctr">
          <a:solidFill>
            <a:srgbClr val="570605"/>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en-US" sz="2500" kern="1200" dirty="0" smtClean="0">
              <a:latin typeface="Trebuchet MS" pitchFamily="34" charset="0"/>
            </a:rPr>
            <a:t>Standardized Conditions</a:t>
          </a:r>
          <a:endParaRPr lang="en-US" sz="2500" kern="1200" dirty="0">
            <a:latin typeface="Trebuchet MS" pitchFamily="34" charset="0"/>
          </a:endParaRPr>
        </a:p>
      </dsp:txBody>
      <dsp:txXfrm rot="-5400000">
        <a:off x="1" y="3508693"/>
        <a:ext cx="1965349" cy="842293"/>
      </dsp:txXfrm>
    </dsp:sp>
    <dsp:sp modelId="{8237E9B8-CB45-470D-8E55-02A532954796}">
      <dsp:nvSpPr>
        <dsp:cNvPr id="0" name=""/>
        <dsp:cNvSpPr/>
      </dsp:nvSpPr>
      <dsp:spPr>
        <a:xfrm rot="5400000">
          <a:off x="3803991" y="687376"/>
          <a:ext cx="1824967" cy="5502250"/>
        </a:xfrm>
        <a:prstGeom prst="round2SameRect">
          <a:avLst/>
        </a:prstGeom>
        <a:solidFill>
          <a:srgbClr val="E7DED0">
            <a:alpha val="90000"/>
          </a:srgbClr>
        </a:solidFill>
        <a:ln w="25400" cap="flat" cmpd="sng" algn="ctr">
          <a:solidFill>
            <a:srgbClr val="570605"/>
          </a:solidFill>
          <a:prstDash val="solid"/>
        </a:ln>
        <a:effectLst/>
      </dsp:spPr>
      <dsp:style>
        <a:lnRef idx="2">
          <a:scrgbClr r="0" g="0" b="0"/>
        </a:lnRef>
        <a:fillRef idx="1">
          <a:scrgbClr r="0" g="0" b="0"/>
        </a:fillRef>
        <a:effectRef idx="0">
          <a:scrgbClr r="0" g="0" b="0"/>
        </a:effectRef>
        <a:fontRef idx="minor"/>
      </dsp:style>
      <dsp:txBody>
        <a:bodyPr spcFirstLastPara="0" vert="horz" wrap="square" lIns="149352" tIns="13335" rIns="13335" bIns="13335" numCol="1" spcCol="1270" anchor="ctr" anchorCtr="0">
          <a:noAutofit/>
        </a:bodyPr>
        <a:lstStyle/>
        <a:p>
          <a:pPr marL="228600" lvl="1" indent="-228600" algn="l" defTabSz="933450">
            <a:lnSpc>
              <a:spcPct val="90000"/>
            </a:lnSpc>
            <a:spcBef>
              <a:spcPct val="0"/>
            </a:spcBef>
            <a:spcAft>
              <a:spcPct val="15000"/>
            </a:spcAft>
            <a:buChar char="••"/>
          </a:pPr>
          <a:r>
            <a:rPr lang="en-US" sz="2100" kern="1200" dirty="0" smtClean="0">
              <a:latin typeface="Gisha" pitchFamily="34" charset="-79"/>
              <a:cs typeface="Gisha" pitchFamily="34" charset="-79"/>
            </a:rPr>
            <a:t>Group Size (3-5 students)</a:t>
          </a:r>
          <a:endParaRPr lang="en-US" sz="2100" kern="1200" dirty="0">
            <a:latin typeface="Gisha" pitchFamily="34" charset="-79"/>
            <a:cs typeface="Gisha" pitchFamily="34" charset="-79"/>
          </a:endParaRPr>
        </a:p>
        <a:p>
          <a:pPr marL="228600" lvl="1" indent="-228600" algn="l" defTabSz="933450">
            <a:lnSpc>
              <a:spcPct val="90000"/>
            </a:lnSpc>
            <a:spcBef>
              <a:spcPct val="0"/>
            </a:spcBef>
            <a:spcAft>
              <a:spcPct val="15000"/>
            </a:spcAft>
            <a:buChar char="••"/>
          </a:pPr>
          <a:r>
            <a:rPr lang="en-US" sz="2100" kern="1200" dirty="0" smtClean="0">
              <a:latin typeface="Gisha" pitchFamily="34" charset="-79"/>
              <a:cs typeface="Gisha" pitchFamily="34" charset="-79"/>
            </a:rPr>
            <a:t>Time (30 minutes, 5 days per week)</a:t>
          </a:r>
          <a:endParaRPr lang="en-US" sz="2100" kern="1200" dirty="0">
            <a:latin typeface="Gisha" pitchFamily="34" charset="-79"/>
            <a:cs typeface="Gisha" pitchFamily="34" charset="-79"/>
          </a:endParaRPr>
        </a:p>
        <a:p>
          <a:pPr marL="228600" lvl="1" indent="-228600" algn="l" defTabSz="933450">
            <a:lnSpc>
              <a:spcPct val="90000"/>
            </a:lnSpc>
            <a:spcBef>
              <a:spcPct val="0"/>
            </a:spcBef>
            <a:spcAft>
              <a:spcPct val="15000"/>
            </a:spcAft>
            <a:buChar char="••"/>
          </a:pPr>
          <a:r>
            <a:rPr lang="en-US" sz="2100" kern="1200" dirty="0" smtClean="0">
              <a:latin typeface="Gisha" pitchFamily="34" charset="-79"/>
              <a:cs typeface="Gisha" pitchFamily="34" charset="-79"/>
            </a:rPr>
            <a:t>Duration (approximately 20 weeks)</a:t>
          </a:r>
          <a:endParaRPr lang="en-US" sz="2100" kern="1200" dirty="0">
            <a:latin typeface="Gisha" pitchFamily="34" charset="-79"/>
            <a:cs typeface="Gisha" pitchFamily="34" charset="-79"/>
          </a:endParaRPr>
        </a:p>
        <a:p>
          <a:pPr marL="228600" lvl="1" indent="-228600" algn="l" defTabSz="933450">
            <a:lnSpc>
              <a:spcPct val="90000"/>
            </a:lnSpc>
            <a:spcBef>
              <a:spcPct val="0"/>
            </a:spcBef>
            <a:spcAft>
              <a:spcPct val="15000"/>
            </a:spcAft>
            <a:buChar char="••"/>
          </a:pPr>
          <a:r>
            <a:rPr lang="en-US" sz="2100" b="1" kern="1200" dirty="0" smtClean="0">
              <a:latin typeface="Gisha" pitchFamily="34" charset="-79"/>
              <a:cs typeface="Gisha" pitchFamily="34" charset="-79"/>
            </a:rPr>
            <a:t>School-based interventionists</a:t>
          </a:r>
          <a:endParaRPr lang="en-US" sz="2100" b="1" kern="1200" dirty="0">
            <a:latin typeface="Gisha" pitchFamily="34" charset="-79"/>
            <a:cs typeface="Gisha" pitchFamily="34" charset="-79"/>
          </a:endParaRPr>
        </a:p>
        <a:p>
          <a:pPr marL="228600" lvl="1" indent="-228600" algn="l" defTabSz="933450">
            <a:lnSpc>
              <a:spcPct val="90000"/>
            </a:lnSpc>
            <a:spcBef>
              <a:spcPct val="0"/>
            </a:spcBef>
            <a:spcAft>
              <a:spcPct val="15000"/>
            </a:spcAft>
            <a:buChar char="••"/>
          </a:pPr>
          <a:r>
            <a:rPr lang="en-US" sz="2100" b="1" kern="1200" dirty="0" smtClean="0">
              <a:latin typeface="Gisha" pitchFamily="34" charset="-79"/>
              <a:cs typeface="Gisha" pitchFamily="34" charset="-79"/>
            </a:rPr>
            <a:t>Pull Out Setting</a:t>
          </a:r>
          <a:endParaRPr lang="en-US" sz="2100" b="1" kern="1200" dirty="0">
            <a:latin typeface="Gisha" pitchFamily="34" charset="-79"/>
            <a:cs typeface="Gisha" pitchFamily="34" charset="-79"/>
          </a:endParaRPr>
        </a:p>
      </dsp:txBody>
      <dsp:txXfrm rot="-5400000">
        <a:off x="1965350" y="2615105"/>
        <a:ext cx="5413162" cy="164679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98CA77-541A-467C-ACC0-FDE12EFDBD92}">
      <dsp:nvSpPr>
        <dsp:cNvPr id="0" name=""/>
        <dsp:cNvSpPr/>
      </dsp:nvSpPr>
      <dsp:spPr>
        <a:xfrm rot="5400000">
          <a:off x="-266634" y="269034"/>
          <a:ext cx="1777565" cy="1244296"/>
        </a:xfrm>
        <a:prstGeom prst="chevron">
          <a:avLst/>
        </a:prstGeom>
        <a:solidFill>
          <a:srgbClr val="570605"/>
        </a:solidFill>
        <a:ln w="25400" cap="flat" cmpd="sng" algn="ctr">
          <a:solidFill>
            <a:srgbClr val="570605"/>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1600200">
            <a:lnSpc>
              <a:spcPct val="90000"/>
            </a:lnSpc>
            <a:spcBef>
              <a:spcPct val="0"/>
            </a:spcBef>
            <a:spcAft>
              <a:spcPct val="35000"/>
            </a:spcAft>
          </a:pPr>
          <a:endParaRPr lang="en-US" sz="3600" kern="1200" dirty="0"/>
        </a:p>
      </dsp:txBody>
      <dsp:txXfrm rot="-5400000">
        <a:off x="1" y="624547"/>
        <a:ext cx="1244296" cy="533269"/>
      </dsp:txXfrm>
    </dsp:sp>
    <dsp:sp modelId="{12A733BB-9B8E-49F0-A82A-13785EDB0FEC}">
      <dsp:nvSpPr>
        <dsp:cNvPr id="0" name=""/>
        <dsp:cNvSpPr/>
      </dsp:nvSpPr>
      <dsp:spPr>
        <a:xfrm rot="5400000">
          <a:off x="4006839" y="-2760143"/>
          <a:ext cx="1155417" cy="6680503"/>
        </a:xfrm>
        <a:prstGeom prst="round2SameRect">
          <a:avLst/>
        </a:prstGeom>
        <a:solidFill>
          <a:srgbClr val="E7DED0">
            <a:alpha val="90000"/>
          </a:srgbClr>
        </a:solidFill>
        <a:ln w="25400" cap="flat" cmpd="sng" algn="ctr">
          <a:solidFill>
            <a:srgbClr val="570605"/>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smtClean="0">
              <a:latin typeface="Gisha" pitchFamily="34" charset="-79"/>
              <a:cs typeface="Gisha" pitchFamily="34" charset="-79"/>
            </a:rPr>
            <a:t>ERI-Experimental: Every 4 weeks (midpoint and end of curriculum parts)</a:t>
          </a:r>
          <a:endParaRPr lang="en-US" sz="1600" kern="1200" dirty="0">
            <a:latin typeface="Gisha" pitchFamily="34" charset="-79"/>
            <a:cs typeface="Gisha" pitchFamily="34" charset="-79"/>
          </a:endParaRPr>
        </a:p>
      </dsp:txBody>
      <dsp:txXfrm rot="-5400000">
        <a:off x="1244297" y="58802"/>
        <a:ext cx="6624100" cy="1042611"/>
      </dsp:txXfrm>
    </dsp:sp>
    <dsp:sp modelId="{8AEC668E-8CCE-4D61-8906-EE68CAD2C53D}">
      <dsp:nvSpPr>
        <dsp:cNvPr id="0" name=""/>
        <dsp:cNvSpPr/>
      </dsp:nvSpPr>
      <dsp:spPr>
        <a:xfrm rot="5400000">
          <a:off x="-266634" y="1854351"/>
          <a:ext cx="1777565" cy="1244296"/>
        </a:xfrm>
        <a:prstGeom prst="chevron">
          <a:avLst/>
        </a:prstGeom>
        <a:solidFill>
          <a:srgbClr val="570605"/>
        </a:solidFill>
        <a:ln w="25400" cap="flat" cmpd="sng" algn="ctr">
          <a:solidFill>
            <a:srgbClr val="570605"/>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1600200">
            <a:lnSpc>
              <a:spcPct val="90000"/>
            </a:lnSpc>
            <a:spcBef>
              <a:spcPct val="0"/>
            </a:spcBef>
            <a:spcAft>
              <a:spcPct val="35000"/>
            </a:spcAft>
          </a:pPr>
          <a:endParaRPr lang="en-US" sz="3600" kern="1200" dirty="0"/>
        </a:p>
      </dsp:txBody>
      <dsp:txXfrm rot="-5400000">
        <a:off x="1" y="2209864"/>
        <a:ext cx="1244296" cy="533269"/>
      </dsp:txXfrm>
    </dsp:sp>
    <dsp:sp modelId="{827DFD88-6E7B-4A10-9E53-C9F036373B1F}">
      <dsp:nvSpPr>
        <dsp:cNvPr id="0" name=""/>
        <dsp:cNvSpPr/>
      </dsp:nvSpPr>
      <dsp:spPr>
        <a:xfrm rot="5400000">
          <a:off x="4006839" y="-1174825"/>
          <a:ext cx="1155417" cy="6680503"/>
        </a:xfrm>
        <a:prstGeom prst="round2SameRect">
          <a:avLst/>
        </a:prstGeom>
        <a:solidFill>
          <a:srgbClr val="E7DED0">
            <a:alpha val="90000"/>
          </a:srgbClr>
        </a:solidFill>
        <a:ln w="25400" cap="flat" cmpd="sng" algn="ctr">
          <a:solidFill>
            <a:srgbClr val="570605"/>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n-US" sz="1400" b="1" kern="1200" dirty="0" smtClean="0">
              <a:latin typeface="Gisha" pitchFamily="34" charset="-79"/>
              <a:cs typeface="Gisha" pitchFamily="34" charset="-79"/>
            </a:rPr>
            <a:t>Strong: ≥ 90% </a:t>
          </a:r>
          <a:r>
            <a:rPr lang="en-US" sz="1400" kern="1200" dirty="0" smtClean="0">
              <a:latin typeface="Gisha" pitchFamily="34" charset="-79"/>
              <a:cs typeface="Gisha" pitchFamily="34" charset="-79"/>
            </a:rPr>
            <a:t>on 2 assessments: Accelerated lesson progression</a:t>
          </a:r>
          <a:endParaRPr lang="en-US" sz="1400" kern="1200" dirty="0">
            <a:latin typeface="Gisha" pitchFamily="34" charset="-79"/>
            <a:cs typeface="Gisha" pitchFamily="34" charset="-79"/>
          </a:endParaRPr>
        </a:p>
        <a:p>
          <a:pPr marL="114300" lvl="1" indent="-114300" algn="l" defTabSz="622300">
            <a:lnSpc>
              <a:spcPct val="90000"/>
            </a:lnSpc>
            <a:spcBef>
              <a:spcPct val="0"/>
            </a:spcBef>
            <a:spcAft>
              <a:spcPct val="15000"/>
            </a:spcAft>
            <a:buChar char="••"/>
          </a:pPr>
          <a:r>
            <a:rPr lang="en-US" sz="1400" b="1" kern="1200" dirty="0" smtClean="0">
              <a:latin typeface="Gisha" pitchFamily="34" charset="-79"/>
              <a:cs typeface="Gisha" pitchFamily="34" charset="-79"/>
            </a:rPr>
            <a:t>Moderate: 70-89%</a:t>
          </a:r>
          <a:r>
            <a:rPr lang="en-US" sz="1400" kern="1200" dirty="0" smtClean="0">
              <a:latin typeface="Gisha" pitchFamily="34" charset="-79"/>
              <a:cs typeface="Gisha" pitchFamily="34" charset="-79"/>
            </a:rPr>
            <a:t>: Normal lesson progression &amp; specific skill review as needed</a:t>
          </a:r>
          <a:endParaRPr lang="en-US" sz="1400" kern="1200" dirty="0">
            <a:latin typeface="Gisha" pitchFamily="34" charset="-79"/>
            <a:cs typeface="Gisha" pitchFamily="34" charset="-79"/>
          </a:endParaRPr>
        </a:p>
        <a:p>
          <a:pPr marL="114300" lvl="1" indent="-114300" algn="l" defTabSz="622300">
            <a:lnSpc>
              <a:spcPct val="90000"/>
            </a:lnSpc>
            <a:spcBef>
              <a:spcPct val="0"/>
            </a:spcBef>
            <a:spcAft>
              <a:spcPct val="15000"/>
            </a:spcAft>
            <a:buChar char="••"/>
          </a:pPr>
          <a:r>
            <a:rPr lang="en-US" sz="1400" b="1" kern="1200" dirty="0" smtClean="0">
              <a:latin typeface="Gisha" pitchFamily="34" charset="-79"/>
              <a:cs typeface="Gisha" pitchFamily="34" charset="-79"/>
            </a:rPr>
            <a:t>Weak: &lt; 70%</a:t>
          </a:r>
          <a:r>
            <a:rPr lang="en-US" sz="1400" kern="1200" dirty="0" smtClean="0">
              <a:latin typeface="Gisha" pitchFamily="34" charset="-79"/>
              <a:cs typeface="Gisha" pitchFamily="34" charset="-79"/>
            </a:rPr>
            <a:t>: Repeat targeted lessons then resume normal lesson progression with specific skill review</a:t>
          </a:r>
          <a:endParaRPr lang="en-US" sz="1400" kern="1200" dirty="0">
            <a:latin typeface="Gisha" pitchFamily="34" charset="-79"/>
            <a:cs typeface="Gisha" pitchFamily="34" charset="-79"/>
          </a:endParaRPr>
        </a:p>
      </dsp:txBody>
      <dsp:txXfrm rot="-5400000">
        <a:off x="1244297" y="1644120"/>
        <a:ext cx="6624100" cy="1042611"/>
      </dsp:txXfrm>
    </dsp:sp>
    <dsp:sp modelId="{04328908-A0BC-42E8-8A2B-36030924A584}">
      <dsp:nvSpPr>
        <dsp:cNvPr id="0" name=""/>
        <dsp:cNvSpPr/>
      </dsp:nvSpPr>
      <dsp:spPr>
        <a:xfrm rot="5400000">
          <a:off x="-266634" y="3439669"/>
          <a:ext cx="1777565" cy="1244296"/>
        </a:xfrm>
        <a:prstGeom prst="chevron">
          <a:avLst/>
        </a:prstGeom>
        <a:solidFill>
          <a:srgbClr val="570605"/>
        </a:solidFill>
        <a:ln w="25400" cap="flat" cmpd="sng" algn="ctr">
          <a:solidFill>
            <a:srgbClr val="570605"/>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1600200">
            <a:lnSpc>
              <a:spcPct val="90000"/>
            </a:lnSpc>
            <a:spcBef>
              <a:spcPct val="0"/>
            </a:spcBef>
            <a:spcAft>
              <a:spcPct val="35000"/>
            </a:spcAft>
          </a:pPr>
          <a:endParaRPr lang="en-US" sz="3600" kern="1200" dirty="0"/>
        </a:p>
      </dsp:txBody>
      <dsp:txXfrm rot="-5400000">
        <a:off x="1" y="3795182"/>
        <a:ext cx="1244296" cy="533269"/>
      </dsp:txXfrm>
    </dsp:sp>
    <dsp:sp modelId="{1BBB47B4-BB5B-44ED-AB6E-206141FBE65F}">
      <dsp:nvSpPr>
        <dsp:cNvPr id="0" name=""/>
        <dsp:cNvSpPr/>
      </dsp:nvSpPr>
      <dsp:spPr>
        <a:xfrm rot="5400000">
          <a:off x="4006839" y="410491"/>
          <a:ext cx="1155417" cy="6680503"/>
        </a:xfrm>
        <a:prstGeom prst="round2SameRect">
          <a:avLst/>
        </a:prstGeom>
        <a:solidFill>
          <a:srgbClr val="E7DED0">
            <a:alpha val="90000"/>
          </a:srgbClr>
        </a:solidFill>
        <a:ln w="25400" cap="flat" cmpd="sng" algn="ctr">
          <a:solidFill>
            <a:srgbClr val="570605"/>
          </a:solidFill>
          <a:prstDash val="solid"/>
        </a:ln>
        <a:effectLst/>
      </dsp:spPr>
      <dsp:style>
        <a:lnRef idx="2">
          <a:scrgbClr r="0" g="0" b="0"/>
        </a:lnRef>
        <a:fillRef idx="1">
          <a:scrgbClr r="0" g="0" b="0"/>
        </a:fillRef>
        <a:effectRef idx="0">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en-US" sz="2200" kern="1200" dirty="0" smtClean="0">
              <a:latin typeface="Gisha" pitchFamily="34" charset="-79"/>
              <a:cs typeface="Gisha" pitchFamily="34" charset="-79"/>
            </a:rPr>
            <a:t>Students were regrouped (when possible) to attain greater instructional homogeneity.</a:t>
          </a:r>
          <a:endParaRPr lang="en-US" sz="2200" kern="1200" dirty="0">
            <a:latin typeface="Gisha" pitchFamily="34" charset="-79"/>
            <a:cs typeface="Gisha" pitchFamily="34" charset="-79"/>
          </a:endParaRPr>
        </a:p>
      </dsp:txBody>
      <dsp:txXfrm rot="-5400000">
        <a:off x="1244297" y="3229437"/>
        <a:ext cx="6624100" cy="104261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594E37-5B4B-714C-92EF-01198B7A330C}">
      <dsp:nvSpPr>
        <dsp:cNvPr id="0" name=""/>
        <dsp:cNvSpPr/>
      </dsp:nvSpPr>
      <dsp:spPr>
        <a:xfrm>
          <a:off x="571130" y="0"/>
          <a:ext cx="7649366" cy="1547578"/>
        </a:xfrm>
        <a:prstGeom prst="roundRect">
          <a:avLst>
            <a:gd name="adj" fmla="val 10000"/>
          </a:avLst>
        </a:prstGeom>
        <a:solidFill>
          <a:srgbClr val="695E4A"/>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solidFill>
                <a:schemeClr val="bg1"/>
              </a:solidFill>
              <a:latin typeface="Stencil"/>
              <a:cs typeface="Stencil"/>
            </a:rPr>
            <a:t>Comprehension Circuit Training</a:t>
          </a:r>
          <a:endParaRPr lang="en-US" sz="2400" kern="1200" dirty="0">
            <a:solidFill>
              <a:schemeClr val="bg1"/>
            </a:solidFill>
            <a:latin typeface="Stencil"/>
            <a:cs typeface="Stencil"/>
          </a:endParaRPr>
        </a:p>
      </dsp:txBody>
      <dsp:txXfrm>
        <a:off x="616457" y="45327"/>
        <a:ext cx="7558712" cy="1456924"/>
      </dsp:txXfrm>
    </dsp:sp>
    <dsp:sp modelId="{D165ED82-8808-864B-A58C-58E74EC0DA16}">
      <dsp:nvSpPr>
        <dsp:cNvPr id="0" name=""/>
        <dsp:cNvSpPr/>
      </dsp:nvSpPr>
      <dsp:spPr>
        <a:xfrm>
          <a:off x="1166988" y="1547578"/>
          <a:ext cx="3228825" cy="390777"/>
        </a:xfrm>
        <a:custGeom>
          <a:avLst/>
          <a:gdLst/>
          <a:ahLst/>
          <a:cxnLst/>
          <a:rect l="0" t="0" r="0" b="0"/>
          <a:pathLst>
            <a:path>
              <a:moveTo>
                <a:pt x="3228825" y="0"/>
              </a:moveTo>
              <a:lnTo>
                <a:pt x="3228825" y="195388"/>
              </a:lnTo>
              <a:lnTo>
                <a:pt x="0" y="195388"/>
              </a:lnTo>
              <a:lnTo>
                <a:pt x="0" y="390777"/>
              </a:lnTo>
            </a:path>
          </a:pathLst>
        </a:custGeom>
        <a:noFill/>
        <a:ln w="9525" cap="flat" cmpd="sng" algn="ctr">
          <a:solidFill>
            <a:schemeClr val="accent3">
              <a:lumMod val="50000"/>
            </a:schemeClr>
          </a:solidFill>
          <a:prstDash val="solid"/>
        </a:ln>
        <a:effectLst/>
      </dsp:spPr>
      <dsp:style>
        <a:lnRef idx="1">
          <a:scrgbClr r="0" g="0" b="0"/>
        </a:lnRef>
        <a:fillRef idx="0">
          <a:scrgbClr r="0" g="0" b="0"/>
        </a:fillRef>
        <a:effectRef idx="0">
          <a:scrgbClr r="0" g="0" b="0"/>
        </a:effectRef>
        <a:fontRef idx="minor"/>
      </dsp:style>
    </dsp:sp>
    <dsp:sp modelId="{9257C8F5-6B4E-B141-AA74-EAA36B04E08C}">
      <dsp:nvSpPr>
        <dsp:cNvPr id="0" name=""/>
        <dsp:cNvSpPr/>
      </dsp:nvSpPr>
      <dsp:spPr>
        <a:xfrm>
          <a:off x="727" y="1938356"/>
          <a:ext cx="2332521" cy="776994"/>
        </a:xfrm>
        <a:prstGeom prst="roundRect">
          <a:avLst>
            <a:gd name="adj" fmla="val 10000"/>
          </a:avLst>
        </a:prstGeom>
        <a:solidFill>
          <a:srgbClr val="979439"/>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b="1" kern="1200" dirty="0" smtClean="0">
              <a:solidFill>
                <a:srgbClr val="F0F0F0"/>
              </a:solidFill>
              <a:latin typeface="Stencil"/>
              <a:cs typeface="Stencil"/>
            </a:rPr>
            <a:t>Warm-Up station </a:t>
          </a:r>
        </a:p>
      </dsp:txBody>
      <dsp:txXfrm>
        <a:off x="23484" y="1961113"/>
        <a:ext cx="2287007" cy="731480"/>
      </dsp:txXfrm>
    </dsp:sp>
    <dsp:sp modelId="{DEF4F12F-C500-F747-9EC6-22C396027D17}">
      <dsp:nvSpPr>
        <dsp:cNvPr id="0" name=""/>
        <dsp:cNvSpPr/>
      </dsp:nvSpPr>
      <dsp:spPr>
        <a:xfrm>
          <a:off x="1121268" y="2715350"/>
          <a:ext cx="91440" cy="310797"/>
        </a:xfrm>
        <a:custGeom>
          <a:avLst/>
          <a:gdLst/>
          <a:ahLst/>
          <a:cxnLst/>
          <a:rect l="0" t="0" r="0" b="0"/>
          <a:pathLst>
            <a:path>
              <a:moveTo>
                <a:pt x="45720" y="0"/>
              </a:moveTo>
              <a:lnTo>
                <a:pt x="45720" y="310797"/>
              </a:lnTo>
            </a:path>
          </a:pathLst>
        </a:custGeom>
        <a:noFill/>
        <a:ln w="9525" cap="flat" cmpd="sng" algn="ctr">
          <a:solidFill>
            <a:schemeClr val="accent3">
              <a:lumMod val="50000"/>
            </a:schemeClr>
          </a:solidFill>
          <a:prstDash val="solid"/>
        </a:ln>
        <a:effectLst/>
      </dsp:spPr>
      <dsp:style>
        <a:lnRef idx="1">
          <a:scrgbClr r="0" g="0" b="0"/>
        </a:lnRef>
        <a:fillRef idx="0">
          <a:scrgbClr r="0" g="0" b="0"/>
        </a:fillRef>
        <a:effectRef idx="0">
          <a:scrgbClr r="0" g="0" b="0"/>
        </a:effectRef>
        <a:fontRef idx="minor"/>
      </dsp:style>
    </dsp:sp>
    <dsp:sp modelId="{6AFD47D3-6A06-FE4D-8F99-D226445199F2}">
      <dsp:nvSpPr>
        <dsp:cNvPr id="0" name=""/>
        <dsp:cNvSpPr/>
      </dsp:nvSpPr>
      <dsp:spPr>
        <a:xfrm>
          <a:off x="142305" y="3026148"/>
          <a:ext cx="2049365" cy="776994"/>
        </a:xfrm>
        <a:prstGeom prst="roundRect">
          <a:avLst>
            <a:gd name="adj" fmla="val 10000"/>
          </a:avLst>
        </a:prstGeom>
        <a:solidFill>
          <a:srgbClr val="979439"/>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solidFill>
                <a:srgbClr val="F0F0F0"/>
              </a:solidFill>
            </a:rPr>
            <a:t>Preview Text</a:t>
          </a:r>
          <a:endParaRPr lang="en-US" sz="1600" kern="1200" dirty="0">
            <a:solidFill>
              <a:srgbClr val="F0F0F0"/>
            </a:solidFill>
          </a:endParaRPr>
        </a:p>
      </dsp:txBody>
      <dsp:txXfrm>
        <a:off x="165062" y="3048905"/>
        <a:ext cx="2003851" cy="731480"/>
      </dsp:txXfrm>
    </dsp:sp>
    <dsp:sp modelId="{4C3A2B6B-B1ED-B44C-863E-E0D42A26B241}">
      <dsp:nvSpPr>
        <dsp:cNvPr id="0" name=""/>
        <dsp:cNvSpPr/>
      </dsp:nvSpPr>
      <dsp:spPr>
        <a:xfrm>
          <a:off x="1121268" y="3803142"/>
          <a:ext cx="91440" cy="310797"/>
        </a:xfrm>
        <a:custGeom>
          <a:avLst/>
          <a:gdLst/>
          <a:ahLst/>
          <a:cxnLst/>
          <a:rect l="0" t="0" r="0" b="0"/>
          <a:pathLst>
            <a:path>
              <a:moveTo>
                <a:pt x="45720" y="0"/>
              </a:moveTo>
              <a:lnTo>
                <a:pt x="45720" y="310797"/>
              </a:lnTo>
            </a:path>
          </a:pathLst>
        </a:custGeom>
        <a:noFill/>
        <a:ln w="9525" cap="flat" cmpd="sng" algn="ctr">
          <a:solidFill>
            <a:schemeClr val="accent3">
              <a:lumMod val="50000"/>
            </a:schemeClr>
          </a:solidFill>
          <a:prstDash val="solid"/>
        </a:ln>
        <a:effectLst/>
      </dsp:spPr>
      <dsp:style>
        <a:lnRef idx="1">
          <a:scrgbClr r="0" g="0" b="0"/>
        </a:lnRef>
        <a:fillRef idx="0">
          <a:scrgbClr r="0" g="0" b="0"/>
        </a:fillRef>
        <a:effectRef idx="0">
          <a:scrgbClr r="0" g="0" b="0"/>
        </a:effectRef>
        <a:fontRef idx="minor"/>
      </dsp:style>
    </dsp:sp>
    <dsp:sp modelId="{F9A2BC36-EA7F-0B4C-BD74-9E7CE3CADDC1}">
      <dsp:nvSpPr>
        <dsp:cNvPr id="0" name=""/>
        <dsp:cNvSpPr/>
      </dsp:nvSpPr>
      <dsp:spPr>
        <a:xfrm>
          <a:off x="100475" y="4113940"/>
          <a:ext cx="2133024" cy="776994"/>
        </a:xfrm>
        <a:prstGeom prst="roundRect">
          <a:avLst>
            <a:gd name="adj" fmla="val 10000"/>
          </a:avLst>
        </a:prstGeom>
        <a:solidFill>
          <a:srgbClr val="979439"/>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solidFill>
                <a:srgbClr val="F0F0F0"/>
              </a:solidFill>
            </a:rPr>
            <a:t>Develop Background Knowledge</a:t>
          </a:r>
          <a:endParaRPr lang="en-US" sz="1600" kern="1200" dirty="0">
            <a:solidFill>
              <a:srgbClr val="F0F0F0"/>
            </a:solidFill>
          </a:endParaRPr>
        </a:p>
      </dsp:txBody>
      <dsp:txXfrm>
        <a:off x="123232" y="4136697"/>
        <a:ext cx="2087510" cy="731480"/>
      </dsp:txXfrm>
    </dsp:sp>
    <dsp:sp modelId="{2188A4FA-D529-1C48-98BE-7771A16937FF}">
      <dsp:nvSpPr>
        <dsp:cNvPr id="0" name=""/>
        <dsp:cNvSpPr/>
      </dsp:nvSpPr>
      <dsp:spPr>
        <a:xfrm>
          <a:off x="1121268" y="4890935"/>
          <a:ext cx="91440" cy="310797"/>
        </a:xfrm>
        <a:custGeom>
          <a:avLst/>
          <a:gdLst/>
          <a:ahLst/>
          <a:cxnLst/>
          <a:rect l="0" t="0" r="0" b="0"/>
          <a:pathLst>
            <a:path>
              <a:moveTo>
                <a:pt x="45720" y="0"/>
              </a:moveTo>
              <a:lnTo>
                <a:pt x="45720" y="310797"/>
              </a:lnTo>
            </a:path>
          </a:pathLst>
        </a:custGeom>
        <a:noFill/>
        <a:ln w="9525" cap="flat" cmpd="sng" algn="ctr">
          <a:solidFill>
            <a:schemeClr val="accent3">
              <a:lumMod val="50000"/>
            </a:schemeClr>
          </a:solidFill>
          <a:prstDash val="solid"/>
        </a:ln>
        <a:effectLst/>
      </dsp:spPr>
      <dsp:style>
        <a:lnRef idx="1">
          <a:scrgbClr r="0" g="0" b="0"/>
        </a:lnRef>
        <a:fillRef idx="0">
          <a:scrgbClr r="0" g="0" b="0"/>
        </a:fillRef>
        <a:effectRef idx="0">
          <a:scrgbClr r="0" g="0" b="0"/>
        </a:effectRef>
        <a:fontRef idx="minor"/>
      </dsp:style>
    </dsp:sp>
    <dsp:sp modelId="{0D27741B-5ED3-2A42-A72B-369E30A55F78}">
      <dsp:nvSpPr>
        <dsp:cNvPr id="0" name=""/>
        <dsp:cNvSpPr/>
      </dsp:nvSpPr>
      <dsp:spPr>
        <a:xfrm>
          <a:off x="162631" y="5201732"/>
          <a:ext cx="2008713" cy="776994"/>
        </a:xfrm>
        <a:prstGeom prst="roundRect">
          <a:avLst>
            <a:gd name="adj" fmla="val 10000"/>
          </a:avLst>
        </a:prstGeom>
        <a:solidFill>
          <a:srgbClr val="979439"/>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solidFill>
                <a:srgbClr val="F0F0F0"/>
              </a:solidFill>
            </a:rPr>
            <a:t>Set Checkpoints</a:t>
          </a:r>
          <a:endParaRPr lang="en-US" sz="1600" kern="1200" dirty="0">
            <a:solidFill>
              <a:srgbClr val="F0F0F0"/>
            </a:solidFill>
          </a:endParaRPr>
        </a:p>
      </dsp:txBody>
      <dsp:txXfrm>
        <a:off x="185388" y="5224489"/>
        <a:ext cx="1963199" cy="731480"/>
      </dsp:txXfrm>
    </dsp:sp>
    <dsp:sp modelId="{0D56EBEF-25EA-534F-9CF6-8775537F164A}">
      <dsp:nvSpPr>
        <dsp:cNvPr id="0" name=""/>
        <dsp:cNvSpPr/>
      </dsp:nvSpPr>
      <dsp:spPr>
        <a:xfrm>
          <a:off x="4215815" y="1547578"/>
          <a:ext cx="179998" cy="375960"/>
        </a:xfrm>
        <a:custGeom>
          <a:avLst/>
          <a:gdLst/>
          <a:ahLst/>
          <a:cxnLst/>
          <a:rect l="0" t="0" r="0" b="0"/>
          <a:pathLst>
            <a:path>
              <a:moveTo>
                <a:pt x="179998" y="0"/>
              </a:moveTo>
              <a:lnTo>
                <a:pt x="179998" y="187980"/>
              </a:lnTo>
              <a:lnTo>
                <a:pt x="0" y="187980"/>
              </a:lnTo>
              <a:lnTo>
                <a:pt x="0" y="375960"/>
              </a:lnTo>
            </a:path>
          </a:pathLst>
        </a:custGeom>
        <a:noFill/>
        <a:ln w="9525" cap="flat" cmpd="sng" algn="ctr">
          <a:solidFill>
            <a:schemeClr val="accent3">
              <a:lumMod val="50000"/>
            </a:schemeClr>
          </a:solidFill>
          <a:prstDash val="solid"/>
        </a:ln>
        <a:effectLst/>
      </dsp:spPr>
      <dsp:style>
        <a:lnRef idx="1">
          <a:scrgbClr r="0" g="0" b="0"/>
        </a:lnRef>
        <a:fillRef idx="0">
          <a:scrgbClr r="0" g="0" b="0"/>
        </a:fillRef>
        <a:effectRef idx="0">
          <a:scrgbClr r="0" g="0" b="0"/>
        </a:effectRef>
        <a:fontRef idx="minor"/>
      </dsp:style>
    </dsp:sp>
    <dsp:sp modelId="{E297D06F-4AD2-AB4F-81AA-4ECB4B33970D}">
      <dsp:nvSpPr>
        <dsp:cNvPr id="0" name=""/>
        <dsp:cNvSpPr/>
      </dsp:nvSpPr>
      <dsp:spPr>
        <a:xfrm>
          <a:off x="2679458" y="1923538"/>
          <a:ext cx="3072713" cy="776994"/>
        </a:xfrm>
        <a:prstGeom prst="roundRect">
          <a:avLst>
            <a:gd name="adj" fmla="val 10000"/>
          </a:avLst>
        </a:prstGeom>
        <a:solidFill>
          <a:schemeClr val="accent6">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b="1" kern="1200" dirty="0" smtClean="0">
              <a:solidFill>
                <a:srgbClr val="F0F0F0"/>
              </a:solidFill>
              <a:latin typeface="Stencil"/>
              <a:cs typeface="Stencil"/>
            </a:rPr>
            <a:t>Reading core station</a:t>
          </a:r>
          <a:endParaRPr lang="en-US" sz="1700" b="1" kern="1200" dirty="0">
            <a:solidFill>
              <a:srgbClr val="F0F0F0"/>
            </a:solidFill>
            <a:latin typeface="Stencil"/>
            <a:cs typeface="Stencil"/>
          </a:endParaRPr>
        </a:p>
      </dsp:txBody>
      <dsp:txXfrm>
        <a:off x="2702215" y="1946295"/>
        <a:ext cx="3027199" cy="731480"/>
      </dsp:txXfrm>
    </dsp:sp>
    <dsp:sp modelId="{729CE388-A53B-C647-910F-C14C79A22DC6}">
      <dsp:nvSpPr>
        <dsp:cNvPr id="0" name=""/>
        <dsp:cNvSpPr/>
      </dsp:nvSpPr>
      <dsp:spPr>
        <a:xfrm>
          <a:off x="4170095" y="2700533"/>
          <a:ext cx="91440" cy="325615"/>
        </a:xfrm>
        <a:custGeom>
          <a:avLst/>
          <a:gdLst/>
          <a:ahLst/>
          <a:cxnLst/>
          <a:rect l="0" t="0" r="0" b="0"/>
          <a:pathLst>
            <a:path>
              <a:moveTo>
                <a:pt x="45720" y="0"/>
              </a:moveTo>
              <a:lnTo>
                <a:pt x="45720" y="162807"/>
              </a:lnTo>
              <a:lnTo>
                <a:pt x="49158" y="162807"/>
              </a:lnTo>
              <a:lnTo>
                <a:pt x="49158" y="325615"/>
              </a:lnTo>
            </a:path>
          </a:pathLst>
        </a:custGeom>
        <a:noFill/>
        <a:ln w="9525" cap="flat" cmpd="sng" algn="ctr">
          <a:solidFill>
            <a:schemeClr val="accent3">
              <a:lumMod val="50000"/>
            </a:schemeClr>
          </a:solidFill>
          <a:prstDash val="solid"/>
        </a:ln>
        <a:effectLst/>
      </dsp:spPr>
      <dsp:style>
        <a:lnRef idx="1">
          <a:scrgbClr r="0" g="0" b="0"/>
        </a:lnRef>
        <a:fillRef idx="0">
          <a:scrgbClr r="0" g="0" b="0"/>
        </a:fillRef>
        <a:effectRef idx="0">
          <a:scrgbClr r="0" g="0" b="0"/>
        </a:effectRef>
        <a:fontRef idx="minor"/>
      </dsp:style>
    </dsp:sp>
    <dsp:sp modelId="{BE39384C-83FE-434D-B022-8D2658B46D1E}">
      <dsp:nvSpPr>
        <dsp:cNvPr id="0" name=""/>
        <dsp:cNvSpPr/>
      </dsp:nvSpPr>
      <dsp:spPr>
        <a:xfrm>
          <a:off x="2864270" y="3026148"/>
          <a:ext cx="2709966" cy="776994"/>
        </a:xfrm>
        <a:prstGeom prst="roundRect">
          <a:avLst>
            <a:gd name="adj" fmla="val 10000"/>
          </a:avLst>
        </a:prstGeom>
        <a:solidFill>
          <a:schemeClr val="accent6">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0" kern="1200" dirty="0" smtClean="0">
              <a:solidFill>
                <a:srgbClr val="F0F0F0"/>
              </a:solidFill>
            </a:rPr>
            <a:t>Read and Check</a:t>
          </a:r>
          <a:endParaRPr lang="en-US" sz="1600" b="0" kern="1200" dirty="0">
            <a:solidFill>
              <a:srgbClr val="F0F0F0"/>
            </a:solidFill>
          </a:endParaRPr>
        </a:p>
      </dsp:txBody>
      <dsp:txXfrm>
        <a:off x="2887027" y="3048905"/>
        <a:ext cx="2664452" cy="731480"/>
      </dsp:txXfrm>
    </dsp:sp>
    <dsp:sp modelId="{D2D8CBBD-3233-C04E-BB6F-0D8090E78C41}">
      <dsp:nvSpPr>
        <dsp:cNvPr id="0" name=""/>
        <dsp:cNvSpPr/>
      </dsp:nvSpPr>
      <dsp:spPr>
        <a:xfrm>
          <a:off x="4173533" y="3803142"/>
          <a:ext cx="91440" cy="310797"/>
        </a:xfrm>
        <a:custGeom>
          <a:avLst/>
          <a:gdLst/>
          <a:ahLst/>
          <a:cxnLst/>
          <a:rect l="0" t="0" r="0" b="0"/>
          <a:pathLst>
            <a:path>
              <a:moveTo>
                <a:pt x="45720" y="0"/>
              </a:moveTo>
              <a:lnTo>
                <a:pt x="45720" y="310797"/>
              </a:lnTo>
            </a:path>
          </a:pathLst>
        </a:custGeom>
        <a:noFill/>
        <a:ln w="9525" cap="flat" cmpd="sng" algn="ctr">
          <a:solidFill>
            <a:schemeClr val="accent3">
              <a:lumMod val="50000"/>
            </a:schemeClr>
          </a:solidFill>
          <a:prstDash val="solid"/>
        </a:ln>
        <a:effectLst/>
      </dsp:spPr>
      <dsp:style>
        <a:lnRef idx="1">
          <a:scrgbClr r="0" g="0" b="0"/>
        </a:lnRef>
        <a:fillRef idx="0">
          <a:scrgbClr r="0" g="0" b="0"/>
        </a:fillRef>
        <a:effectRef idx="0">
          <a:scrgbClr r="0" g="0" b="0"/>
        </a:effectRef>
        <a:fontRef idx="minor"/>
      </dsp:style>
    </dsp:sp>
    <dsp:sp modelId="{334926FB-2FCD-2345-9DE2-A2156E5E862D}">
      <dsp:nvSpPr>
        <dsp:cNvPr id="0" name=""/>
        <dsp:cNvSpPr/>
      </dsp:nvSpPr>
      <dsp:spPr>
        <a:xfrm>
          <a:off x="2998412" y="4113940"/>
          <a:ext cx="2441681" cy="730056"/>
        </a:xfrm>
        <a:prstGeom prst="roundRect">
          <a:avLst>
            <a:gd name="adj" fmla="val 10000"/>
          </a:avLst>
        </a:prstGeom>
        <a:solidFill>
          <a:schemeClr val="accent6">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0" kern="1200" dirty="0" smtClean="0">
              <a:solidFill>
                <a:srgbClr val="F0F0F0"/>
              </a:solidFill>
            </a:rPr>
            <a:t>“Fix It “</a:t>
          </a:r>
          <a:endParaRPr lang="en-US" sz="1600" b="0" kern="1200" dirty="0">
            <a:solidFill>
              <a:srgbClr val="F0F0F0"/>
            </a:solidFill>
          </a:endParaRPr>
        </a:p>
      </dsp:txBody>
      <dsp:txXfrm>
        <a:off x="3019795" y="4135323"/>
        <a:ext cx="2398915" cy="687290"/>
      </dsp:txXfrm>
    </dsp:sp>
    <dsp:sp modelId="{7145898C-A19A-154E-8D6F-8EA8C3CCF24B}">
      <dsp:nvSpPr>
        <dsp:cNvPr id="0" name=""/>
        <dsp:cNvSpPr/>
      </dsp:nvSpPr>
      <dsp:spPr>
        <a:xfrm>
          <a:off x="4395814" y="1547578"/>
          <a:ext cx="3052265" cy="390777"/>
        </a:xfrm>
        <a:custGeom>
          <a:avLst/>
          <a:gdLst/>
          <a:ahLst/>
          <a:cxnLst/>
          <a:rect l="0" t="0" r="0" b="0"/>
          <a:pathLst>
            <a:path>
              <a:moveTo>
                <a:pt x="0" y="0"/>
              </a:moveTo>
              <a:lnTo>
                <a:pt x="0" y="195388"/>
              </a:lnTo>
              <a:lnTo>
                <a:pt x="3052265" y="195388"/>
              </a:lnTo>
              <a:lnTo>
                <a:pt x="3052265" y="390777"/>
              </a:lnTo>
            </a:path>
          </a:pathLst>
        </a:custGeom>
        <a:noFill/>
        <a:ln w="9525" cap="flat" cmpd="sng" algn="ctr">
          <a:solidFill>
            <a:schemeClr val="accent3">
              <a:lumMod val="50000"/>
            </a:schemeClr>
          </a:solidFill>
          <a:prstDash val="solid"/>
        </a:ln>
        <a:effectLst/>
      </dsp:spPr>
      <dsp:style>
        <a:lnRef idx="1">
          <a:scrgbClr r="0" g="0" b="0"/>
        </a:lnRef>
        <a:fillRef idx="0">
          <a:scrgbClr r="0" g="0" b="0"/>
        </a:fillRef>
        <a:effectRef idx="0">
          <a:scrgbClr r="0" g="0" b="0"/>
        </a:effectRef>
        <a:fontRef idx="minor"/>
      </dsp:style>
    </dsp:sp>
    <dsp:sp modelId="{63AEC71D-AC6C-0443-AACB-5DB94F06C188}">
      <dsp:nvSpPr>
        <dsp:cNvPr id="0" name=""/>
        <dsp:cNvSpPr/>
      </dsp:nvSpPr>
      <dsp:spPr>
        <a:xfrm>
          <a:off x="6105258" y="1938356"/>
          <a:ext cx="2685642" cy="776994"/>
        </a:xfrm>
        <a:prstGeom prst="roundRect">
          <a:avLst>
            <a:gd name="adj" fmla="val 10000"/>
          </a:avLst>
        </a:prstGeom>
        <a:solidFill>
          <a:srgbClr val="AA0A01"/>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b="1" kern="1200" dirty="0" smtClean="0">
              <a:solidFill>
                <a:srgbClr val="F0F0F0"/>
              </a:solidFill>
              <a:latin typeface="Stencil"/>
              <a:cs typeface="Stencil"/>
            </a:rPr>
            <a:t>Knowledge flex station</a:t>
          </a:r>
          <a:endParaRPr lang="en-US" sz="1200" b="1" kern="1200" dirty="0">
            <a:solidFill>
              <a:srgbClr val="F0F0F0"/>
            </a:solidFill>
          </a:endParaRPr>
        </a:p>
      </dsp:txBody>
      <dsp:txXfrm>
        <a:off x="6128015" y="1961113"/>
        <a:ext cx="2640128" cy="731480"/>
      </dsp:txXfrm>
    </dsp:sp>
    <dsp:sp modelId="{82A273E0-144F-DF4D-97B7-9F865BC9BDFC}">
      <dsp:nvSpPr>
        <dsp:cNvPr id="0" name=""/>
        <dsp:cNvSpPr/>
      </dsp:nvSpPr>
      <dsp:spPr>
        <a:xfrm>
          <a:off x="7402359" y="2715350"/>
          <a:ext cx="91440" cy="310797"/>
        </a:xfrm>
        <a:custGeom>
          <a:avLst/>
          <a:gdLst/>
          <a:ahLst/>
          <a:cxnLst/>
          <a:rect l="0" t="0" r="0" b="0"/>
          <a:pathLst>
            <a:path>
              <a:moveTo>
                <a:pt x="45720" y="0"/>
              </a:moveTo>
              <a:lnTo>
                <a:pt x="45720" y="310797"/>
              </a:lnTo>
            </a:path>
          </a:pathLst>
        </a:custGeom>
        <a:noFill/>
        <a:ln w="9525" cap="flat" cmpd="sng" algn="ctr">
          <a:solidFill>
            <a:schemeClr val="accent3">
              <a:lumMod val="50000"/>
            </a:schemeClr>
          </a:solidFill>
          <a:prstDash val="solid"/>
        </a:ln>
        <a:effectLst/>
      </dsp:spPr>
      <dsp:style>
        <a:lnRef idx="1">
          <a:scrgbClr r="0" g="0" b="0"/>
        </a:lnRef>
        <a:fillRef idx="0">
          <a:scrgbClr r="0" g="0" b="0"/>
        </a:fillRef>
        <a:effectRef idx="0">
          <a:scrgbClr r="0" g="0" b="0"/>
        </a:effectRef>
        <a:fontRef idx="minor"/>
      </dsp:style>
    </dsp:sp>
    <dsp:sp modelId="{D34475DE-D136-9B4C-A342-A21007FBCF56}">
      <dsp:nvSpPr>
        <dsp:cNvPr id="0" name=""/>
        <dsp:cNvSpPr/>
      </dsp:nvSpPr>
      <dsp:spPr>
        <a:xfrm>
          <a:off x="6210956" y="3026148"/>
          <a:ext cx="2474245" cy="776994"/>
        </a:xfrm>
        <a:prstGeom prst="roundRect">
          <a:avLst>
            <a:gd name="adj" fmla="val 10000"/>
          </a:avLst>
        </a:prstGeom>
        <a:solidFill>
          <a:srgbClr val="AA0A01"/>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solidFill>
                <a:srgbClr val="F0F0F0"/>
              </a:solidFill>
            </a:rPr>
            <a:t>Take Team-Based Learning Quizzes</a:t>
          </a:r>
          <a:endParaRPr lang="en-US" sz="1600" kern="1200" dirty="0">
            <a:solidFill>
              <a:srgbClr val="F0F0F0"/>
            </a:solidFill>
          </a:endParaRPr>
        </a:p>
      </dsp:txBody>
      <dsp:txXfrm>
        <a:off x="6233713" y="3048905"/>
        <a:ext cx="2428731" cy="731480"/>
      </dsp:txXfrm>
    </dsp:sp>
    <dsp:sp modelId="{FE0DE59A-D54A-0F42-9043-80E1D3FE3FC4}">
      <dsp:nvSpPr>
        <dsp:cNvPr id="0" name=""/>
        <dsp:cNvSpPr/>
      </dsp:nvSpPr>
      <dsp:spPr>
        <a:xfrm>
          <a:off x="7402359" y="3803142"/>
          <a:ext cx="91440" cy="310797"/>
        </a:xfrm>
        <a:custGeom>
          <a:avLst/>
          <a:gdLst/>
          <a:ahLst/>
          <a:cxnLst/>
          <a:rect l="0" t="0" r="0" b="0"/>
          <a:pathLst>
            <a:path>
              <a:moveTo>
                <a:pt x="45720" y="0"/>
              </a:moveTo>
              <a:lnTo>
                <a:pt x="45720" y="310797"/>
              </a:lnTo>
            </a:path>
          </a:pathLst>
        </a:custGeom>
        <a:noFill/>
        <a:ln w="9525" cap="flat" cmpd="sng" algn="ctr">
          <a:solidFill>
            <a:schemeClr val="accent3">
              <a:lumMod val="50000"/>
            </a:schemeClr>
          </a:solidFill>
          <a:prstDash val="solid"/>
        </a:ln>
        <a:effectLst/>
      </dsp:spPr>
      <dsp:style>
        <a:lnRef idx="1">
          <a:scrgbClr r="0" g="0" b="0"/>
        </a:lnRef>
        <a:fillRef idx="0">
          <a:scrgbClr r="0" g="0" b="0"/>
        </a:fillRef>
        <a:effectRef idx="0">
          <a:scrgbClr r="0" g="0" b="0"/>
        </a:effectRef>
        <a:fontRef idx="minor"/>
      </dsp:style>
    </dsp:sp>
    <dsp:sp modelId="{993C7CC4-214E-1647-9642-D12F9C50A64B}">
      <dsp:nvSpPr>
        <dsp:cNvPr id="0" name=""/>
        <dsp:cNvSpPr/>
      </dsp:nvSpPr>
      <dsp:spPr>
        <a:xfrm>
          <a:off x="6286981" y="4113940"/>
          <a:ext cx="2322195" cy="747367"/>
        </a:xfrm>
        <a:prstGeom prst="roundRect">
          <a:avLst>
            <a:gd name="adj" fmla="val 10000"/>
          </a:avLst>
        </a:prstGeom>
        <a:solidFill>
          <a:srgbClr val="AA0A01"/>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solidFill>
                <a:srgbClr val="F0F0F0"/>
              </a:solidFill>
            </a:rPr>
            <a:t>Answer the Read to Find Out Question</a:t>
          </a:r>
        </a:p>
      </dsp:txBody>
      <dsp:txXfrm>
        <a:off x="6308871" y="4135830"/>
        <a:ext cx="2278415" cy="70358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CFD5A7-C470-4A45-899C-830B67F3A1CD}">
      <dsp:nvSpPr>
        <dsp:cNvPr id="0" name=""/>
        <dsp:cNvSpPr/>
      </dsp:nvSpPr>
      <dsp:spPr>
        <a:xfrm>
          <a:off x="1828827" y="152390"/>
          <a:ext cx="6476983" cy="5410241"/>
        </a:xfrm>
        <a:prstGeom prst="diamond">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640867F-5B64-4823-BD80-3C3BACF5B765}">
      <dsp:nvSpPr>
        <dsp:cNvPr id="0" name=""/>
        <dsp:cNvSpPr/>
      </dsp:nvSpPr>
      <dsp:spPr>
        <a:xfrm>
          <a:off x="2362212" y="406778"/>
          <a:ext cx="2668527" cy="2363732"/>
        </a:xfrm>
        <a:prstGeom prst="roundRect">
          <a:avLst/>
        </a:prstGeom>
        <a:solidFill>
          <a:schemeClr val="tx1">
            <a:lumMod val="75000"/>
            <a:lumOff val="2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US" sz="2400" kern="1200" dirty="0" smtClean="0"/>
            <a:t>Efficacy: </a:t>
          </a:r>
        </a:p>
        <a:p>
          <a:pPr lvl="0" algn="ctr" defTabSz="1066800" rtl="0">
            <a:lnSpc>
              <a:spcPct val="90000"/>
            </a:lnSpc>
            <a:spcBef>
              <a:spcPct val="0"/>
            </a:spcBef>
            <a:spcAft>
              <a:spcPct val="35000"/>
            </a:spcAft>
          </a:pPr>
          <a:r>
            <a:rPr lang="en-US" sz="2400" kern="1200" dirty="0" smtClean="0"/>
            <a:t>No between-group effects</a:t>
          </a:r>
        </a:p>
        <a:p>
          <a:pPr lvl="0" algn="ctr" defTabSz="1066800" rtl="0">
            <a:lnSpc>
              <a:spcPct val="90000"/>
            </a:lnSpc>
            <a:spcBef>
              <a:spcPct val="0"/>
            </a:spcBef>
            <a:spcAft>
              <a:spcPct val="35000"/>
            </a:spcAft>
          </a:pPr>
          <a:r>
            <a:rPr lang="en-US" sz="2400" kern="1200" dirty="0" smtClean="0"/>
            <a:t>Both groups improved</a:t>
          </a:r>
          <a:endParaRPr lang="en-US" sz="2400" kern="1200" dirty="0"/>
        </a:p>
      </dsp:txBody>
      <dsp:txXfrm>
        <a:off x="2477600" y="522166"/>
        <a:ext cx="2437751" cy="2132956"/>
      </dsp:txXfrm>
    </dsp:sp>
    <dsp:sp modelId="{FD552AA7-B5DD-4E34-A5A6-3CEF06DEEC04}">
      <dsp:nvSpPr>
        <dsp:cNvPr id="0" name=""/>
        <dsp:cNvSpPr/>
      </dsp:nvSpPr>
      <dsp:spPr>
        <a:xfrm>
          <a:off x="5105405" y="406778"/>
          <a:ext cx="2665470" cy="2363732"/>
        </a:xfrm>
        <a:prstGeom prst="roundRect">
          <a:avLst/>
        </a:prstGeom>
        <a:solidFill>
          <a:srgbClr val="695E4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kern="1200" dirty="0" smtClean="0"/>
            <a:t>Trends that Intervention benefitted students &gt; 15</a:t>
          </a:r>
          <a:r>
            <a:rPr lang="en-US" sz="2000" kern="1200" baseline="30000" dirty="0" smtClean="0"/>
            <a:t>th</a:t>
          </a:r>
          <a:r>
            <a:rPr lang="en-US" sz="2000" kern="1200" dirty="0" smtClean="0"/>
            <a:t> percentile more than students &lt; 15</a:t>
          </a:r>
          <a:r>
            <a:rPr lang="en-US" sz="2000" kern="1200" baseline="30000" dirty="0" smtClean="0"/>
            <a:t>th</a:t>
          </a:r>
          <a:endParaRPr lang="en-US" sz="2000" kern="1200" dirty="0"/>
        </a:p>
      </dsp:txBody>
      <dsp:txXfrm>
        <a:off x="5220793" y="522166"/>
        <a:ext cx="2434694" cy="2132956"/>
      </dsp:txXfrm>
    </dsp:sp>
    <dsp:sp modelId="{F158F45D-B6BE-4D2C-BDD9-06B3135EED72}">
      <dsp:nvSpPr>
        <dsp:cNvPr id="0" name=""/>
        <dsp:cNvSpPr/>
      </dsp:nvSpPr>
      <dsp:spPr>
        <a:xfrm>
          <a:off x="2362200" y="2868430"/>
          <a:ext cx="2668551" cy="2469623"/>
        </a:xfrm>
        <a:prstGeom prst="roundRect">
          <a:avLst/>
        </a:prstGeom>
        <a:solidFill>
          <a:schemeClr val="tx1">
            <a:lumMod val="75000"/>
            <a:lumOff val="2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kern="1200" dirty="0" smtClean="0"/>
            <a:t>Modest implementation &amp; no relation of fidelity to student outcomes </a:t>
          </a:r>
          <a:endParaRPr lang="en-US" sz="2000" kern="1200" dirty="0"/>
        </a:p>
      </dsp:txBody>
      <dsp:txXfrm>
        <a:off x="2482757" y="2988987"/>
        <a:ext cx="2427437" cy="2228509"/>
      </dsp:txXfrm>
    </dsp:sp>
    <dsp:sp modelId="{B5C12A14-F101-4142-A71A-185834A947E2}">
      <dsp:nvSpPr>
        <dsp:cNvPr id="0" name=""/>
        <dsp:cNvSpPr/>
      </dsp:nvSpPr>
      <dsp:spPr>
        <a:xfrm>
          <a:off x="5105405" y="2868430"/>
          <a:ext cx="2665470" cy="2453640"/>
        </a:xfrm>
        <a:prstGeom prst="roundRect">
          <a:avLst/>
        </a:prstGeom>
        <a:solidFill>
          <a:schemeClr val="tx1">
            <a:lumMod val="75000"/>
            <a:lumOff val="2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t" anchorCtr="0">
          <a:noAutofit/>
        </a:bodyPr>
        <a:lstStyle/>
        <a:p>
          <a:pPr lvl="0" algn="ctr" defTabSz="889000" rtl="0">
            <a:lnSpc>
              <a:spcPct val="90000"/>
            </a:lnSpc>
            <a:spcBef>
              <a:spcPct val="0"/>
            </a:spcBef>
            <a:spcAft>
              <a:spcPct val="35000"/>
            </a:spcAft>
          </a:pPr>
          <a:r>
            <a:rPr lang="en-US" sz="2000" kern="1200" dirty="0" smtClean="0"/>
            <a:t>Extensive time on teacher-directed components </a:t>
          </a:r>
          <a:endParaRPr lang="en-US" sz="2000" kern="1200" dirty="0"/>
        </a:p>
        <a:p>
          <a:pPr marL="114300" lvl="1" indent="-114300" algn="l" defTabSz="622300" rtl="0">
            <a:lnSpc>
              <a:spcPct val="90000"/>
            </a:lnSpc>
            <a:spcBef>
              <a:spcPct val="0"/>
            </a:spcBef>
            <a:spcAft>
              <a:spcPct val="15000"/>
            </a:spcAft>
            <a:buChar char="••"/>
          </a:pPr>
          <a:r>
            <a:rPr lang="en-US" sz="1400" kern="1200" dirty="0" smtClean="0"/>
            <a:t>Limited fidelity to student regulated and knowledge application phases.  </a:t>
          </a:r>
          <a:endParaRPr lang="en-US" sz="1400" kern="1200" dirty="0"/>
        </a:p>
        <a:p>
          <a:pPr marL="114300" lvl="1" indent="-114300" algn="l" defTabSz="622300" rtl="0">
            <a:lnSpc>
              <a:spcPct val="90000"/>
            </a:lnSpc>
            <a:spcBef>
              <a:spcPct val="0"/>
            </a:spcBef>
            <a:spcAft>
              <a:spcPct val="15000"/>
            </a:spcAft>
            <a:buChar char="••"/>
          </a:pPr>
          <a:r>
            <a:rPr lang="en-US" sz="1400" kern="1200" dirty="0" smtClean="0"/>
            <a:t>Lack of relevance for students</a:t>
          </a:r>
          <a:endParaRPr lang="en-US" sz="1400" kern="1200" dirty="0"/>
        </a:p>
        <a:p>
          <a:pPr marL="114300" lvl="1" indent="-114300" algn="l" defTabSz="622300" rtl="0">
            <a:lnSpc>
              <a:spcPct val="90000"/>
            </a:lnSpc>
            <a:spcBef>
              <a:spcPct val="0"/>
            </a:spcBef>
            <a:spcAft>
              <a:spcPct val="15000"/>
            </a:spcAft>
            <a:buChar char="••"/>
          </a:pPr>
          <a:r>
            <a:rPr lang="en-US" sz="1400" kern="1200" dirty="0" smtClean="0"/>
            <a:t>Limited “depth of processing” </a:t>
          </a:r>
          <a:endParaRPr lang="en-US" sz="1400" kern="1200" dirty="0"/>
        </a:p>
      </dsp:txBody>
      <dsp:txXfrm>
        <a:off x="5225182" y="2988207"/>
        <a:ext cx="2425916" cy="2214086"/>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8.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037840" cy="464820"/>
          </a:xfrm>
          <a:prstGeom prst="rect">
            <a:avLst/>
          </a:prstGeom>
        </p:spPr>
        <p:txBody>
          <a:bodyPr vert="horz" lIns="93159" tIns="46580" rIns="93159" bIns="46580" rtlCol="0"/>
          <a:lstStyle>
            <a:lvl1pPr algn="l">
              <a:defRPr sz="1200"/>
            </a:lvl1pPr>
          </a:lstStyle>
          <a:p>
            <a:endParaRPr lang="en-US" dirty="0"/>
          </a:p>
        </p:txBody>
      </p:sp>
      <p:sp>
        <p:nvSpPr>
          <p:cNvPr id="3" name="Date Placeholder 2"/>
          <p:cNvSpPr>
            <a:spLocks noGrp="1"/>
          </p:cNvSpPr>
          <p:nvPr>
            <p:ph type="dt" sz="quarter" idx="1"/>
          </p:nvPr>
        </p:nvSpPr>
        <p:spPr>
          <a:xfrm>
            <a:off x="3970939" y="2"/>
            <a:ext cx="3037840" cy="464820"/>
          </a:xfrm>
          <a:prstGeom prst="rect">
            <a:avLst/>
          </a:prstGeom>
        </p:spPr>
        <p:txBody>
          <a:bodyPr vert="horz" lIns="93159" tIns="46580" rIns="93159" bIns="46580" rtlCol="0"/>
          <a:lstStyle>
            <a:lvl1pPr algn="r">
              <a:defRPr sz="1200"/>
            </a:lvl1pPr>
          </a:lstStyle>
          <a:p>
            <a:fld id="{468284D4-65B1-4E48-ACDC-489928F1DB57}" type="datetimeFigureOut">
              <a:rPr lang="en-US" smtClean="0"/>
              <a:pPr/>
              <a:t>8/12/2014</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59" tIns="46580" rIns="93159" bIns="4658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9" y="8829967"/>
            <a:ext cx="3037840" cy="464820"/>
          </a:xfrm>
          <a:prstGeom prst="rect">
            <a:avLst/>
          </a:prstGeom>
        </p:spPr>
        <p:txBody>
          <a:bodyPr vert="horz" lIns="93159" tIns="46580" rIns="93159" bIns="46580" rtlCol="0" anchor="b"/>
          <a:lstStyle>
            <a:lvl1pPr algn="r">
              <a:defRPr sz="1200"/>
            </a:lvl1pPr>
          </a:lstStyle>
          <a:p>
            <a:fld id="{C56092E6-8DCE-4070-867A-C2FFED18AFB0}" type="slidenum">
              <a:rPr lang="en-US" smtClean="0"/>
              <a:pPr/>
              <a:t>‹#›</a:t>
            </a:fld>
            <a:endParaRPr lang="en-US" dirty="0"/>
          </a:p>
        </p:txBody>
      </p:sp>
    </p:spTree>
    <p:extLst>
      <p:ext uri="{BB962C8B-B14F-4D97-AF65-F5344CB8AC3E}">
        <p14:creationId xmlns:p14="http://schemas.microsoft.com/office/powerpoint/2010/main" val="13092831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037840" cy="464820"/>
          </a:xfrm>
          <a:prstGeom prst="rect">
            <a:avLst/>
          </a:prstGeom>
        </p:spPr>
        <p:txBody>
          <a:bodyPr vert="horz" lIns="93159" tIns="46580" rIns="93159" bIns="46580" rtlCol="0"/>
          <a:lstStyle>
            <a:lvl1pPr algn="l">
              <a:defRPr sz="1200"/>
            </a:lvl1pPr>
          </a:lstStyle>
          <a:p>
            <a:endParaRPr lang="en-US" dirty="0"/>
          </a:p>
        </p:txBody>
      </p:sp>
      <p:sp>
        <p:nvSpPr>
          <p:cNvPr id="3" name="Date Placeholder 2"/>
          <p:cNvSpPr>
            <a:spLocks noGrp="1"/>
          </p:cNvSpPr>
          <p:nvPr>
            <p:ph type="dt" idx="1"/>
          </p:nvPr>
        </p:nvSpPr>
        <p:spPr>
          <a:xfrm>
            <a:off x="3970939" y="2"/>
            <a:ext cx="3037840" cy="464820"/>
          </a:xfrm>
          <a:prstGeom prst="rect">
            <a:avLst/>
          </a:prstGeom>
        </p:spPr>
        <p:txBody>
          <a:bodyPr vert="horz" lIns="93159" tIns="46580" rIns="93159" bIns="46580" rtlCol="0"/>
          <a:lstStyle>
            <a:lvl1pPr algn="r">
              <a:defRPr sz="1200"/>
            </a:lvl1pPr>
          </a:lstStyle>
          <a:p>
            <a:fld id="{5518C237-9920-4C2A-B096-99EAA3D8144F}" type="datetimeFigureOut">
              <a:rPr lang="en-US" smtClean="0"/>
              <a:pPr/>
              <a:t>8/12/2014</a:t>
            </a:fld>
            <a:endParaRPr lang="en-US" dirty="0"/>
          </a:p>
        </p:txBody>
      </p:sp>
      <p:sp>
        <p:nvSpPr>
          <p:cNvPr id="4" name="Slide Image Placeholder 3"/>
          <p:cNvSpPr>
            <a:spLocks noGrp="1" noRot="1" noChangeAspect="1"/>
          </p:cNvSpPr>
          <p:nvPr>
            <p:ph type="sldImg" idx="2"/>
          </p:nvPr>
        </p:nvSpPr>
        <p:spPr>
          <a:xfrm>
            <a:off x="1181100" y="698500"/>
            <a:ext cx="4648200" cy="3486150"/>
          </a:xfrm>
          <a:prstGeom prst="rect">
            <a:avLst/>
          </a:prstGeom>
          <a:noFill/>
          <a:ln w="12700">
            <a:solidFill>
              <a:prstClr val="black"/>
            </a:solidFill>
          </a:ln>
        </p:spPr>
        <p:txBody>
          <a:bodyPr vert="horz" lIns="93159" tIns="46580" rIns="93159" bIns="46580" rtlCol="0" anchor="ctr"/>
          <a:lstStyle/>
          <a:p>
            <a:endParaRPr lang="en-US" dirty="0"/>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159" tIns="46580" rIns="93159" bIns="4658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59" tIns="46580" rIns="93159" bIns="4658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9" y="8829967"/>
            <a:ext cx="3037840" cy="464820"/>
          </a:xfrm>
          <a:prstGeom prst="rect">
            <a:avLst/>
          </a:prstGeom>
        </p:spPr>
        <p:txBody>
          <a:bodyPr vert="horz" lIns="93159" tIns="46580" rIns="93159" bIns="46580" rtlCol="0" anchor="b"/>
          <a:lstStyle>
            <a:lvl1pPr algn="r">
              <a:defRPr sz="1200"/>
            </a:lvl1pPr>
          </a:lstStyle>
          <a:p>
            <a:fld id="{56AA381F-CDD7-4A08-AB99-438CC2F4DDC6}" type="slidenum">
              <a:rPr lang="en-US" smtClean="0"/>
              <a:pPr/>
              <a:t>‹#›</a:t>
            </a:fld>
            <a:endParaRPr lang="en-US" dirty="0"/>
          </a:p>
        </p:txBody>
      </p:sp>
    </p:spTree>
    <p:extLst>
      <p:ext uri="{BB962C8B-B14F-4D97-AF65-F5344CB8AC3E}">
        <p14:creationId xmlns:p14="http://schemas.microsoft.com/office/powerpoint/2010/main" val="5522081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Not</a:t>
            </a:r>
            <a:r>
              <a:rPr lang="en-US" baseline="0" dirty="0" smtClean="0"/>
              <a:t> interventions themselves </a:t>
            </a:r>
          </a:p>
          <a:p>
            <a:endParaRPr lang="en-US" baseline="0" dirty="0" smtClean="0"/>
          </a:p>
          <a:p>
            <a:r>
              <a:rPr lang="en-US" baseline="0" dirty="0" smtClean="0"/>
              <a:t>Instructional Design</a:t>
            </a:r>
          </a:p>
          <a:p>
            <a:endParaRPr lang="en-US" baseline="0" dirty="0" smtClean="0"/>
          </a:p>
          <a:p>
            <a:r>
              <a:rPr lang="en-US" baseline="0" dirty="0" smtClean="0"/>
              <a:t>How to structure, align, modify </a:t>
            </a:r>
          </a:p>
          <a:p>
            <a:endParaRPr lang="en-US" baseline="0" dirty="0" smtClean="0"/>
          </a:p>
          <a:p>
            <a:r>
              <a:rPr lang="en-US" baseline="0" dirty="0" smtClean="0"/>
              <a:t>Structure, alignment, economy </a:t>
            </a:r>
            <a:endParaRPr lang="en-US" dirty="0"/>
          </a:p>
        </p:txBody>
      </p:sp>
      <p:sp>
        <p:nvSpPr>
          <p:cNvPr id="4" name="Slide Number Placeholder 3"/>
          <p:cNvSpPr>
            <a:spLocks noGrp="1"/>
          </p:cNvSpPr>
          <p:nvPr>
            <p:ph type="sldNum" sz="quarter" idx="10"/>
          </p:nvPr>
        </p:nvSpPr>
        <p:spPr/>
        <p:txBody>
          <a:bodyPr/>
          <a:lstStyle/>
          <a:p>
            <a:fld id="{56AA381F-CDD7-4A08-AB99-438CC2F4DDC6}"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36642380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6AA381F-CDD7-4A08-AB99-438CC2F4DDC6}" type="slidenum">
              <a:rPr lang="en-US" smtClean="0"/>
              <a:pPr/>
              <a:t>30</a:t>
            </a:fld>
            <a:endParaRPr lang="en-US" dirty="0"/>
          </a:p>
        </p:txBody>
      </p:sp>
    </p:spTree>
    <p:extLst>
      <p:ext uri="{BB962C8B-B14F-4D97-AF65-F5344CB8AC3E}">
        <p14:creationId xmlns:p14="http://schemas.microsoft.com/office/powerpoint/2010/main" val="17465936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6AA381F-CDD7-4A08-AB99-438CC2F4DDC6}" type="slidenum">
              <a:rPr lang="en-US" smtClean="0"/>
              <a:pPr/>
              <a:t>34</a:t>
            </a:fld>
            <a:endParaRPr lang="en-US" dirty="0"/>
          </a:p>
        </p:txBody>
      </p:sp>
    </p:spTree>
    <p:extLst>
      <p:ext uri="{BB962C8B-B14F-4D97-AF65-F5344CB8AC3E}">
        <p14:creationId xmlns:p14="http://schemas.microsoft.com/office/powerpoint/2010/main" val="35650180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6AA381F-CDD7-4A08-AB99-438CC2F4DDC6}" type="slidenum">
              <a:rPr lang="en-US" smtClean="0"/>
              <a:pPr/>
              <a:t>36</a:t>
            </a:fld>
            <a:endParaRPr lang="en-US" dirty="0"/>
          </a:p>
        </p:txBody>
      </p:sp>
    </p:spTree>
    <p:extLst>
      <p:ext uri="{BB962C8B-B14F-4D97-AF65-F5344CB8AC3E}">
        <p14:creationId xmlns:p14="http://schemas.microsoft.com/office/powerpoint/2010/main" val="5064279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we’ve learned by working in</a:t>
            </a:r>
            <a:r>
              <a:rPr lang="en-US" baseline="0" dirty="0" smtClean="0"/>
              <a:t> secondary grades in English language arts classrooms. </a:t>
            </a:r>
          </a:p>
          <a:p>
            <a:r>
              <a:rPr lang="en-US" baseline="0" dirty="0" smtClean="0"/>
              <a:t>With a focus on struggling readers</a:t>
            </a:r>
          </a:p>
          <a:p>
            <a:endParaRPr lang="en-US" baseline="0" dirty="0" smtClean="0"/>
          </a:p>
          <a:p>
            <a:r>
              <a:rPr lang="en-US" baseline="0" dirty="0" smtClean="0"/>
              <a:t>When main effects are not robust, we need to look at factors that influence outcomes. </a:t>
            </a:r>
            <a:endParaRPr lang="en-US" dirty="0"/>
          </a:p>
        </p:txBody>
      </p:sp>
      <p:sp>
        <p:nvSpPr>
          <p:cNvPr id="4" name="Slide Number Placeholder 3"/>
          <p:cNvSpPr>
            <a:spLocks noGrp="1"/>
          </p:cNvSpPr>
          <p:nvPr>
            <p:ph type="sldNum" sz="quarter" idx="10"/>
          </p:nvPr>
        </p:nvSpPr>
        <p:spPr/>
        <p:txBody>
          <a:bodyPr/>
          <a:lstStyle/>
          <a:p>
            <a:fld id="{4D4BC913-F575-4377-ABD1-CBE4E2E9B3A1}" type="slidenum">
              <a:rPr lang="en-US" smtClean="0"/>
              <a:t>41</a:t>
            </a:fld>
            <a:endParaRPr lang="en-US" dirty="0"/>
          </a:p>
        </p:txBody>
      </p:sp>
    </p:spTree>
    <p:extLst>
      <p:ext uri="{BB962C8B-B14F-4D97-AF65-F5344CB8AC3E}">
        <p14:creationId xmlns:p14="http://schemas.microsoft.com/office/powerpoint/2010/main" val="34237023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xfrm>
            <a:off x="1181100" y="696913"/>
            <a:ext cx="46482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7B36576B-C796-4086-9BBC-A19B2296CCB9}" type="slidenum">
              <a:rPr lang="en-US" smtClean="0"/>
              <a:pPr>
                <a:defRPr/>
              </a:pPr>
              <a:t>42</a:t>
            </a:fld>
            <a:endParaRPr lang="en-US" dirty="0"/>
          </a:p>
        </p:txBody>
      </p:sp>
    </p:spTree>
    <p:extLst>
      <p:ext uri="{BB962C8B-B14F-4D97-AF65-F5344CB8AC3E}">
        <p14:creationId xmlns:p14="http://schemas.microsoft.com/office/powerpoint/2010/main" val="15379137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Read first bullet</a:t>
            </a:r>
          </a:p>
          <a:p>
            <a:pPr marL="171844" indent="-171844">
              <a:buFontTx/>
              <a:buChar char="-"/>
            </a:pPr>
            <a:r>
              <a:rPr lang="en-US" baseline="0" dirty="0" smtClean="0"/>
              <a:t>Increased emphasis in the Common Core on preparing students to read complex texts across a range of areas, in science, social studies, and literature</a:t>
            </a:r>
          </a:p>
          <a:p>
            <a:pPr marL="171844" indent="-171844">
              <a:buFontTx/>
              <a:buChar char="-"/>
            </a:pPr>
            <a:r>
              <a:rPr lang="en-US" baseline="0" dirty="0" smtClean="0"/>
              <a:t>But the problem that seems to be a persistent one….developing these skills for college readiness and preparing them to succeed in a technological, literacy-rich society when only about a third of secondary students read proficiently</a:t>
            </a:r>
            <a:endParaRPr lang="en-US" dirty="0"/>
          </a:p>
        </p:txBody>
      </p:sp>
      <p:sp>
        <p:nvSpPr>
          <p:cNvPr id="4" name="Slide Number Placeholder 3"/>
          <p:cNvSpPr>
            <a:spLocks noGrp="1"/>
          </p:cNvSpPr>
          <p:nvPr>
            <p:ph type="sldNum" sz="quarter" idx="10"/>
          </p:nvPr>
        </p:nvSpPr>
        <p:spPr/>
        <p:txBody>
          <a:bodyPr/>
          <a:lstStyle/>
          <a:p>
            <a:fld id="{4D4BC913-F575-4377-ABD1-CBE4E2E9B3A1}" type="slidenum">
              <a:rPr lang="en-US" smtClean="0"/>
              <a:pPr/>
              <a:t>43</a:t>
            </a:fld>
            <a:endParaRPr lang="en-US"/>
          </a:p>
        </p:txBody>
      </p:sp>
    </p:spTree>
    <p:extLst>
      <p:ext uri="{BB962C8B-B14F-4D97-AF65-F5344CB8AC3E}">
        <p14:creationId xmlns:p14="http://schemas.microsoft.com/office/powerpoint/2010/main" val="8029605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lvl1pPr>
              <a:defRPr sz="2400">
                <a:solidFill>
                  <a:schemeClr val="tx1"/>
                </a:solidFill>
                <a:latin typeface="Arial" pitchFamily="34" charset="0"/>
                <a:ea typeface="ＭＳ Ｐゴシック" pitchFamily="34" charset="-128"/>
              </a:defRPr>
            </a:lvl1pPr>
            <a:lvl2pPr marL="742872" indent="-285720">
              <a:defRPr sz="2400">
                <a:solidFill>
                  <a:schemeClr val="tx1"/>
                </a:solidFill>
                <a:latin typeface="Arial" pitchFamily="34" charset="0"/>
                <a:ea typeface="ＭＳ Ｐゴシック" pitchFamily="34" charset="-128"/>
              </a:defRPr>
            </a:lvl2pPr>
            <a:lvl3pPr marL="1142880" indent="-228576">
              <a:defRPr sz="2400">
                <a:solidFill>
                  <a:schemeClr val="tx1"/>
                </a:solidFill>
                <a:latin typeface="Arial" pitchFamily="34" charset="0"/>
                <a:ea typeface="ＭＳ Ｐゴシック" pitchFamily="34" charset="-128"/>
              </a:defRPr>
            </a:lvl3pPr>
            <a:lvl4pPr marL="1600032" indent="-228576">
              <a:defRPr sz="2400">
                <a:solidFill>
                  <a:schemeClr val="tx1"/>
                </a:solidFill>
                <a:latin typeface="Arial" pitchFamily="34" charset="0"/>
                <a:ea typeface="ＭＳ Ｐゴシック" pitchFamily="34" charset="-128"/>
              </a:defRPr>
            </a:lvl4pPr>
            <a:lvl5pPr marL="2057183" indent="-228576">
              <a:defRPr sz="2400">
                <a:solidFill>
                  <a:schemeClr val="tx1"/>
                </a:solidFill>
                <a:latin typeface="Arial" pitchFamily="34" charset="0"/>
                <a:ea typeface="ＭＳ Ｐゴシック" pitchFamily="34" charset="-128"/>
              </a:defRPr>
            </a:lvl5pPr>
            <a:lvl6pPr marL="2514335" indent="-228576"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487" indent="-228576"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8638" indent="-228576"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5790" indent="-228576"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7D117E47-FF9F-4728-8DC2-BCCD6D9DA9C6}" type="slidenum">
              <a:rPr lang="en-US" sz="1200"/>
              <a:pPr/>
              <a:t>44</a:t>
            </a:fld>
            <a:endParaRPr lang="en-US" sz="1200"/>
          </a:p>
        </p:txBody>
      </p:sp>
      <p:sp>
        <p:nvSpPr>
          <p:cNvPr id="81923" name="Rectangle 2"/>
          <p:cNvSpPr>
            <a:spLocks noGrp="1" noRot="1" noChangeAspect="1" noChangeArrowheads="1" noTextEdit="1"/>
          </p:cNvSpPr>
          <p:nvPr>
            <p:ph type="sldImg"/>
          </p:nvPr>
        </p:nvSpPr>
        <p:spPr>
          <a:solidFill>
            <a:srgbClr val="FFFFFF"/>
          </a:solidFill>
          <a:ln/>
        </p:spPr>
      </p:sp>
      <p:sp>
        <p:nvSpPr>
          <p:cNvPr id="81924"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en-US" dirty="0" err="1" smtClean="0"/>
              <a:t>Perfetti</a:t>
            </a:r>
            <a:r>
              <a:rPr lang="en-US" dirty="0" smtClean="0"/>
              <a:t> illustrates the complexity of the knowledge</a:t>
            </a:r>
            <a:r>
              <a:rPr lang="en-US" baseline="0" dirty="0" smtClean="0"/>
              <a:t> and processes involved in comprehending text. </a:t>
            </a:r>
          </a:p>
          <a:p>
            <a:pPr eaLnBrk="1" hangingPunct="1"/>
            <a:r>
              <a:rPr lang="en-US" baseline="0" dirty="0" smtClean="0"/>
              <a:t>In the first rectangle you will see processes related to word identification, where familiar letter strings (words) are recognized in our orthographic memory, and mapped to phonological pronunciations</a:t>
            </a:r>
          </a:p>
          <a:p>
            <a:pPr eaLnBrk="1" hangingPunct="1"/>
            <a:endParaRPr lang="en-US" baseline="0" dirty="0" smtClean="0"/>
          </a:p>
          <a:p>
            <a:pPr eaLnBrk="1" hangingPunct="1"/>
            <a:r>
              <a:rPr lang="en-US" baseline="0" dirty="0" smtClean="0"/>
              <a:t>Reading words triggers meaning, In the second rectangle the processes associated with vocabulary/lexicon  - understanding the meaning of the words being read</a:t>
            </a:r>
          </a:p>
          <a:p>
            <a:pPr eaLnBrk="1" hangingPunct="1"/>
            <a:endParaRPr lang="en-US" baseline="0" dirty="0" smtClean="0"/>
          </a:p>
          <a:p>
            <a:pPr eaLnBrk="1" hangingPunct="1"/>
            <a:r>
              <a:rPr lang="en-US" baseline="0" dirty="0" smtClean="0"/>
              <a:t>And in the last rectangle the comprehension processes involved in moving from sentence level comprehension to text representation (what the text says) to a situation model (what the text means – this moving and evolving picture in your mind) </a:t>
            </a:r>
          </a:p>
          <a:p>
            <a:pPr eaLnBrk="1" hangingPunct="1"/>
            <a:endParaRPr lang="en-US" baseline="0" dirty="0" smtClean="0"/>
          </a:p>
          <a:p>
            <a:pPr eaLnBrk="1" hangingPunct="1"/>
            <a:r>
              <a:rPr lang="en-US" baseline="0" dirty="0" smtClean="0"/>
              <a:t>Comprehension can fail at many and any of these points……</a:t>
            </a:r>
          </a:p>
          <a:p>
            <a:pPr eaLnBrk="1" hangingPunct="1"/>
            <a:r>
              <a:rPr lang="en-US" baseline="0" dirty="0" smtClean="0"/>
              <a:t>And we see how absolutely critical vocabulary is in this system – it provides the bridge, the link from decoding to comprehension.</a:t>
            </a:r>
          </a:p>
          <a:p>
            <a:pPr eaLnBrk="1" hangingPunct="1"/>
            <a:r>
              <a:rPr lang="en-US" baseline="0" dirty="0" smtClean="0"/>
              <a:t>It also acts reciprocally….Vocabulary feeds back and aids word recognition, particularly with new words</a:t>
            </a:r>
          </a:p>
          <a:p>
            <a:pPr eaLnBrk="1" hangingPunct="1"/>
            <a:r>
              <a:rPr lang="en-US" baseline="0" dirty="0" smtClean="0"/>
              <a:t>Comprehension builds and reinforces vocabulary, by helping to add new word knowledge, and promoting a deeper understanding of previously known words.</a:t>
            </a:r>
          </a:p>
          <a:p>
            <a:pPr eaLnBrk="1" hangingPunct="1"/>
            <a:endParaRPr lang="en-US" baseline="0" dirty="0" smtClean="0"/>
          </a:p>
          <a:p>
            <a:pPr eaLnBrk="1" hangingPunct="1"/>
            <a:endParaRPr lang="en-US" dirty="0" smtClean="0"/>
          </a:p>
        </p:txBody>
      </p:sp>
    </p:spTree>
    <p:extLst>
      <p:ext uri="{BB962C8B-B14F-4D97-AF65-F5344CB8AC3E}">
        <p14:creationId xmlns:p14="http://schemas.microsoft.com/office/powerpoint/2010/main" val="4024978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dirty="0"/>
              <a:t>Script:</a:t>
            </a:r>
          </a:p>
          <a:p>
            <a:endParaRPr lang="en-US" b="1" i="1" dirty="0"/>
          </a:p>
          <a:p>
            <a:r>
              <a:rPr lang="en-US" b="1" i="1" dirty="0"/>
              <a:t>Locate your Comprehension Circuit Training Chart and Checklist </a:t>
            </a:r>
            <a:r>
              <a:rPr lang="en-US" i="1" dirty="0"/>
              <a:t>at the front of your workbook. This chart and checklist will help us learn and remember the station. In Comprehension Circuit Training, the first station is the Reading Warm-Up Station. It consists of three main exercises: the Preview Text exercise, the Develop Background Knowledge exercise and the Set Checkpoints exercise. We will learn the steps and practice today. </a:t>
            </a:r>
            <a:endParaRPr lang="en-US" dirty="0"/>
          </a:p>
        </p:txBody>
      </p:sp>
      <p:sp>
        <p:nvSpPr>
          <p:cNvPr id="4" name="Slide Number Placeholder 3"/>
          <p:cNvSpPr>
            <a:spLocks noGrp="1"/>
          </p:cNvSpPr>
          <p:nvPr>
            <p:ph type="sldNum" sz="quarter" idx="10"/>
          </p:nvPr>
        </p:nvSpPr>
        <p:spPr/>
        <p:txBody>
          <a:bodyPr/>
          <a:lstStyle/>
          <a:p>
            <a:fld id="{05D2573E-A714-411B-A54E-74FF739208A7}" type="slidenum">
              <a:rPr lang="en-US" smtClean="0"/>
              <a:pPr/>
              <a:t>48</a:t>
            </a:fld>
            <a:endParaRPr lang="en-US" dirty="0"/>
          </a:p>
        </p:txBody>
      </p:sp>
    </p:spTree>
    <p:extLst>
      <p:ext uri="{BB962C8B-B14F-4D97-AF65-F5344CB8AC3E}">
        <p14:creationId xmlns:p14="http://schemas.microsoft.com/office/powerpoint/2010/main" val="41931087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4BC913-F575-4377-ABD1-CBE4E2E9B3A1}" type="slidenum">
              <a:rPr lang="en-US" smtClean="0"/>
              <a:t>52</a:t>
            </a:fld>
            <a:endParaRPr lang="en-US"/>
          </a:p>
        </p:txBody>
      </p:sp>
    </p:spTree>
    <p:extLst>
      <p:ext uri="{BB962C8B-B14F-4D97-AF65-F5344CB8AC3E}">
        <p14:creationId xmlns:p14="http://schemas.microsoft.com/office/powerpoint/2010/main" val="21288221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form part</a:t>
            </a:r>
            <a:r>
              <a:rPr lang="en-US" baseline="0" dirty="0" smtClean="0"/>
              <a:t> of the intervention arm of the PACT project…what we were struck by following the first two years of intervention work was the level of basic reading skills deficits.  Our team went in armed for comprehension strategy instruction….but we soon found how deficient basic processes in vocabulary and word reading were</a:t>
            </a:r>
            <a:endParaRPr lang="en-US" dirty="0"/>
          </a:p>
        </p:txBody>
      </p:sp>
      <p:sp>
        <p:nvSpPr>
          <p:cNvPr id="4" name="Slide Number Placeholder 3"/>
          <p:cNvSpPr>
            <a:spLocks noGrp="1"/>
          </p:cNvSpPr>
          <p:nvPr>
            <p:ph type="sldNum" sz="quarter" idx="10"/>
          </p:nvPr>
        </p:nvSpPr>
        <p:spPr/>
        <p:txBody>
          <a:bodyPr/>
          <a:lstStyle/>
          <a:p>
            <a:fld id="{4D4BC913-F575-4377-ABD1-CBE4E2E9B3A1}" type="slidenum">
              <a:rPr lang="en-US" smtClean="0"/>
              <a:pPr/>
              <a:t>56</a:t>
            </a:fld>
            <a:endParaRPr lang="en-US"/>
          </a:p>
        </p:txBody>
      </p:sp>
    </p:spTree>
    <p:extLst>
      <p:ext uri="{BB962C8B-B14F-4D97-AF65-F5344CB8AC3E}">
        <p14:creationId xmlns:p14="http://schemas.microsoft.com/office/powerpoint/2010/main" val="20289305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8114" name="Rectangle 5"/>
          <p:cNvSpPr txBox="1">
            <a:spLocks noGrp="1" noChangeArrowheads="1"/>
          </p:cNvSpPr>
          <p:nvPr/>
        </p:nvSpPr>
        <p:spPr bwMode="auto">
          <a:xfrm>
            <a:off x="3972772" y="8830627"/>
            <a:ext cx="3039219" cy="46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7488" tIns="0" rIns="17488" bIns="0" anchor="b"/>
          <a:lstStyle>
            <a:lvl1pPr defTabSz="860425">
              <a:spcBef>
                <a:spcPct val="30000"/>
              </a:spcBef>
              <a:defRPr sz="1100">
                <a:solidFill>
                  <a:schemeClr val="tx1"/>
                </a:solidFill>
                <a:latin typeface="Verdana" pitchFamily="34" charset="0"/>
              </a:defRPr>
            </a:lvl1pPr>
            <a:lvl2pPr marL="742950" indent="-285750" defTabSz="860425">
              <a:spcBef>
                <a:spcPct val="30000"/>
              </a:spcBef>
              <a:defRPr sz="1100">
                <a:solidFill>
                  <a:schemeClr val="tx1"/>
                </a:solidFill>
                <a:latin typeface="Verdana" pitchFamily="34" charset="0"/>
              </a:defRPr>
            </a:lvl2pPr>
            <a:lvl3pPr marL="1143000" indent="-228600" defTabSz="860425">
              <a:spcBef>
                <a:spcPct val="30000"/>
              </a:spcBef>
              <a:defRPr sz="1100">
                <a:solidFill>
                  <a:schemeClr val="tx1"/>
                </a:solidFill>
                <a:latin typeface="Verdana" pitchFamily="34" charset="0"/>
              </a:defRPr>
            </a:lvl3pPr>
            <a:lvl4pPr marL="1600200" indent="-228600" defTabSz="860425">
              <a:spcBef>
                <a:spcPct val="30000"/>
              </a:spcBef>
              <a:defRPr sz="1100">
                <a:solidFill>
                  <a:schemeClr val="tx1"/>
                </a:solidFill>
                <a:latin typeface="Verdana" pitchFamily="34" charset="0"/>
              </a:defRPr>
            </a:lvl4pPr>
            <a:lvl5pPr marL="2057400" indent="-228600" defTabSz="860425">
              <a:spcBef>
                <a:spcPct val="30000"/>
              </a:spcBef>
              <a:defRPr sz="1100">
                <a:solidFill>
                  <a:schemeClr val="tx1"/>
                </a:solidFill>
                <a:latin typeface="Verdana" pitchFamily="34" charset="0"/>
              </a:defRPr>
            </a:lvl5pPr>
            <a:lvl6pPr marL="2514600" indent="-228600" defTabSz="860425" eaLnBrk="0" fontAlgn="base" hangingPunct="0">
              <a:spcBef>
                <a:spcPct val="30000"/>
              </a:spcBef>
              <a:spcAft>
                <a:spcPct val="0"/>
              </a:spcAft>
              <a:defRPr sz="1100">
                <a:solidFill>
                  <a:schemeClr val="tx1"/>
                </a:solidFill>
                <a:latin typeface="Verdana" pitchFamily="34" charset="0"/>
              </a:defRPr>
            </a:lvl6pPr>
            <a:lvl7pPr marL="2971800" indent="-228600" defTabSz="860425" eaLnBrk="0" fontAlgn="base" hangingPunct="0">
              <a:spcBef>
                <a:spcPct val="30000"/>
              </a:spcBef>
              <a:spcAft>
                <a:spcPct val="0"/>
              </a:spcAft>
              <a:defRPr sz="1100">
                <a:solidFill>
                  <a:schemeClr val="tx1"/>
                </a:solidFill>
                <a:latin typeface="Verdana" pitchFamily="34" charset="0"/>
              </a:defRPr>
            </a:lvl7pPr>
            <a:lvl8pPr marL="3429000" indent="-228600" defTabSz="860425" eaLnBrk="0" fontAlgn="base" hangingPunct="0">
              <a:spcBef>
                <a:spcPct val="30000"/>
              </a:spcBef>
              <a:spcAft>
                <a:spcPct val="0"/>
              </a:spcAft>
              <a:defRPr sz="1100">
                <a:solidFill>
                  <a:schemeClr val="tx1"/>
                </a:solidFill>
                <a:latin typeface="Verdana" pitchFamily="34" charset="0"/>
              </a:defRPr>
            </a:lvl8pPr>
            <a:lvl9pPr marL="3886200" indent="-228600" defTabSz="860425" eaLnBrk="0" fontAlgn="base" hangingPunct="0">
              <a:spcBef>
                <a:spcPct val="30000"/>
              </a:spcBef>
              <a:spcAft>
                <a:spcPct val="0"/>
              </a:spcAft>
              <a:defRPr sz="1100">
                <a:solidFill>
                  <a:schemeClr val="tx1"/>
                </a:solidFill>
                <a:latin typeface="Verdana" pitchFamily="34" charset="0"/>
              </a:defRPr>
            </a:lvl9pPr>
          </a:lstStyle>
          <a:p>
            <a:pPr algn="r">
              <a:spcBef>
                <a:spcPct val="0"/>
              </a:spcBef>
            </a:pPr>
            <a:fld id="{E0542A8C-53E8-4920-9241-9C081FA3B0CB}" type="slidenum">
              <a:rPr lang="en-US" altLang="en-US" sz="1000" i="1"/>
              <a:pPr algn="r">
                <a:spcBef>
                  <a:spcPct val="0"/>
                </a:spcBef>
              </a:pPr>
              <a:t>10</a:t>
            </a:fld>
            <a:endParaRPr lang="en-US" altLang="en-US" sz="1000" i="1" dirty="0"/>
          </a:p>
        </p:txBody>
      </p:sp>
      <p:sp>
        <p:nvSpPr>
          <p:cNvPr id="1498115" name="Rectangle 5"/>
          <p:cNvSpPr txBox="1">
            <a:spLocks noGrp="1" noChangeArrowheads="1"/>
          </p:cNvSpPr>
          <p:nvPr/>
        </p:nvSpPr>
        <p:spPr bwMode="auto">
          <a:xfrm>
            <a:off x="3972772" y="8830627"/>
            <a:ext cx="3039219" cy="46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7486" tIns="0" rIns="17486" bIns="0" anchor="b"/>
          <a:lstStyle>
            <a:lvl1pPr defTabSz="858838">
              <a:defRPr sz="1000" b="1">
                <a:solidFill>
                  <a:schemeClr val="tx1"/>
                </a:solidFill>
                <a:latin typeface="Arial Black" pitchFamily="34" charset="0"/>
              </a:defRPr>
            </a:lvl1pPr>
            <a:lvl2pPr marL="37825363" indent="-37369750" defTabSz="858838">
              <a:defRPr sz="1000" b="1">
                <a:solidFill>
                  <a:schemeClr val="tx1"/>
                </a:solidFill>
                <a:latin typeface="Arial Black" pitchFamily="34" charset="0"/>
              </a:defRPr>
            </a:lvl2pPr>
            <a:lvl3pPr marL="1143000" indent="-228600" defTabSz="858838">
              <a:defRPr sz="1000" b="1">
                <a:solidFill>
                  <a:schemeClr val="tx1"/>
                </a:solidFill>
                <a:latin typeface="Arial Black" pitchFamily="34" charset="0"/>
              </a:defRPr>
            </a:lvl3pPr>
            <a:lvl4pPr marL="1600200" indent="-228600" defTabSz="858838">
              <a:defRPr sz="1000" b="1">
                <a:solidFill>
                  <a:schemeClr val="tx1"/>
                </a:solidFill>
                <a:latin typeface="Arial Black" pitchFamily="34" charset="0"/>
              </a:defRPr>
            </a:lvl4pPr>
            <a:lvl5pPr marL="2057400" indent="-228600" defTabSz="858838">
              <a:defRPr sz="1000" b="1">
                <a:solidFill>
                  <a:schemeClr val="tx1"/>
                </a:solidFill>
                <a:latin typeface="Arial Black" pitchFamily="34" charset="0"/>
              </a:defRPr>
            </a:lvl5pPr>
            <a:lvl6pPr marL="2514600" indent="-228600" defTabSz="858838" eaLnBrk="0" fontAlgn="base" hangingPunct="0">
              <a:spcBef>
                <a:spcPct val="0"/>
              </a:spcBef>
              <a:spcAft>
                <a:spcPct val="0"/>
              </a:spcAft>
              <a:defRPr sz="1000" b="1">
                <a:solidFill>
                  <a:schemeClr val="tx1"/>
                </a:solidFill>
                <a:latin typeface="Arial Black" pitchFamily="34" charset="0"/>
              </a:defRPr>
            </a:lvl6pPr>
            <a:lvl7pPr marL="2971800" indent="-228600" defTabSz="858838" eaLnBrk="0" fontAlgn="base" hangingPunct="0">
              <a:spcBef>
                <a:spcPct val="0"/>
              </a:spcBef>
              <a:spcAft>
                <a:spcPct val="0"/>
              </a:spcAft>
              <a:defRPr sz="1000" b="1">
                <a:solidFill>
                  <a:schemeClr val="tx1"/>
                </a:solidFill>
                <a:latin typeface="Arial Black" pitchFamily="34" charset="0"/>
              </a:defRPr>
            </a:lvl7pPr>
            <a:lvl8pPr marL="3429000" indent="-228600" defTabSz="858838" eaLnBrk="0" fontAlgn="base" hangingPunct="0">
              <a:spcBef>
                <a:spcPct val="0"/>
              </a:spcBef>
              <a:spcAft>
                <a:spcPct val="0"/>
              </a:spcAft>
              <a:defRPr sz="1000" b="1">
                <a:solidFill>
                  <a:schemeClr val="tx1"/>
                </a:solidFill>
                <a:latin typeface="Arial Black" pitchFamily="34" charset="0"/>
              </a:defRPr>
            </a:lvl8pPr>
            <a:lvl9pPr marL="3886200" indent="-228600" defTabSz="858838" eaLnBrk="0" fontAlgn="base" hangingPunct="0">
              <a:spcBef>
                <a:spcPct val="0"/>
              </a:spcBef>
              <a:spcAft>
                <a:spcPct val="0"/>
              </a:spcAft>
              <a:defRPr sz="1000" b="1">
                <a:solidFill>
                  <a:schemeClr val="tx1"/>
                </a:solidFill>
                <a:latin typeface="Arial Black" pitchFamily="34" charset="0"/>
              </a:defRPr>
            </a:lvl9pPr>
          </a:lstStyle>
          <a:p>
            <a:pPr algn="r"/>
            <a:fld id="{F70DBB29-7CD4-48BF-893C-6055426EEB83}" type="slidenum">
              <a:rPr lang="en-US" altLang="en-US" b="0" i="1">
                <a:latin typeface="Verdana" pitchFamily="34" charset="0"/>
                <a:ea typeface="MS PGothic" pitchFamily="34" charset="-128"/>
              </a:rPr>
              <a:pPr algn="r"/>
              <a:t>10</a:t>
            </a:fld>
            <a:endParaRPr lang="en-US" altLang="en-US" b="0" i="1" dirty="0">
              <a:latin typeface="Verdana" pitchFamily="34" charset="0"/>
              <a:ea typeface="MS PGothic" pitchFamily="34" charset="-128"/>
            </a:endParaRPr>
          </a:p>
        </p:txBody>
      </p:sp>
      <p:sp>
        <p:nvSpPr>
          <p:cNvPr id="1498116" name="Rectangle 2"/>
          <p:cNvSpPr>
            <a:spLocks noGrp="1" noRot="1" noChangeAspect="1" noChangeArrowheads="1" noTextEdit="1"/>
          </p:cNvSpPr>
          <p:nvPr>
            <p:ph type="sldImg"/>
          </p:nvPr>
        </p:nvSpPr>
        <p:spPr>
          <a:xfrm>
            <a:off x="1190625" y="704850"/>
            <a:ext cx="4630738" cy="3473450"/>
          </a:xfrm>
          <a:ln/>
        </p:spPr>
      </p:sp>
      <p:sp>
        <p:nvSpPr>
          <p:cNvPr id="1498117" name="Rectangle 3"/>
          <p:cNvSpPr>
            <a:spLocks noGrp="1" noChangeArrowheads="1"/>
          </p:cNvSpPr>
          <p:nvPr>
            <p:ph type="body" idx="1"/>
          </p:nvPr>
        </p:nvSpPr>
        <p:spPr>
          <a:noFill/>
        </p:spPr>
        <p:txBody>
          <a:bodyPr lIns="89023" tIns="46102" rIns="89023" bIns="46102"/>
          <a:lstStyle/>
          <a:p>
            <a:endParaRPr lang="en-US" altLang="en-US" dirty="0" smtClean="0"/>
          </a:p>
        </p:txBody>
      </p:sp>
    </p:spTree>
    <p:extLst>
      <p:ext uri="{BB962C8B-B14F-4D97-AF65-F5344CB8AC3E}">
        <p14:creationId xmlns:p14="http://schemas.microsoft.com/office/powerpoint/2010/main" val="42252081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8114" name="Rectangle 5"/>
          <p:cNvSpPr txBox="1">
            <a:spLocks noGrp="1" noChangeArrowheads="1"/>
          </p:cNvSpPr>
          <p:nvPr/>
        </p:nvSpPr>
        <p:spPr bwMode="auto">
          <a:xfrm>
            <a:off x="3972772" y="8830627"/>
            <a:ext cx="3039219" cy="46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7488" tIns="0" rIns="17488" bIns="0" anchor="b"/>
          <a:lstStyle>
            <a:lvl1pPr defTabSz="860425">
              <a:spcBef>
                <a:spcPct val="30000"/>
              </a:spcBef>
              <a:defRPr sz="1100">
                <a:solidFill>
                  <a:schemeClr val="tx1"/>
                </a:solidFill>
                <a:latin typeface="Verdana" pitchFamily="34" charset="0"/>
              </a:defRPr>
            </a:lvl1pPr>
            <a:lvl2pPr marL="742950" indent="-285750" defTabSz="860425">
              <a:spcBef>
                <a:spcPct val="30000"/>
              </a:spcBef>
              <a:defRPr sz="1100">
                <a:solidFill>
                  <a:schemeClr val="tx1"/>
                </a:solidFill>
                <a:latin typeface="Verdana" pitchFamily="34" charset="0"/>
              </a:defRPr>
            </a:lvl2pPr>
            <a:lvl3pPr marL="1143000" indent="-228600" defTabSz="860425">
              <a:spcBef>
                <a:spcPct val="30000"/>
              </a:spcBef>
              <a:defRPr sz="1100">
                <a:solidFill>
                  <a:schemeClr val="tx1"/>
                </a:solidFill>
                <a:latin typeface="Verdana" pitchFamily="34" charset="0"/>
              </a:defRPr>
            </a:lvl3pPr>
            <a:lvl4pPr marL="1600200" indent="-228600" defTabSz="860425">
              <a:spcBef>
                <a:spcPct val="30000"/>
              </a:spcBef>
              <a:defRPr sz="1100">
                <a:solidFill>
                  <a:schemeClr val="tx1"/>
                </a:solidFill>
                <a:latin typeface="Verdana" pitchFamily="34" charset="0"/>
              </a:defRPr>
            </a:lvl4pPr>
            <a:lvl5pPr marL="2057400" indent="-228600" defTabSz="860425">
              <a:spcBef>
                <a:spcPct val="30000"/>
              </a:spcBef>
              <a:defRPr sz="1100">
                <a:solidFill>
                  <a:schemeClr val="tx1"/>
                </a:solidFill>
                <a:latin typeface="Verdana" pitchFamily="34" charset="0"/>
              </a:defRPr>
            </a:lvl5pPr>
            <a:lvl6pPr marL="2514600" indent="-228600" defTabSz="860425" eaLnBrk="0" fontAlgn="base" hangingPunct="0">
              <a:spcBef>
                <a:spcPct val="30000"/>
              </a:spcBef>
              <a:spcAft>
                <a:spcPct val="0"/>
              </a:spcAft>
              <a:defRPr sz="1100">
                <a:solidFill>
                  <a:schemeClr val="tx1"/>
                </a:solidFill>
                <a:latin typeface="Verdana" pitchFamily="34" charset="0"/>
              </a:defRPr>
            </a:lvl6pPr>
            <a:lvl7pPr marL="2971800" indent="-228600" defTabSz="860425" eaLnBrk="0" fontAlgn="base" hangingPunct="0">
              <a:spcBef>
                <a:spcPct val="30000"/>
              </a:spcBef>
              <a:spcAft>
                <a:spcPct val="0"/>
              </a:spcAft>
              <a:defRPr sz="1100">
                <a:solidFill>
                  <a:schemeClr val="tx1"/>
                </a:solidFill>
                <a:latin typeface="Verdana" pitchFamily="34" charset="0"/>
              </a:defRPr>
            </a:lvl7pPr>
            <a:lvl8pPr marL="3429000" indent="-228600" defTabSz="860425" eaLnBrk="0" fontAlgn="base" hangingPunct="0">
              <a:spcBef>
                <a:spcPct val="30000"/>
              </a:spcBef>
              <a:spcAft>
                <a:spcPct val="0"/>
              </a:spcAft>
              <a:defRPr sz="1100">
                <a:solidFill>
                  <a:schemeClr val="tx1"/>
                </a:solidFill>
                <a:latin typeface="Verdana" pitchFamily="34" charset="0"/>
              </a:defRPr>
            </a:lvl8pPr>
            <a:lvl9pPr marL="3886200" indent="-228600" defTabSz="860425" eaLnBrk="0" fontAlgn="base" hangingPunct="0">
              <a:spcBef>
                <a:spcPct val="30000"/>
              </a:spcBef>
              <a:spcAft>
                <a:spcPct val="0"/>
              </a:spcAft>
              <a:defRPr sz="1100">
                <a:solidFill>
                  <a:schemeClr val="tx1"/>
                </a:solidFill>
                <a:latin typeface="Verdana" pitchFamily="34" charset="0"/>
              </a:defRPr>
            </a:lvl9pPr>
          </a:lstStyle>
          <a:p>
            <a:pPr algn="r">
              <a:spcBef>
                <a:spcPct val="0"/>
              </a:spcBef>
            </a:pPr>
            <a:fld id="{E0542A8C-53E8-4920-9241-9C081FA3B0CB}" type="slidenum">
              <a:rPr lang="en-US" altLang="en-US" sz="1000" i="1"/>
              <a:pPr algn="r">
                <a:spcBef>
                  <a:spcPct val="0"/>
                </a:spcBef>
              </a:pPr>
              <a:t>12</a:t>
            </a:fld>
            <a:endParaRPr lang="en-US" altLang="en-US" sz="1000" i="1" dirty="0"/>
          </a:p>
        </p:txBody>
      </p:sp>
      <p:sp>
        <p:nvSpPr>
          <p:cNvPr id="1498115" name="Rectangle 5"/>
          <p:cNvSpPr txBox="1">
            <a:spLocks noGrp="1" noChangeArrowheads="1"/>
          </p:cNvSpPr>
          <p:nvPr/>
        </p:nvSpPr>
        <p:spPr bwMode="auto">
          <a:xfrm>
            <a:off x="3972772" y="8830627"/>
            <a:ext cx="3039219" cy="46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7486" tIns="0" rIns="17486" bIns="0" anchor="b"/>
          <a:lstStyle>
            <a:lvl1pPr defTabSz="858838">
              <a:defRPr sz="1000" b="1">
                <a:solidFill>
                  <a:schemeClr val="tx1"/>
                </a:solidFill>
                <a:latin typeface="Arial Black" pitchFamily="34" charset="0"/>
              </a:defRPr>
            </a:lvl1pPr>
            <a:lvl2pPr marL="37825363" indent="-37369750" defTabSz="858838">
              <a:defRPr sz="1000" b="1">
                <a:solidFill>
                  <a:schemeClr val="tx1"/>
                </a:solidFill>
                <a:latin typeface="Arial Black" pitchFamily="34" charset="0"/>
              </a:defRPr>
            </a:lvl2pPr>
            <a:lvl3pPr marL="1143000" indent="-228600" defTabSz="858838">
              <a:defRPr sz="1000" b="1">
                <a:solidFill>
                  <a:schemeClr val="tx1"/>
                </a:solidFill>
                <a:latin typeface="Arial Black" pitchFamily="34" charset="0"/>
              </a:defRPr>
            </a:lvl3pPr>
            <a:lvl4pPr marL="1600200" indent="-228600" defTabSz="858838">
              <a:defRPr sz="1000" b="1">
                <a:solidFill>
                  <a:schemeClr val="tx1"/>
                </a:solidFill>
                <a:latin typeface="Arial Black" pitchFamily="34" charset="0"/>
              </a:defRPr>
            </a:lvl4pPr>
            <a:lvl5pPr marL="2057400" indent="-228600" defTabSz="858838">
              <a:defRPr sz="1000" b="1">
                <a:solidFill>
                  <a:schemeClr val="tx1"/>
                </a:solidFill>
                <a:latin typeface="Arial Black" pitchFamily="34" charset="0"/>
              </a:defRPr>
            </a:lvl5pPr>
            <a:lvl6pPr marL="2514600" indent="-228600" defTabSz="858838" eaLnBrk="0" fontAlgn="base" hangingPunct="0">
              <a:spcBef>
                <a:spcPct val="0"/>
              </a:spcBef>
              <a:spcAft>
                <a:spcPct val="0"/>
              </a:spcAft>
              <a:defRPr sz="1000" b="1">
                <a:solidFill>
                  <a:schemeClr val="tx1"/>
                </a:solidFill>
                <a:latin typeface="Arial Black" pitchFamily="34" charset="0"/>
              </a:defRPr>
            </a:lvl6pPr>
            <a:lvl7pPr marL="2971800" indent="-228600" defTabSz="858838" eaLnBrk="0" fontAlgn="base" hangingPunct="0">
              <a:spcBef>
                <a:spcPct val="0"/>
              </a:spcBef>
              <a:spcAft>
                <a:spcPct val="0"/>
              </a:spcAft>
              <a:defRPr sz="1000" b="1">
                <a:solidFill>
                  <a:schemeClr val="tx1"/>
                </a:solidFill>
                <a:latin typeface="Arial Black" pitchFamily="34" charset="0"/>
              </a:defRPr>
            </a:lvl7pPr>
            <a:lvl8pPr marL="3429000" indent="-228600" defTabSz="858838" eaLnBrk="0" fontAlgn="base" hangingPunct="0">
              <a:spcBef>
                <a:spcPct val="0"/>
              </a:spcBef>
              <a:spcAft>
                <a:spcPct val="0"/>
              </a:spcAft>
              <a:defRPr sz="1000" b="1">
                <a:solidFill>
                  <a:schemeClr val="tx1"/>
                </a:solidFill>
                <a:latin typeface="Arial Black" pitchFamily="34" charset="0"/>
              </a:defRPr>
            </a:lvl8pPr>
            <a:lvl9pPr marL="3886200" indent="-228600" defTabSz="858838" eaLnBrk="0" fontAlgn="base" hangingPunct="0">
              <a:spcBef>
                <a:spcPct val="0"/>
              </a:spcBef>
              <a:spcAft>
                <a:spcPct val="0"/>
              </a:spcAft>
              <a:defRPr sz="1000" b="1">
                <a:solidFill>
                  <a:schemeClr val="tx1"/>
                </a:solidFill>
                <a:latin typeface="Arial Black" pitchFamily="34" charset="0"/>
              </a:defRPr>
            </a:lvl9pPr>
          </a:lstStyle>
          <a:p>
            <a:pPr algn="r"/>
            <a:fld id="{F70DBB29-7CD4-48BF-893C-6055426EEB83}" type="slidenum">
              <a:rPr lang="en-US" altLang="en-US" b="0" i="1">
                <a:latin typeface="Verdana" pitchFamily="34" charset="0"/>
                <a:ea typeface="MS PGothic" pitchFamily="34" charset="-128"/>
              </a:rPr>
              <a:pPr algn="r"/>
              <a:t>12</a:t>
            </a:fld>
            <a:endParaRPr lang="en-US" altLang="en-US" b="0" i="1" dirty="0">
              <a:latin typeface="Verdana" pitchFamily="34" charset="0"/>
              <a:ea typeface="MS PGothic" pitchFamily="34" charset="-128"/>
            </a:endParaRPr>
          </a:p>
        </p:txBody>
      </p:sp>
      <p:sp>
        <p:nvSpPr>
          <p:cNvPr id="1498116" name="Rectangle 2"/>
          <p:cNvSpPr>
            <a:spLocks noGrp="1" noRot="1" noChangeAspect="1" noChangeArrowheads="1" noTextEdit="1"/>
          </p:cNvSpPr>
          <p:nvPr>
            <p:ph type="sldImg"/>
          </p:nvPr>
        </p:nvSpPr>
        <p:spPr>
          <a:xfrm>
            <a:off x="1190625" y="704850"/>
            <a:ext cx="4630738" cy="3473450"/>
          </a:xfrm>
          <a:ln/>
        </p:spPr>
      </p:sp>
      <p:sp>
        <p:nvSpPr>
          <p:cNvPr id="1498117" name="Rectangle 3"/>
          <p:cNvSpPr>
            <a:spLocks noGrp="1" noChangeArrowheads="1"/>
          </p:cNvSpPr>
          <p:nvPr>
            <p:ph type="body" idx="1"/>
          </p:nvPr>
        </p:nvSpPr>
        <p:spPr>
          <a:noFill/>
        </p:spPr>
        <p:txBody>
          <a:bodyPr lIns="89023" tIns="46102" rIns="89023" bIns="46102"/>
          <a:lstStyle/>
          <a:p>
            <a:endParaRPr lang="en-US" altLang="en-US" dirty="0" smtClean="0"/>
          </a:p>
        </p:txBody>
      </p:sp>
    </p:spTree>
    <p:extLst>
      <p:ext uri="{BB962C8B-B14F-4D97-AF65-F5344CB8AC3E}">
        <p14:creationId xmlns:p14="http://schemas.microsoft.com/office/powerpoint/2010/main" val="37826261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Not</a:t>
            </a:r>
            <a:r>
              <a:rPr lang="en-US" baseline="0" dirty="0" smtClean="0"/>
              <a:t> interventions themselves </a:t>
            </a:r>
          </a:p>
          <a:p>
            <a:endParaRPr lang="en-US" baseline="0" dirty="0" smtClean="0"/>
          </a:p>
          <a:p>
            <a:r>
              <a:rPr lang="en-US" baseline="0" dirty="0" smtClean="0"/>
              <a:t>Instructional Design</a:t>
            </a:r>
          </a:p>
          <a:p>
            <a:endParaRPr lang="en-US" baseline="0" dirty="0" smtClean="0"/>
          </a:p>
          <a:p>
            <a:r>
              <a:rPr lang="en-US" baseline="0" dirty="0" smtClean="0"/>
              <a:t>How to structure, align, modify </a:t>
            </a:r>
          </a:p>
          <a:p>
            <a:endParaRPr lang="en-US" baseline="0" dirty="0" smtClean="0"/>
          </a:p>
          <a:p>
            <a:r>
              <a:rPr lang="en-US" baseline="0" dirty="0" smtClean="0"/>
              <a:t>Structure, alignment, economy </a:t>
            </a:r>
            <a:endParaRPr lang="en-US" dirty="0"/>
          </a:p>
        </p:txBody>
      </p:sp>
      <p:sp>
        <p:nvSpPr>
          <p:cNvPr id="4" name="Slide Number Placeholder 3"/>
          <p:cNvSpPr>
            <a:spLocks noGrp="1"/>
          </p:cNvSpPr>
          <p:nvPr>
            <p:ph type="sldNum" sz="quarter" idx="10"/>
          </p:nvPr>
        </p:nvSpPr>
        <p:spPr/>
        <p:txBody>
          <a:bodyPr/>
          <a:lstStyle/>
          <a:p>
            <a:fld id="{56AA381F-CDD7-4A08-AB99-438CC2F4DDC6}" type="slidenum">
              <a:rPr lang="en-US" smtClean="0"/>
              <a:pPr/>
              <a:t>13</a:t>
            </a:fld>
            <a:endParaRPr lang="en-US" dirty="0"/>
          </a:p>
        </p:txBody>
      </p:sp>
    </p:spTree>
    <p:extLst>
      <p:ext uri="{BB962C8B-B14F-4D97-AF65-F5344CB8AC3E}">
        <p14:creationId xmlns:p14="http://schemas.microsoft.com/office/powerpoint/2010/main" val="4007029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52C3379-4A21-49A0-AC26-1BA55835CC84}" type="slidenum">
              <a:rPr lang="en-US" smtClean="0"/>
              <a:pPr/>
              <a:t>14</a:t>
            </a:fld>
            <a:endParaRPr lang="en-US" dirty="0"/>
          </a:p>
        </p:txBody>
      </p:sp>
    </p:spTree>
    <p:extLst>
      <p:ext uri="{BB962C8B-B14F-4D97-AF65-F5344CB8AC3E}">
        <p14:creationId xmlns:p14="http://schemas.microsoft.com/office/powerpoint/2010/main" val="15993109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9138" name="Rectangle 5"/>
          <p:cNvSpPr>
            <a:spLocks noGrp="1" noChangeArrowheads="1"/>
          </p:cNvSpPr>
          <p:nvPr>
            <p:ph type="sldNum" sz="quarter" idx="5"/>
          </p:nvPr>
        </p:nvSpPr>
        <p:spPr>
          <a:noFill/>
        </p:spPr>
        <p:txBody>
          <a:bodyPr/>
          <a:lstStyle>
            <a:lvl1pPr defTabSz="861716">
              <a:spcBef>
                <a:spcPct val="30000"/>
              </a:spcBef>
              <a:defRPr sz="1100">
                <a:solidFill>
                  <a:schemeClr val="tx1"/>
                </a:solidFill>
                <a:latin typeface="Verdana" pitchFamily="34" charset="0"/>
              </a:defRPr>
            </a:lvl1pPr>
            <a:lvl2pPr marL="744064" indent="-286179" defTabSz="861716">
              <a:spcBef>
                <a:spcPct val="30000"/>
              </a:spcBef>
              <a:defRPr sz="1100">
                <a:solidFill>
                  <a:schemeClr val="tx1"/>
                </a:solidFill>
                <a:latin typeface="Verdana" pitchFamily="34" charset="0"/>
              </a:defRPr>
            </a:lvl2pPr>
            <a:lvl3pPr marL="1144715" indent="-228943" defTabSz="861716">
              <a:spcBef>
                <a:spcPct val="30000"/>
              </a:spcBef>
              <a:defRPr sz="1100">
                <a:solidFill>
                  <a:schemeClr val="tx1"/>
                </a:solidFill>
                <a:latin typeface="Verdana" pitchFamily="34" charset="0"/>
              </a:defRPr>
            </a:lvl3pPr>
            <a:lvl4pPr marL="1602600" indent="-228943" defTabSz="861716">
              <a:spcBef>
                <a:spcPct val="30000"/>
              </a:spcBef>
              <a:defRPr sz="1100">
                <a:solidFill>
                  <a:schemeClr val="tx1"/>
                </a:solidFill>
                <a:latin typeface="Verdana" pitchFamily="34" charset="0"/>
              </a:defRPr>
            </a:lvl4pPr>
            <a:lvl5pPr marL="2060486" indent="-228943" defTabSz="861716">
              <a:spcBef>
                <a:spcPct val="30000"/>
              </a:spcBef>
              <a:defRPr sz="1100">
                <a:solidFill>
                  <a:schemeClr val="tx1"/>
                </a:solidFill>
                <a:latin typeface="Verdana" pitchFamily="34" charset="0"/>
              </a:defRPr>
            </a:lvl5pPr>
            <a:lvl6pPr marL="2518372" indent="-228943" defTabSz="861716" eaLnBrk="0" fontAlgn="base" hangingPunct="0">
              <a:spcBef>
                <a:spcPct val="30000"/>
              </a:spcBef>
              <a:spcAft>
                <a:spcPct val="0"/>
              </a:spcAft>
              <a:defRPr sz="1100">
                <a:solidFill>
                  <a:schemeClr val="tx1"/>
                </a:solidFill>
                <a:latin typeface="Verdana" pitchFamily="34" charset="0"/>
              </a:defRPr>
            </a:lvl6pPr>
            <a:lvl7pPr marL="2976258" indent="-228943" defTabSz="861716" eaLnBrk="0" fontAlgn="base" hangingPunct="0">
              <a:spcBef>
                <a:spcPct val="30000"/>
              </a:spcBef>
              <a:spcAft>
                <a:spcPct val="0"/>
              </a:spcAft>
              <a:defRPr sz="1100">
                <a:solidFill>
                  <a:schemeClr val="tx1"/>
                </a:solidFill>
                <a:latin typeface="Verdana" pitchFamily="34" charset="0"/>
              </a:defRPr>
            </a:lvl7pPr>
            <a:lvl8pPr marL="3434144" indent="-228943" defTabSz="861716" eaLnBrk="0" fontAlgn="base" hangingPunct="0">
              <a:spcBef>
                <a:spcPct val="30000"/>
              </a:spcBef>
              <a:spcAft>
                <a:spcPct val="0"/>
              </a:spcAft>
              <a:defRPr sz="1100">
                <a:solidFill>
                  <a:schemeClr val="tx1"/>
                </a:solidFill>
                <a:latin typeface="Verdana" pitchFamily="34" charset="0"/>
              </a:defRPr>
            </a:lvl8pPr>
            <a:lvl9pPr marL="3892029" indent="-228943" defTabSz="861716" eaLnBrk="0" fontAlgn="base" hangingPunct="0">
              <a:spcBef>
                <a:spcPct val="30000"/>
              </a:spcBef>
              <a:spcAft>
                <a:spcPct val="0"/>
              </a:spcAft>
              <a:defRPr sz="1100">
                <a:solidFill>
                  <a:schemeClr val="tx1"/>
                </a:solidFill>
                <a:latin typeface="Verdana" pitchFamily="34" charset="0"/>
              </a:defRPr>
            </a:lvl9pPr>
          </a:lstStyle>
          <a:p>
            <a:pPr>
              <a:spcBef>
                <a:spcPct val="0"/>
              </a:spcBef>
            </a:pPr>
            <a:fld id="{0A05DD27-3892-4A8E-B630-6D0C1BBA6651}" type="slidenum">
              <a:rPr lang="en-US" altLang="en-US" sz="1000"/>
              <a:pPr>
                <a:spcBef>
                  <a:spcPct val="0"/>
                </a:spcBef>
              </a:pPr>
              <a:t>18</a:t>
            </a:fld>
            <a:endParaRPr lang="en-US" altLang="en-US" sz="1000" dirty="0"/>
          </a:p>
        </p:txBody>
      </p:sp>
      <p:sp>
        <p:nvSpPr>
          <p:cNvPr id="1499139" name="Rectangle 2"/>
          <p:cNvSpPr>
            <a:spLocks noGrp="1" noRot="1" noChangeAspect="1" noChangeArrowheads="1" noTextEdit="1"/>
          </p:cNvSpPr>
          <p:nvPr>
            <p:ph type="sldImg"/>
          </p:nvPr>
        </p:nvSpPr>
        <p:spPr>
          <a:xfrm>
            <a:off x="1189038" y="704850"/>
            <a:ext cx="4633912" cy="3475038"/>
          </a:xfrm>
          <a:ln/>
        </p:spPr>
      </p:sp>
      <p:sp>
        <p:nvSpPr>
          <p:cNvPr id="1499140" name="Rectangle 3"/>
          <p:cNvSpPr>
            <a:spLocks noGrp="1" noChangeArrowheads="1"/>
          </p:cNvSpPr>
          <p:nvPr>
            <p:ph type="body" idx="1"/>
          </p:nvPr>
        </p:nvSpPr>
        <p:spPr>
          <a:noFill/>
        </p:spPr>
        <p:txBody>
          <a:bodyPr lIns="89023" tIns="46102" rIns="89023" bIns="46102"/>
          <a:lstStyle/>
          <a:p>
            <a:endParaRPr lang="en-US" altLang="en-US" dirty="0" smtClean="0"/>
          </a:p>
        </p:txBody>
      </p:sp>
    </p:spTree>
    <p:extLst>
      <p:ext uri="{BB962C8B-B14F-4D97-AF65-F5344CB8AC3E}">
        <p14:creationId xmlns:p14="http://schemas.microsoft.com/office/powerpoint/2010/main" val="4817387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6AA381F-CDD7-4A08-AB99-438CC2F4DDC6}" type="slidenum">
              <a:rPr lang="en-US" smtClean="0"/>
              <a:pPr/>
              <a:t>19</a:t>
            </a:fld>
            <a:endParaRPr lang="en-US" dirty="0"/>
          </a:p>
        </p:txBody>
      </p:sp>
    </p:spTree>
    <p:extLst>
      <p:ext uri="{BB962C8B-B14F-4D97-AF65-F5344CB8AC3E}">
        <p14:creationId xmlns:p14="http://schemas.microsoft.com/office/powerpoint/2010/main" val="23778584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6AA381F-CDD7-4A08-AB99-438CC2F4DDC6}" type="slidenum">
              <a:rPr lang="en-US" smtClean="0">
                <a:solidFill>
                  <a:prstClr val="black"/>
                </a:solidFill>
              </a:rPr>
              <a:pPr/>
              <a:t>23</a:t>
            </a:fld>
            <a:endParaRPr lang="en-US" dirty="0">
              <a:solidFill>
                <a:prstClr val="black"/>
              </a:solidFill>
            </a:endParaRPr>
          </a:p>
        </p:txBody>
      </p:sp>
    </p:spTree>
    <p:extLst>
      <p:ext uri="{BB962C8B-B14F-4D97-AF65-F5344CB8AC3E}">
        <p14:creationId xmlns:p14="http://schemas.microsoft.com/office/powerpoint/2010/main" val="20378278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6AA381F-CDD7-4A08-AB99-438CC2F4DDC6}" type="slidenum">
              <a:rPr lang="en-US" smtClean="0"/>
              <a:pPr/>
              <a:t>24</a:t>
            </a:fld>
            <a:endParaRPr lang="en-US" dirty="0"/>
          </a:p>
        </p:txBody>
      </p:sp>
    </p:spTree>
    <p:extLst>
      <p:ext uri="{BB962C8B-B14F-4D97-AF65-F5344CB8AC3E}">
        <p14:creationId xmlns:p14="http://schemas.microsoft.com/office/powerpoint/2010/main" val="172388485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gif"/><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gif"/><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9.png"/><Relationship Id="rId1" Type="http://schemas.openxmlformats.org/officeDocument/2006/relationships/slideMaster" Target="../slideMasters/slideMaster5.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695271"/>
            <a:ext cx="6019800" cy="1200329"/>
          </a:xfrm>
        </p:spPr>
        <p:txBody>
          <a:bodyPr/>
          <a:lstStyle>
            <a:lvl1pPr algn="l">
              <a:defRPr sz="3600">
                <a:solidFill>
                  <a:schemeClr val="tx1"/>
                </a:solidFill>
                <a:latin typeface="Georgia"/>
                <a:cs typeface="Georgia"/>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381000" y="3200400"/>
            <a:ext cx="6400800" cy="1752600"/>
          </a:xfrm>
        </p:spPr>
        <p:txBody>
          <a:bodyPr/>
          <a:lstStyle>
            <a:lvl1pPr marL="0" indent="0" algn="l">
              <a:buNone/>
              <a:defRPr>
                <a:solidFill>
                  <a:schemeClr val="tx1"/>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pic>
        <p:nvPicPr>
          <p:cNvPr id="6" name="Picture 5" descr="CDD-circle-trans.gif"/>
          <p:cNvPicPr>
            <a:picLocks noChangeAspect="1"/>
          </p:cNvPicPr>
          <p:nvPr userDrawn="1"/>
        </p:nvPicPr>
        <p:blipFill>
          <a:blip r:embed="rId2" cstate="print"/>
          <a:stretch>
            <a:fillRect/>
          </a:stretch>
        </p:blipFill>
        <p:spPr>
          <a:xfrm>
            <a:off x="7086600" y="4953000"/>
            <a:ext cx="1828800" cy="1828800"/>
          </a:xfrm>
          <a:prstGeom prst="rect">
            <a:avLst/>
          </a:prstGeom>
        </p:spPr>
      </p:pic>
      <p:pic>
        <p:nvPicPr>
          <p:cNvPr id="9" name="Picture 8" descr="primary08.jpg"/>
          <p:cNvPicPr>
            <a:picLocks noChangeAspect="1"/>
          </p:cNvPicPr>
          <p:nvPr userDrawn="1"/>
        </p:nvPicPr>
        <p:blipFill>
          <a:blip r:embed="rId3" cstate="print"/>
          <a:stretch>
            <a:fillRect/>
          </a:stretch>
        </p:blipFill>
        <p:spPr>
          <a:xfrm>
            <a:off x="304800" y="5867400"/>
            <a:ext cx="3291840" cy="798576"/>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38900" y="685800"/>
            <a:ext cx="2019300"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1000" y="685800"/>
            <a:ext cx="59055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and Vertical Text">
    <p:spTree>
      <p:nvGrpSpPr>
        <p:cNvPr id="1" name=""/>
        <p:cNvGrpSpPr/>
        <p:nvPr/>
      </p:nvGrpSpPr>
      <p:grpSpPr>
        <a:xfrm>
          <a:off x="0" y="0"/>
          <a:ext cx="0" cy="0"/>
          <a:chOff x="0" y="0"/>
          <a:chExt cx="0" cy="0"/>
        </a:xfrm>
      </p:grpSpPr>
      <p:pic>
        <p:nvPicPr>
          <p:cNvPr id="1031" name="Picture 7" descr="Y:\Graphics, Fonts &amp; Labels\Logos\UT Health Science\H_Color.gif"/>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74585" y="5348367"/>
            <a:ext cx="984297" cy="48309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l="1333" t="4116" r="1127" b="191"/>
          <a:stretch/>
        </p:blipFill>
        <p:spPr bwMode="auto">
          <a:xfrm>
            <a:off x="0" y="2503170"/>
            <a:ext cx="1737360" cy="2834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7" name="Picture 13"/>
          <p:cNvPicPr>
            <a:picLocks noChangeAspect="1" noChangeArrowheads="1"/>
          </p:cNvPicPr>
          <p:nvPr userDrawn="1"/>
        </p:nvPicPr>
        <p:blipFill rotWithShape="1">
          <a:blip r:embed="rId4">
            <a:extLst>
              <a:ext uri="{28A0092B-C50C-407E-A947-70E740481C1C}">
                <a14:useLocalDpi xmlns:a14="http://schemas.microsoft.com/office/drawing/2010/main" val="0"/>
              </a:ext>
            </a:extLst>
          </a:blip>
          <a:srcRect t="271" b="2432"/>
          <a:stretch/>
        </p:blipFill>
        <p:spPr bwMode="auto">
          <a:xfrm>
            <a:off x="-1" y="1013460"/>
            <a:ext cx="1790702" cy="14246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userDrawn="1"/>
        </p:nvSpPr>
        <p:spPr>
          <a:xfrm>
            <a:off x="332843" y="5802883"/>
            <a:ext cx="1061509" cy="258532"/>
          </a:xfrm>
          <a:prstGeom prst="rect">
            <a:avLst/>
          </a:prstGeom>
          <a:noFill/>
        </p:spPr>
        <p:txBody>
          <a:bodyPr wrap="none" rtlCol="0">
            <a:spAutoFit/>
          </a:bodyPr>
          <a:lstStyle/>
          <a:p>
            <a:pPr algn="ctr">
              <a:lnSpc>
                <a:spcPct val="90000"/>
              </a:lnSpc>
            </a:pPr>
            <a:r>
              <a:rPr lang="en-US" sz="600" b="1" dirty="0" smtClean="0">
                <a:latin typeface="Times New Roman" pitchFamily="18" charset="0"/>
                <a:cs typeface="Times New Roman" pitchFamily="18" charset="0"/>
              </a:rPr>
              <a:t>University of Texas Health</a:t>
            </a:r>
          </a:p>
          <a:p>
            <a:pPr algn="ctr">
              <a:lnSpc>
                <a:spcPct val="90000"/>
              </a:lnSpc>
            </a:pPr>
            <a:r>
              <a:rPr lang="en-US" sz="600" b="1" dirty="0" smtClean="0">
                <a:latin typeface="Times New Roman" pitchFamily="18" charset="0"/>
                <a:cs typeface="Times New Roman" pitchFamily="18" charset="0"/>
              </a:rPr>
              <a:t>Science</a:t>
            </a:r>
            <a:r>
              <a:rPr lang="en-US" sz="600" b="1" baseline="0" dirty="0" smtClean="0">
                <a:latin typeface="Times New Roman" pitchFamily="18" charset="0"/>
                <a:cs typeface="Times New Roman" pitchFamily="18" charset="0"/>
              </a:rPr>
              <a:t> Center at Houston</a:t>
            </a:r>
            <a:endParaRPr lang="en-US" sz="600" b="1" dirty="0">
              <a:latin typeface="Times New Roman" pitchFamily="18" charset="0"/>
              <a:cs typeface="Times New Roman" pitchFamily="18" charset="0"/>
            </a:endParaRPr>
          </a:p>
        </p:txBody>
      </p:sp>
      <p:sp>
        <p:nvSpPr>
          <p:cNvPr id="23" name="TextBox 22"/>
          <p:cNvSpPr txBox="1"/>
          <p:nvPr userDrawn="1"/>
        </p:nvSpPr>
        <p:spPr>
          <a:xfrm>
            <a:off x="253989" y="6401434"/>
            <a:ext cx="1282722" cy="341632"/>
          </a:xfrm>
          <a:prstGeom prst="rect">
            <a:avLst/>
          </a:prstGeom>
          <a:noFill/>
        </p:spPr>
        <p:txBody>
          <a:bodyPr wrap="none" rtlCol="0">
            <a:spAutoFit/>
          </a:bodyPr>
          <a:lstStyle/>
          <a:p>
            <a:pPr algn="ctr">
              <a:lnSpc>
                <a:spcPct val="90000"/>
              </a:lnSpc>
            </a:pPr>
            <a:r>
              <a:rPr lang="en-US" sz="600" b="1" dirty="0" smtClean="0">
                <a:latin typeface="Times New Roman" pitchFamily="18" charset="0"/>
                <a:cs typeface="Times New Roman" pitchFamily="18" charset="0"/>
              </a:rPr>
              <a:t>Texas Institute for Measurement,</a:t>
            </a:r>
          </a:p>
          <a:p>
            <a:pPr algn="ctr">
              <a:lnSpc>
                <a:spcPct val="90000"/>
              </a:lnSpc>
            </a:pPr>
            <a:r>
              <a:rPr lang="en-US" sz="600" b="1" dirty="0" smtClean="0">
                <a:latin typeface="Times New Roman" pitchFamily="18" charset="0"/>
                <a:cs typeface="Times New Roman" pitchFamily="18" charset="0"/>
              </a:rPr>
              <a:t>Evaluation,</a:t>
            </a:r>
            <a:r>
              <a:rPr lang="en-US" sz="600" b="1" baseline="0" dirty="0" smtClean="0">
                <a:latin typeface="Times New Roman" pitchFamily="18" charset="0"/>
                <a:cs typeface="Times New Roman" pitchFamily="18" charset="0"/>
              </a:rPr>
              <a:t> and Statistics</a:t>
            </a:r>
          </a:p>
          <a:p>
            <a:pPr algn="ctr">
              <a:lnSpc>
                <a:spcPct val="90000"/>
              </a:lnSpc>
            </a:pPr>
            <a:r>
              <a:rPr lang="en-US" sz="600" b="1" baseline="0" dirty="0" smtClean="0">
                <a:latin typeface="Times New Roman" pitchFamily="18" charset="0"/>
                <a:cs typeface="Times New Roman" pitchFamily="18" charset="0"/>
              </a:rPr>
              <a:t>University of Houston</a:t>
            </a:r>
            <a:endParaRPr lang="en-US" sz="600" b="1" dirty="0">
              <a:latin typeface="Times New Roman" pitchFamily="18" charset="0"/>
              <a:cs typeface="Times New Roman" pitchFamily="18" charset="0"/>
            </a:endParaRPr>
          </a:p>
        </p:txBody>
      </p:sp>
      <p:pic>
        <p:nvPicPr>
          <p:cNvPr id="1038" name="Picture 14"/>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384111" y="6165820"/>
            <a:ext cx="1031948" cy="274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988810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sldNum" sz="quarter" idx="10"/>
          </p:nvPr>
        </p:nvSpPr>
        <p:spPr>
          <a:ln/>
        </p:spPr>
        <p:txBody>
          <a:bodyPr/>
          <a:lstStyle>
            <a:lvl1pPr>
              <a:defRPr/>
            </a:lvl1pPr>
          </a:lstStyle>
          <a:p>
            <a:pPr>
              <a:defRPr/>
            </a:pPr>
            <a:r>
              <a:rPr lang="en-US" altLang="en-US">
                <a:solidFill>
                  <a:srgbClr val="FFFFFF"/>
                </a:solidFill>
              </a:rPr>
              <a:t>1</a:t>
            </a:r>
          </a:p>
        </p:txBody>
      </p:sp>
    </p:spTree>
    <p:extLst>
      <p:ext uri="{BB962C8B-B14F-4D97-AF65-F5344CB8AC3E}">
        <p14:creationId xmlns:p14="http://schemas.microsoft.com/office/powerpoint/2010/main" val="26485052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nvPr>
        </p:nvSpPr>
        <p:spPr>
          <a:ln/>
        </p:spPr>
        <p:txBody>
          <a:bodyPr/>
          <a:lstStyle>
            <a:lvl1pPr>
              <a:defRPr/>
            </a:lvl1pPr>
          </a:lstStyle>
          <a:p>
            <a:pPr>
              <a:defRPr/>
            </a:pPr>
            <a:r>
              <a:rPr lang="en-US" altLang="en-US">
                <a:solidFill>
                  <a:srgbClr val="FFFFFF"/>
                </a:solidFill>
              </a:rPr>
              <a:t>1</a:t>
            </a:r>
          </a:p>
        </p:txBody>
      </p:sp>
    </p:spTree>
    <p:extLst>
      <p:ext uri="{BB962C8B-B14F-4D97-AF65-F5344CB8AC3E}">
        <p14:creationId xmlns:p14="http://schemas.microsoft.com/office/powerpoint/2010/main" val="18483760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sldNum" sz="quarter" idx="10"/>
          </p:nvPr>
        </p:nvSpPr>
        <p:spPr>
          <a:ln/>
        </p:spPr>
        <p:txBody>
          <a:bodyPr/>
          <a:lstStyle>
            <a:lvl1pPr>
              <a:defRPr/>
            </a:lvl1pPr>
          </a:lstStyle>
          <a:p>
            <a:pPr>
              <a:defRPr/>
            </a:pPr>
            <a:r>
              <a:rPr lang="en-US" altLang="en-US">
                <a:solidFill>
                  <a:srgbClr val="FFFFFF"/>
                </a:solidFill>
              </a:rPr>
              <a:t>1</a:t>
            </a:r>
          </a:p>
        </p:txBody>
      </p:sp>
    </p:spTree>
    <p:extLst>
      <p:ext uri="{BB962C8B-B14F-4D97-AF65-F5344CB8AC3E}">
        <p14:creationId xmlns:p14="http://schemas.microsoft.com/office/powerpoint/2010/main" val="25594478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006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sldNum" sz="quarter" idx="10"/>
          </p:nvPr>
        </p:nvSpPr>
        <p:spPr>
          <a:ln/>
        </p:spPr>
        <p:txBody>
          <a:bodyPr/>
          <a:lstStyle>
            <a:lvl1pPr>
              <a:defRPr/>
            </a:lvl1pPr>
          </a:lstStyle>
          <a:p>
            <a:pPr>
              <a:defRPr/>
            </a:pPr>
            <a:r>
              <a:rPr lang="en-US" altLang="en-US">
                <a:solidFill>
                  <a:srgbClr val="FFFFFF"/>
                </a:solidFill>
              </a:rPr>
              <a:t>1</a:t>
            </a:r>
          </a:p>
        </p:txBody>
      </p:sp>
    </p:spTree>
    <p:extLst>
      <p:ext uri="{BB962C8B-B14F-4D97-AF65-F5344CB8AC3E}">
        <p14:creationId xmlns:p14="http://schemas.microsoft.com/office/powerpoint/2010/main" val="13556243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sldNum" sz="quarter" idx="10"/>
          </p:nvPr>
        </p:nvSpPr>
        <p:spPr>
          <a:ln/>
        </p:spPr>
        <p:txBody>
          <a:bodyPr/>
          <a:lstStyle>
            <a:lvl1pPr>
              <a:defRPr/>
            </a:lvl1pPr>
          </a:lstStyle>
          <a:p>
            <a:pPr>
              <a:defRPr/>
            </a:pPr>
            <a:r>
              <a:rPr lang="en-US" altLang="en-US">
                <a:solidFill>
                  <a:srgbClr val="FFFFFF"/>
                </a:solidFill>
              </a:rPr>
              <a:t>1</a:t>
            </a:r>
          </a:p>
        </p:txBody>
      </p:sp>
    </p:spTree>
    <p:extLst>
      <p:ext uri="{BB962C8B-B14F-4D97-AF65-F5344CB8AC3E}">
        <p14:creationId xmlns:p14="http://schemas.microsoft.com/office/powerpoint/2010/main" val="40040853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sldNum" sz="quarter" idx="10"/>
          </p:nvPr>
        </p:nvSpPr>
        <p:spPr>
          <a:ln/>
        </p:spPr>
        <p:txBody>
          <a:bodyPr/>
          <a:lstStyle>
            <a:lvl1pPr>
              <a:defRPr/>
            </a:lvl1pPr>
          </a:lstStyle>
          <a:p>
            <a:pPr>
              <a:defRPr/>
            </a:pPr>
            <a:r>
              <a:rPr lang="en-US" altLang="en-US">
                <a:solidFill>
                  <a:srgbClr val="FFFFFF"/>
                </a:solidFill>
              </a:rPr>
              <a:t>1</a:t>
            </a:r>
          </a:p>
        </p:txBody>
      </p:sp>
    </p:spTree>
    <p:extLst>
      <p:ext uri="{BB962C8B-B14F-4D97-AF65-F5344CB8AC3E}">
        <p14:creationId xmlns:p14="http://schemas.microsoft.com/office/powerpoint/2010/main" val="21535389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ln/>
        </p:spPr>
        <p:txBody>
          <a:bodyPr/>
          <a:lstStyle>
            <a:lvl1pPr>
              <a:defRPr/>
            </a:lvl1pPr>
          </a:lstStyle>
          <a:p>
            <a:pPr>
              <a:defRPr/>
            </a:pPr>
            <a:r>
              <a:rPr lang="en-US" altLang="en-US">
                <a:solidFill>
                  <a:srgbClr val="FFFFFF"/>
                </a:solidFill>
              </a:rPr>
              <a:t>1</a:t>
            </a:r>
          </a:p>
        </p:txBody>
      </p:sp>
    </p:spTree>
    <p:extLst>
      <p:ext uri="{BB962C8B-B14F-4D97-AF65-F5344CB8AC3E}">
        <p14:creationId xmlns:p14="http://schemas.microsoft.com/office/powerpoint/2010/main" val="18292296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2"/>
          <p:cNvSpPr>
            <a:spLocks noChangeArrowheads="1"/>
          </p:cNvSpPr>
          <p:nvPr userDrawn="1"/>
        </p:nvSpPr>
        <p:spPr bwMode="auto">
          <a:xfrm>
            <a:off x="0" y="0"/>
            <a:ext cx="9144000" cy="1219200"/>
          </a:xfrm>
          <a:prstGeom prst="rect">
            <a:avLst/>
          </a:prstGeom>
          <a:solidFill>
            <a:schemeClr val="tx1"/>
          </a:solidFill>
          <a:ln w="12700">
            <a:noFill/>
            <a:miter lim="800000"/>
            <a:headEnd/>
            <a:tailEnd/>
          </a:ln>
          <a:effectLst>
            <a:outerShdw dist="28398" dir="3806097" algn="ctr" rotWithShape="0">
              <a:srgbClr val="974706">
                <a:alpha val="50000"/>
              </a:srgbClr>
            </a:outerShdw>
          </a:effectLst>
        </p:spPr>
        <p:txBody>
          <a:bodyPr vert="horz" wrap="square" lIns="91440" tIns="45720" rIns="91440" bIns="45720" numCol="1" anchor="t" anchorCtr="0" compatLnSpc="1">
            <a:prstTxWarp prst="textNoShape">
              <a:avLst/>
            </a:prstTxWarp>
          </a:bodyPr>
          <a:lstStyle/>
          <a:p>
            <a:endParaRPr lang="en-US" dirty="0"/>
          </a:p>
        </p:txBody>
      </p:sp>
      <p:sp>
        <p:nvSpPr>
          <p:cNvPr id="2" name="Title 1"/>
          <p:cNvSpPr>
            <a:spLocks noGrp="1"/>
          </p:cNvSpPr>
          <p:nvPr>
            <p:ph type="title"/>
          </p:nvPr>
        </p:nvSpPr>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pPr>
              <a:defRPr/>
            </a:pPr>
            <a:r>
              <a:rPr lang="en-US" altLang="en-US">
                <a:solidFill>
                  <a:srgbClr val="FFFFFF"/>
                </a:solidFill>
              </a:rPr>
              <a:t>1</a:t>
            </a:r>
          </a:p>
        </p:txBody>
      </p:sp>
    </p:spTree>
    <p:extLst>
      <p:ext uri="{BB962C8B-B14F-4D97-AF65-F5344CB8AC3E}">
        <p14:creationId xmlns:p14="http://schemas.microsoft.com/office/powerpoint/2010/main" val="31467735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pPr>
              <a:defRPr/>
            </a:pPr>
            <a:r>
              <a:rPr lang="en-US" altLang="en-US">
                <a:solidFill>
                  <a:srgbClr val="FFFFFF"/>
                </a:solidFill>
              </a:rPr>
              <a:t>1</a:t>
            </a:r>
          </a:p>
        </p:txBody>
      </p:sp>
    </p:spTree>
    <p:extLst>
      <p:ext uri="{BB962C8B-B14F-4D97-AF65-F5344CB8AC3E}">
        <p14:creationId xmlns:p14="http://schemas.microsoft.com/office/powerpoint/2010/main" val="39310963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nvPr>
        </p:nvSpPr>
        <p:spPr>
          <a:ln/>
        </p:spPr>
        <p:txBody>
          <a:bodyPr/>
          <a:lstStyle>
            <a:lvl1pPr>
              <a:defRPr/>
            </a:lvl1pPr>
          </a:lstStyle>
          <a:p>
            <a:pPr>
              <a:defRPr/>
            </a:pPr>
            <a:r>
              <a:rPr lang="en-US" altLang="en-US">
                <a:solidFill>
                  <a:srgbClr val="FFFFFF"/>
                </a:solidFill>
              </a:rPr>
              <a:t>1</a:t>
            </a:r>
          </a:p>
        </p:txBody>
      </p:sp>
    </p:spTree>
    <p:extLst>
      <p:ext uri="{BB962C8B-B14F-4D97-AF65-F5344CB8AC3E}">
        <p14:creationId xmlns:p14="http://schemas.microsoft.com/office/powerpoint/2010/main" val="131675377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609600"/>
            <a:ext cx="20955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609600"/>
            <a:ext cx="61341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nvPr>
        </p:nvSpPr>
        <p:spPr>
          <a:ln/>
        </p:spPr>
        <p:txBody>
          <a:bodyPr/>
          <a:lstStyle>
            <a:lvl1pPr>
              <a:defRPr/>
            </a:lvl1pPr>
          </a:lstStyle>
          <a:p>
            <a:pPr>
              <a:defRPr/>
            </a:pPr>
            <a:r>
              <a:rPr lang="en-US" altLang="en-US">
                <a:solidFill>
                  <a:srgbClr val="FFFFFF"/>
                </a:solidFill>
              </a:rPr>
              <a:t>1</a:t>
            </a:r>
          </a:p>
        </p:txBody>
      </p:sp>
    </p:spTree>
    <p:extLst>
      <p:ext uri="{BB962C8B-B14F-4D97-AF65-F5344CB8AC3E}">
        <p14:creationId xmlns:p14="http://schemas.microsoft.com/office/powerpoint/2010/main" val="408978295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695271"/>
            <a:ext cx="6019800" cy="1200329"/>
          </a:xfrm>
        </p:spPr>
        <p:txBody>
          <a:bodyPr/>
          <a:lstStyle>
            <a:lvl1pPr algn="l">
              <a:defRPr sz="3600">
                <a:solidFill>
                  <a:schemeClr val="tx1"/>
                </a:solidFill>
                <a:latin typeface="Georgia"/>
                <a:cs typeface="Georgia"/>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381000" y="3200400"/>
            <a:ext cx="6400800" cy="1752600"/>
          </a:xfrm>
        </p:spPr>
        <p:txBody>
          <a:bodyPr/>
          <a:lstStyle>
            <a:lvl1pPr marL="0" indent="0" algn="l">
              <a:buNone/>
              <a:defRPr>
                <a:solidFill>
                  <a:schemeClr val="tx1"/>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pic>
        <p:nvPicPr>
          <p:cNvPr id="6" name="Picture 5" descr="CDD-circle-trans.gif"/>
          <p:cNvPicPr>
            <a:picLocks noChangeAspect="1"/>
          </p:cNvPicPr>
          <p:nvPr userDrawn="1"/>
        </p:nvPicPr>
        <p:blipFill>
          <a:blip r:embed="rId2" cstate="print"/>
          <a:stretch>
            <a:fillRect/>
          </a:stretch>
        </p:blipFill>
        <p:spPr>
          <a:xfrm>
            <a:off x="7086600" y="4953000"/>
            <a:ext cx="1828800" cy="1828800"/>
          </a:xfrm>
          <a:prstGeom prst="rect">
            <a:avLst/>
          </a:prstGeom>
        </p:spPr>
      </p:pic>
      <p:pic>
        <p:nvPicPr>
          <p:cNvPr id="9" name="Picture 8" descr="primary08.jpg"/>
          <p:cNvPicPr>
            <a:picLocks noChangeAspect="1"/>
          </p:cNvPicPr>
          <p:nvPr userDrawn="1"/>
        </p:nvPicPr>
        <p:blipFill>
          <a:blip r:embed="rId3" cstate="print"/>
          <a:stretch>
            <a:fillRect/>
          </a:stretch>
        </p:blipFill>
        <p:spPr>
          <a:xfrm>
            <a:off x="304800" y="5867400"/>
            <a:ext cx="3291840" cy="798576"/>
          </a:xfrm>
          <a:prstGeom prst="rect">
            <a:avLst/>
          </a:prstGeom>
        </p:spPr>
      </p:pic>
    </p:spTree>
    <p:extLst>
      <p:ext uri="{BB962C8B-B14F-4D97-AF65-F5344CB8AC3E}">
        <p14:creationId xmlns:p14="http://schemas.microsoft.com/office/powerpoint/2010/main" val="269622969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4" name="Rectangle 2"/>
          <p:cNvSpPr>
            <a:spLocks noChangeArrowheads="1"/>
          </p:cNvSpPr>
          <p:nvPr userDrawn="1"/>
        </p:nvSpPr>
        <p:spPr bwMode="auto">
          <a:xfrm>
            <a:off x="0" y="0"/>
            <a:ext cx="9144000" cy="1219200"/>
          </a:xfrm>
          <a:prstGeom prst="rect">
            <a:avLst/>
          </a:prstGeom>
          <a:solidFill>
            <a:schemeClr val="tx1"/>
          </a:solidFill>
          <a:ln w="12700">
            <a:noFill/>
            <a:miter lim="800000"/>
            <a:headEnd/>
            <a:tailEnd/>
          </a:ln>
          <a:effectLst>
            <a:outerShdw dist="28398" dir="3806097" algn="ctr" rotWithShape="0">
              <a:srgbClr val="974706">
                <a:alpha val="50000"/>
              </a:srgbClr>
            </a:outerShdw>
          </a:effectLst>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2" name="Title 1"/>
          <p:cNvSpPr>
            <a:spLocks noGrp="1"/>
          </p:cNvSpPr>
          <p:nvPr>
            <p:ph type="title"/>
          </p:nvPr>
        </p:nvSpPr>
        <p:spPr>
          <a:xfrm>
            <a:off x="381000" y="465634"/>
            <a:ext cx="6096000" cy="769441"/>
          </a:xfrm>
        </p:spPr>
        <p:txBody>
          <a:bodyPr/>
          <a:lstStyle>
            <a:lvl1pPr>
              <a:defRPr sz="4400" baseline="0">
                <a:solidFill>
                  <a:schemeClr val="bg1"/>
                </a:solidFill>
                <a:latin typeface="Gabriola" pitchFamily="82"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1841585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99888884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7557538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8557267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77633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7861846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66522937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93178439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5127777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38900" y="685800"/>
            <a:ext cx="2019300"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1000" y="685800"/>
            <a:ext cx="59055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8226648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183D33BA-6340-49FE-8AFA-D540335F55D3}" type="datetimeFigureOut">
              <a:rPr lang="en-GB">
                <a:solidFill>
                  <a:prstClr val="black">
                    <a:tint val="75000"/>
                  </a:prstClr>
                </a:solidFill>
              </a:rPr>
              <a:pPr>
                <a:defRPr/>
              </a:pPr>
              <a:t>12/08/2014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B87588A0-FD72-4698-98B3-0EDCA0F93156}"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130906442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42782011-E80D-4197-B888-0385C0301CE9}" type="datetimeFigureOut">
              <a:rPr lang="en-GB">
                <a:solidFill>
                  <a:prstClr val="black">
                    <a:tint val="75000"/>
                  </a:prstClr>
                </a:solidFill>
              </a:rPr>
              <a:pPr>
                <a:defRPr/>
              </a:pPr>
              <a:t>12/08/2014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7244D608-6E4E-4E05-A210-BFA4D8E9545F}"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412077969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B50AB571-A0EF-4433-9D79-9BB5F5BC2B36}" type="datetimeFigureOut">
              <a:rPr lang="en-GB">
                <a:solidFill>
                  <a:prstClr val="black">
                    <a:tint val="75000"/>
                  </a:prstClr>
                </a:solidFill>
              </a:rPr>
              <a:pPr>
                <a:defRPr/>
              </a:pPr>
              <a:t>12/08/2014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692049F-39CE-4859-B50B-B108918A6B4F}"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31945414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pPr>
              <a:defRPr/>
            </a:pPr>
            <a:fld id="{E3D0F3EC-1DD3-42AD-8F2C-013ED6226BA1}" type="datetimeFigureOut">
              <a:rPr lang="en-GB">
                <a:solidFill>
                  <a:prstClr val="black">
                    <a:tint val="75000"/>
                  </a:prstClr>
                </a:solidFill>
              </a:rPr>
              <a:pPr>
                <a:defRPr/>
              </a:pPr>
              <a:t>12/08/2014</a:t>
            </a:fld>
            <a:endParaRPr lang="en-GB">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F94B6EDE-6424-4A8E-90A8-07F9435E8A27}"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133613371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3"/>
          <p:cNvSpPr>
            <a:spLocks noGrp="1"/>
          </p:cNvSpPr>
          <p:nvPr>
            <p:ph type="dt" sz="half" idx="10"/>
          </p:nvPr>
        </p:nvSpPr>
        <p:spPr/>
        <p:txBody>
          <a:bodyPr/>
          <a:lstStyle>
            <a:lvl1pPr>
              <a:defRPr/>
            </a:lvl1pPr>
          </a:lstStyle>
          <a:p>
            <a:pPr>
              <a:defRPr/>
            </a:pPr>
            <a:fld id="{BCFE6F27-B905-4488-AE0B-C12B9317EB20}" type="datetimeFigureOut">
              <a:rPr lang="en-GB">
                <a:solidFill>
                  <a:prstClr val="black">
                    <a:tint val="75000"/>
                  </a:prstClr>
                </a:solidFill>
              </a:rPr>
              <a:pPr>
                <a:defRPr/>
              </a:pPr>
              <a:t>12/08/2014</a:t>
            </a:fld>
            <a:endParaRPr lang="en-GB">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18BA7AC7-491A-4EB8-A9A9-814061840501}"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25601173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401C7FAC-A002-451B-8115-C9CECCC44442}" type="datetimeFigureOut">
              <a:rPr lang="en-GB">
                <a:solidFill>
                  <a:prstClr val="black">
                    <a:tint val="75000"/>
                  </a:prstClr>
                </a:solidFill>
              </a:rPr>
              <a:pPr>
                <a:defRPr/>
              </a:pPr>
              <a:t>12/08/2014</a:t>
            </a:fld>
            <a:endParaRPr lang="en-GB">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1E21EAA9-5D62-4129-9E24-B0028E277038}"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324010474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FFAE3D9-8C4F-411A-A3C6-2A29F13C33AE}" type="datetimeFigureOut">
              <a:rPr lang="en-GB">
                <a:solidFill>
                  <a:prstClr val="black">
                    <a:tint val="75000"/>
                  </a:prstClr>
                </a:solidFill>
              </a:rPr>
              <a:pPr>
                <a:defRPr/>
              </a:pPr>
              <a:t>12/08/2014</a:t>
            </a:fld>
            <a:endParaRPr lang="en-GB">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62154006-8C8D-472E-A15B-90880F4358B8}"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224478967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8708EDA-4D86-43C7-BBC4-48101520BE38}" type="datetimeFigureOut">
              <a:rPr lang="en-GB">
                <a:solidFill>
                  <a:prstClr val="black">
                    <a:tint val="75000"/>
                  </a:prstClr>
                </a:solidFill>
              </a:rPr>
              <a:pPr>
                <a:defRPr/>
              </a:pPr>
              <a:t>12/08/2014</a:t>
            </a:fld>
            <a:endParaRPr lang="en-GB">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BB5990E7-FC75-4EDE-8D00-76A408F6FE2B}"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423862482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970989E-0509-4033-9E49-69F7E897F533}" type="datetimeFigureOut">
              <a:rPr lang="en-GB">
                <a:solidFill>
                  <a:prstClr val="black">
                    <a:tint val="75000"/>
                  </a:prstClr>
                </a:solidFill>
              </a:rPr>
              <a:pPr>
                <a:defRPr/>
              </a:pPr>
              <a:t>12/08/2014</a:t>
            </a:fld>
            <a:endParaRPr lang="en-GB">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EB1797ED-6876-4994-B59D-9BBE6A807102}"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315186180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77E2076D-C26F-4A16-88CB-E1D81E369159}" type="datetimeFigureOut">
              <a:rPr lang="en-GB">
                <a:solidFill>
                  <a:prstClr val="black">
                    <a:tint val="75000"/>
                  </a:prstClr>
                </a:solidFill>
              </a:rPr>
              <a:pPr>
                <a:defRPr/>
              </a:pPr>
              <a:t>12/08/2014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9733E96-0DD4-461C-8412-669D988D5BC7}"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167751302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7FEFBF0A-8D5E-4CE2-94C2-675B9453577D}" type="datetimeFigureOut">
              <a:rPr lang="en-GB">
                <a:solidFill>
                  <a:prstClr val="black">
                    <a:tint val="75000"/>
                  </a:prstClr>
                </a:solidFill>
              </a:rPr>
              <a:pPr>
                <a:defRPr/>
              </a:pPr>
              <a:t>12/08/2014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B89C7998-2B33-4436-8B7A-E3DF79ABC6C4}"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347265306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889403" y="1204912"/>
            <a:ext cx="6962498" cy="1952248"/>
          </a:xfrm>
        </p:spPr>
        <p:txBody>
          <a:bodyPr>
            <a:normAutofit/>
          </a:bodyPr>
          <a:lstStyle>
            <a:lvl1pPr>
              <a:lnSpc>
                <a:spcPts val="4120"/>
              </a:lnSpc>
              <a:defRPr sz="4000">
                <a:solidFill>
                  <a:srgbClr val="0F4367"/>
                </a:solidFill>
                <a:latin typeface="Georgia"/>
                <a:cs typeface="Georgia"/>
              </a:defRPr>
            </a:lvl1pPr>
          </a:lstStyle>
          <a:p>
            <a:r>
              <a:rPr lang="en-US" smtClean="0"/>
              <a:t>Click to edit Master title style</a:t>
            </a:r>
            <a:endParaRPr lang="en-US" dirty="0"/>
          </a:p>
        </p:txBody>
      </p:sp>
      <p:sp>
        <p:nvSpPr>
          <p:cNvPr id="3" name="Subtitle 2"/>
          <p:cNvSpPr>
            <a:spLocks noGrp="1"/>
          </p:cNvSpPr>
          <p:nvPr>
            <p:ph type="subTitle" idx="1"/>
          </p:nvPr>
        </p:nvSpPr>
        <p:spPr>
          <a:xfrm>
            <a:off x="1889403" y="3786698"/>
            <a:ext cx="6962498" cy="1752600"/>
          </a:xfrm>
        </p:spPr>
        <p:txBody>
          <a:bodyPr/>
          <a:lstStyle>
            <a:lvl1pPr marL="0" indent="0" algn="ctr">
              <a:buNone/>
              <a:defRPr>
                <a:solidFill>
                  <a:srgbClr val="516637"/>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0FD5E6CD-959F-4785-BD12-064C759C5671}" type="datetime1">
              <a:rPr lang="en-US">
                <a:solidFill>
                  <a:prstClr val="black">
                    <a:tint val="75000"/>
                  </a:prstClr>
                </a:solidFill>
              </a:rPr>
              <a:pPr>
                <a:defRPr/>
              </a:pPr>
              <a:t>8/12/2014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6C06911-FC75-4F61-9AAC-2774B146657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81743536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7988300" y="6380164"/>
            <a:ext cx="52546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rebuchet MS" pitchFamily="34" charset="0"/>
                <a:cs typeface="Arial" charset="0"/>
              </a:defRPr>
            </a:lvl1pPr>
            <a:lvl2pPr marL="742950" indent="-285750" eaLnBrk="0" hangingPunct="0">
              <a:defRPr>
                <a:solidFill>
                  <a:schemeClr val="tx1"/>
                </a:solidFill>
                <a:latin typeface="Trebuchet MS" pitchFamily="34" charset="0"/>
                <a:cs typeface="Arial" charset="0"/>
              </a:defRPr>
            </a:lvl2pPr>
            <a:lvl3pPr marL="1143000" indent="-228600" eaLnBrk="0" hangingPunct="0">
              <a:defRPr>
                <a:solidFill>
                  <a:schemeClr val="tx1"/>
                </a:solidFill>
                <a:latin typeface="Trebuchet MS" pitchFamily="34" charset="0"/>
                <a:cs typeface="Arial" charset="0"/>
              </a:defRPr>
            </a:lvl3pPr>
            <a:lvl4pPr marL="1600200" indent="-228600" eaLnBrk="0" hangingPunct="0">
              <a:defRPr>
                <a:solidFill>
                  <a:schemeClr val="tx1"/>
                </a:solidFill>
                <a:latin typeface="Trebuchet MS" pitchFamily="34" charset="0"/>
                <a:cs typeface="Arial" charset="0"/>
              </a:defRPr>
            </a:lvl4pPr>
            <a:lvl5pPr marL="2057400" indent="-228600" eaLnBrk="0" hangingPunct="0">
              <a:defRPr>
                <a:solidFill>
                  <a:schemeClr val="tx1"/>
                </a:solidFill>
                <a:latin typeface="Trebuchet MS" pitchFamily="34" charset="0"/>
                <a:cs typeface="Arial" charset="0"/>
              </a:defRPr>
            </a:lvl5pPr>
            <a:lvl6pPr marL="2514600" indent="-228600" defTabSz="457200" eaLnBrk="0" fontAlgn="base" hangingPunct="0">
              <a:spcBef>
                <a:spcPct val="0"/>
              </a:spcBef>
              <a:spcAft>
                <a:spcPct val="0"/>
              </a:spcAft>
              <a:defRPr>
                <a:solidFill>
                  <a:schemeClr val="tx1"/>
                </a:solidFill>
                <a:latin typeface="Trebuchet MS" pitchFamily="34" charset="0"/>
                <a:cs typeface="Arial" charset="0"/>
              </a:defRPr>
            </a:lvl6pPr>
            <a:lvl7pPr marL="2971800" indent="-228600" defTabSz="457200" eaLnBrk="0" fontAlgn="base" hangingPunct="0">
              <a:spcBef>
                <a:spcPct val="0"/>
              </a:spcBef>
              <a:spcAft>
                <a:spcPct val="0"/>
              </a:spcAft>
              <a:defRPr>
                <a:solidFill>
                  <a:schemeClr val="tx1"/>
                </a:solidFill>
                <a:latin typeface="Trebuchet MS" pitchFamily="34" charset="0"/>
                <a:cs typeface="Arial" charset="0"/>
              </a:defRPr>
            </a:lvl7pPr>
            <a:lvl8pPr marL="3429000" indent="-228600" defTabSz="457200" eaLnBrk="0" fontAlgn="base" hangingPunct="0">
              <a:spcBef>
                <a:spcPct val="0"/>
              </a:spcBef>
              <a:spcAft>
                <a:spcPct val="0"/>
              </a:spcAft>
              <a:defRPr>
                <a:solidFill>
                  <a:schemeClr val="tx1"/>
                </a:solidFill>
                <a:latin typeface="Trebuchet MS" pitchFamily="34" charset="0"/>
                <a:cs typeface="Arial" charset="0"/>
              </a:defRPr>
            </a:lvl8pPr>
            <a:lvl9pPr marL="3886200" indent="-228600" defTabSz="457200" eaLnBrk="0" fontAlgn="base" hangingPunct="0">
              <a:spcBef>
                <a:spcPct val="0"/>
              </a:spcBef>
              <a:spcAft>
                <a:spcPct val="0"/>
              </a:spcAft>
              <a:defRPr>
                <a:solidFill>
                  <a:schemeClr val="tx1"/>
                </a:solidFill>
                <a:latin typeface="Trebuchet MS" pitchFamily="34" charset="0"/>
                <a:cs typeface="Arial" charset="0"/>
              </a:defRPr>
            </a:lvl9pPr>
          </a:lstStyle>
          <a:p>
            <a:pPr algn="r" defTabSz="457200" eaLnBrk="1" fontAlgn="base" hangingPunct="1">
              <a:spcBef>
                <a:spcPct val="0"/>
              </a:spcBef>
              <a:spcAft>
                <a:spcPct val="0"/>
              </a:spcAft>
              <a:defRPr/>
            </a:pPr>
            <a:fld id="{2ED991E2-2EE1-4F78-8C78-ADF258A55DD6}" type="slidenum">
              <a:rPr lang="en-US" sz="1600" smtClean="0">
                <a:solidFill>
                  <a:srgbClr val="516637"/>
                </a:solidFill>
                <a:latin typeface="Georgia" pitchFamily="18" charset="0"/>
              </a:rPr>
              <a:pPr algn="r" defTabSz="457200" eaLnBrk="1" fontAlgn="base" hangingPunct="1">
                <a:spcBef>
                  <a:spcPct val="0"/>
                </a:spcBef>
                <a:spcAft>
                  <a:spcPct val="0"/>
                </a:spcAft>
                <a:defRPr/>
              </a:pPr>
              <a:t>‹#›</a:t>
            </a:fld>
            <a:endParaRPr lang="en-US" sz="1600" smtClean="0">
              <a:solidFill>
                <a:srgbClr val="516637"/>
              </a:solidFill>
              <a:latin typeface="Georgia" pitchFamily="18" charset="0"/>
            </a:endParaRPr>
          </a:p>
        </p:txBody>
      </p:sp>
      <p:sp>
        <p:nvSpPr>
          <p:cNvPr id="5" name="TextBox 4"/>
          <p:cNvSpPr txBox="1">
            <a:spLocks noChangeArrowheads="1"/>
          </p:cNvSpPr>
          <p:nvPr userDrawn="1"/>
        </p:nvSpPr>
        <p:spPr bwMode="auto">
          <a:xfrm>
            <a:off x="7988300" y="6380164"/>
            <a:ext cx="525463" cy="338554"/>
          </a:xfrm>
          <a:prstGeom prst="rect">
            <a:avLst/>
          </a:prstGeom>
          <a:noFill/>
          <a:ln>
            <a:noFill/>
          </a:ln>
          <a:extLst/>
        </p:spPr>
        <p:txBody>
          <a:bodyPr>
            <a:spAutoFit/>
          </a:bodyPr>
          <a:lstStyle>
            <a:lvl1pPr eaLnBrk="0" hangingPunct="0">
              <a:defRPr>
                <a:solidFill>
                  <a:schemeClr val="tx1"/>
                </a:solidFill>
                <a:latin typeface="Trebuchet MS" pitchFamily="34" charset="0"/>
                <a:cs typeface="Arial" pitchFamily="34" charset="0"/>
              </a:defRPr>
            </a:lvl1pPr>
            <a:lvl2pPr marL="742950" indent="-285750" eaLnBrk="0" hangingPunct="0">
              <a:defRPr>
                <a:solidFill>
                  <a:schemeClr val="tx1"/>
                </a:solidFill>
                <a:latin typeface="Trebuchet MS" pitchFamily="34" charset="0"/>
                <a:cs typeface="Arial" pitchFamily="34" charset="0"/>
              </a:defRPr>
            </a:lvl2pPr>
            <a:lvl3pPr marL="1143000" indent="-228600" eaLnBrk="0" hangingPunct="0">
              <a:defRPr>
                <a:solidFill>
                  <a:schemeClr val="tx1"/>
                </a:solidFill>
                <a:latin typeface="Trebuchet MS" pitchFamily="34" charset="0"/>
                <a:cs typeface="Arial" pitchFamily="34" charset="0"/>
              </a:defRPr>
            </a:lvl3pPr>
            <a:lvl4pPr marL="1600200" indent="-228600" eaLnBrk="0" hangingPunct="0">
              <a:defRPr>
                <a:solidFill>
                  <a:schemeClr val="tx1"/>
                </a:solidFill>
                <a:latin typeface="Trebuchet MS" pitchFamily="34" charset="0"/>
                <a:cs typeface="Arial" pitchFamily="34" charset="0"/>
              </a:defRPr>
            </a:lvl4pPr>
            <a:lvl5pPr marL="2057400" indent="-228600" eaLnBrk="0" hangingPunct="0">
              <a:defRPr>
                <a:solidFill>
                  <a:schemeClr val="tx1"/>
                </a:solidFill>
                <a:latin typeface="Trebuchet MS"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Trebuchet MS"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Trebuchet MS"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Trebuchet MS"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Trebuchet MS" pitchFamily="34" charset="0"/>
                <a:cs typeface="Arial" pitchFamily="34" charset="0"/>
              </a:defRPr>
            </a:lvl9pPr>
          </a:lstStyle>
          <a:p>
            <a:pPr algn="r" defTabSz="457200" eaLnBrk="1" fontAlgn="base" hangingPunct="1">
              <a:spcBef>
                <a:spcPct val="0"/>
              </a:spcBef>
              <a:spcAft>
                <a:spcPct val="0"/>
              </a:spcAft>
              <a:defRPr/>
            </a:pPr>
            <a:fld id="{8411BB38-836B-4866-8BC5-3362963DB0EC}" type="slidenum">
              <a:rPr lang="en-US" sz="1600" smtClean="0">
                <a:solidFill>
                  <a:srgbClr val="516637"/>
                </a:solidFill>
                <a:latin typeface="Georgia" pitchFamily="18" charset="0"/>
              </a:rPr>
              <a:pPr algn="r" defTabSz="457200" eaLnBrk="1" fontAlgn="base" hangingPunct="1">
                <a:spcBef>
                  <a:spcPct val="0"/>
                </a:spcBef>
                <a:spcAft>
                  <a:spcPct val="0"/>
                </a:spcAft>
                <a:defRPr/>
              </a:pPr>
              <a:t>‹#›</a:t>
            </a:fld>
            <a:endParaRPr lang="en-US" sz="1600" smtClean="0">
              <a:solidFill>
                <a:srgbClr val="516637"/>
              </a:solidFill>
              <a:latin typeface="Georgia" pitchFamily="18" charset="0"/>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3"/>
          <p:cNvSpPr>
            <a:spLocks noGrp="1"/>
          </p:cNvSpPr>
          <p:nvPr>
            <p:ph type="dt" sz="half" idx="10"/>
          </p:nvPr>
        </p:nvSpPr>
        <p:spPr/>
        <p:txBody>
          <a:bodyPr/>
          <a:lstStyle>
            <a:lvl1pPr>
              <a:defRPr/>
            </a:lvl1pPr>
          </a:lstStyle>
          <a:p>
            <a:pPr>
              <a:defRPr/>
            </a:pPr>
            <a:fld id="{6437DED4-CB65-4F7B-B368-3A7A9B3C074E}" type="datetime1">
              <a:rPr lang="en-US">
                <a:solidFill>
                  <a:prstClr val="black">
                    <a:tint val="75000"/>
                  </a:prstClr>
                </a:solidFill>
              </a:rPr>
              <a:pPr>
                <a:defRPr/>
              </a:pPr>
              <a:t>8/12/2014</a:t>
            </a:fld>
            <a:endParaRPr lang="en-US">
              <a:solidFill>
                <a:prstClr val="black">
                  <a:tint val="75000"/>
                </a:prstClr>
              </a:solidFill>
            </a:endParaRPr>
          </a:p>
        </p:txBody>
      </p:sp>
      <p:sp>
        <p:nvSpPr>
          <p:cNvPr id="7"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8" name="Slide Number Placeholder 5"/>
          <p:cNvSpPr>
            <a:spLocks noGrp="1"/>
          </p:cNvSpPr>
          <p:nvPr>
            <p:ph type="sldNum" sz="quarter" idx="12"/>
          </p:nvPr>
        </p:nvSpPr>
        <p:spPr/>
        <p:txBody>
          <a:bodyPr/>
          <a:lstStyle>
            <a:lvl1pPr>
              <a:defRPr/>
            </a:lvl1pPr>
          </a:lstStyle>
          <a:p>
            <a:pPr>
              <a:defRPr/>
            </a:pPr>
            <a:fld id="{C459C2A6-D75B-406A-B3EE-20A21019C5F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60149064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63824F80-6DF4-499B-9AA2-B8973220AFC5}" type="datetime1">
              <a:rPr lang="en-US">
                <a:solidFill>
                  <a:prstClr val="black">
                    <a:tint val="75000"/>
                  </a:prstClr>
                </a:solidFill>
              </a:rPr>
              <a:pPr>
                <a:defRPr/>
              </a:pPr>
              <a:t>8/12/2014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B8824338-8A08-4A14-A2CE-81E6C5F603D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55109716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238D4C92-9BD9-4738-BD0E-9A87354F8DE0}" type="datetime1">
              <a:rPr lang="en-US">
                <a:solidFill>
                  <a:prstClr val="black">
                    <a:tint val="75000"/>
                  </a:prstClr>
                </a:solidFill>
              </a:rPr>
              <a:pPr>
                <a:defRPr/>
              </a:pPr>
              <a:t>8/12/2014</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A61FEF7C-33C3-4D5C-8B05-6E76BFE6D9C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4876906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72A60FE0-EB79-4271-A28E-60C0AD82CEFF}" type="datetime1">
              <a:rPr lang="en-US">
                <a:solidFill>
                  <a:prstClr val="black">
                    <a:tint val="75000"/>
                  </a:prstClr>
                </a:solidFill>
              </a:rPr>
              <a:pPr>
                <a:defRPr/>
              </a:pPr>
              <a:t>8/12/2014</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0E246684-96A9-4A54-99EC-711FA39D914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63673240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BA6752FB-1729-44AE-A35C-C51FA74553D3}" type="datetime1">
              <a:rPr lang="en-US">
                <a:solidFill>
                  <a:prstClr val="black">
                    <a:tint val="75000"/>
                  </a:prstClr>
                </a:solidFill>
              </a:rPr>
              <a:pPr>
                <a:defRPr/>
              </a:pPr>
              <a:t>8/12/2014</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6C995452-79E0-4497-AAED-86CF3513FFD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68599797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F72B3AD-4141-4EC9-92A8-217A65CB1FD6}" type="datetime1">
              <a:rPr lang="en-US">
                <a:solidFill>
                  <a:prstClr val="black">
                    <a:tint val="75000"/>
                  </a:prstClr>
                </a:solidFill>
              </a:rPr>
              <a:pPr>
                <a:defRPr/>
              </a:pPr>
              <a:t>8/12/2014</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934732E7-8F30-4A07-8462-798818C536F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09860473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7481A7B-29E9-46E7-95D6-6F6CA2B4D186}" type="datetime1">
              <a:rPr lang="en-US">
                <a:solidFill>
                  <a:prstClr val="black">
                    <a:tint val="75000"/>
                  </a:prstClr>
                </a:solidFill>
              </a:rPr>
              <a:pPr>
                <a:defRPr/>
              </a:pPr>
              <a:t>8/12/2014</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5EFCFCA4-5D33-4500-A3CA-56964E64550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60033031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41DD748-5F83-4327-BB77-BE3C2B8C85B9}" type="datetime1">
              <a:rPr lang="en-US">
                <a:solidFill>
                  <a:prstClr val="black">
                    <a:tint val="75000"/>
                  </a:prstClr>
                </a:solidFill>
              </a:rPr>
              <a:pPr>
                <a:defRPr/>
              </a:pPr>
              <a:t>8/12/2014</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F7B0836C-3E2B-4013-B291-8FA545B5485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15470216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Title and Vertical Tex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3949700" y="2552700"/>
            <a:ext cx="2565400" cy="2044700"/>
          </a:xfrm>
          <a:prstGeom prst="rect">
            <a:avLst/>
          </a:prstGeom>
          <a:noFill/>
          <a:ln>
            <a:solidFill>
              <a:srgbClr val="7C9D49"/>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defRPr/>
            </a:pPr>
            <a:endParaRPr lang="en-US">
              <a:solidFill>
                <a:prstClr val="white"/>
              </a:solidFill>
            </a:endParaRPr>
          </a:p>
        </p:txBody>
      </p:sp>
      <p:sp>
        <p:nvSpPr>
          <p:cNvPr id="5" name="TextBox 4"/>
          <p:cNvSpPr txBox="1">
            <a:spLocks noChangeArrowheads="1"/>
          </p:cNvSpPr>
          <p:nvPr/>
        </p:nvSpPr>
        <p:spPr bwMode="auto">
          <a:xfrm>
            <a:off x="1952626" y="6291264"/>
            <a:ext cx="68357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rebuchet MS" pitchFamily="34" charset="0"/>
                <a:cs typeface="Arial" charset="0"/>
              </a:defRPr>
            </a:lvl1pPr>
            <a:lvl2pPr marL="742950" indent="-285750" eaLnBrk="0" hangingPunct="0">
              <a:defRPr>
                <a:solidFill>
                  <a:schemeClr val="tx1"/>
                </a:solidFill>
                <a:latin typeface="Trebuchet MS" pitchFamily="34" charset="0"/>
                <a:cs typeface="Arial" charset="0"/>
              </a:defRPr>
            </a:lvl2pPr>
            <a:lvl3pPr marL="1143000" indent="-228600" eaLnBrk="0" hangingPunct="0">
              <a:defRPr>
                <a:solidFill>
                  <a:schemeClr val="tx1"/>
                </a:solidFill>
                <a:latin typeface="Trebuchet MS" pitchFamily="34" charset="0"/>
                <a:cs typeface="Arial" charset="0"/>
              </a:defRPr>
            </a:lvl3pPr>
            <a:lvl4pPr marL="1600200" indent="-228600" eaLnBrk="0" hangingPunct="0">
              <a:defRPr>
                <a:solidFill>
                  <a:schemeClr val="tx1"/>
                </a:solidFill>
                <a:latin typeface="Trebuchet MS" pitchFamily="34" charset="0"/>
                <a:cs typeface="Arial" charset="0"/>
              </a:defRPr>
            </a:lvl4pPr>
            <a:lvl5pPr marL="2057400" indent="-228600" eaLnBrk="0" hangingPunct="0">
              <a:defRPr>
                <a:solidFill>
                  <a:schemeClr val="tx1"/>
                </a:solidFill>
                <a:latin typeface="Trebuchet MS" pitchFamily="34" charset="0"/>
                <a:cs typeface="Arial" charset="0"/>
              </a:defRPr>
            </a:lvl5pPr>
            <a:lvl6pPr marL="2514600" indent="-228600" defTabSz="457200" eaLnBrk="0" fontAlgn="base" hangingPunct="0">
              <a:spcBef>
                <a:spcPct val="0"/>
              </a:spcBef>
              <a:spcAft>
                <a:spcPct val="0"/>
              </a:spcAft>
              <a:defRPr>
                <a:solidFill>
                  <a:schemeClr val="tx1"/>
                </a:solidFill>
                <a:latin typeface="Trebuchet MS" pitchFamily="34" charset="0"/>
                <a:cs typeface="Arial" charset="0"/>
              </a:defRPr>
            </a:lvl6pPr>
            <a:lvl7pPr marL="2971800" indent="-228600" defTabSz="457200" eaLnBrk="0" fontAlgn="base" hangingPunct="0">
              <a:spcBef>
                <a:spcPct val="0"/>
              </a:spcBef>
              <a:spcAft>
                <a:spcPct val="0"/>
              </a:spcAft>
              <a:defRPr>
                <a:solidFill>
                  <a:schemeClr val="tx1"/>
                </a:solidFill>
                <a:latin typeface="Trebuchet MS" pitchFamily="34" charset="0"/>
                <a:cs typeface="Arial" charset="0"/>
              </a:defRPr>
            </a:lvl7pPr>
            <a:lvl8pPr marL="3429000" indent="-228600" defTabSz="457200" eaLnBrk="0" fontAlgn="base" hangingPunct="0">
              <a:spcBef>
                <a:spcPct val="0"/>
              </a:spcBef>
              <a:spcAft>
                <a:spcPct val="0"/>
              </a:spcAft>
              <a:defRPr>
                <a:solidFill>
                  <a:schemeClr val="tx1"/>
                </a:solidFill>
                <a:latin typeface="Trebuchet MS" pitchFamily="34" charset="0"/>
                <a:cs typeface="Arial" charset="0"/>
              </a:defRPr>
            </a:lvl8pPr>
            <a:lvl9pPr marL="3886200" indent="-228600" defTabSz="457200" eaLnBrk="0" fontAlgn="base" hangingPunct="0">
              <a:spcBef>
                <a:spcPct val="0"/>
              </a:spcBef>
              <a:spcAft>
                <a:spcPct val="0"/>
              </a:spcAft>
              <a:defRPr>
                <a:solidFill>
                  <a:schemeClr val="tx1"/>
                </a:solidFill>
                <a:latin typeface="Trebuchet MS" pitchFamily="34" charset="0"/>
                <a:cs typeface="Arial" charset="0"/>
              </a:defRPr>
            </a:lvl9pPr>
          </a:lstStyle>
          <a:p>
            <a:pPr algn="ctr" defTabSz="457200" eaLnBrk="1" fontAlgn="base" hangingPunct="1">
              <a:spcBef>
                <a:spcPct val="0"/>
              </a:spcBef>
              <a:spcAft>
                <a:spcPts val="600"/>
              </a:spcAft>
              <a:buFont typeface="Arial" charset="0"/>
              <a:buNone/>
              <a:defRPr/>
            </a:pPr>
            <a:r>
              <a:rPr lang="en-US" sz="1200" smtClean="0">
                <a:solidFill>
                  <a:srgbClr val="516637"/>
                </a:solidFill>
                <a:latin typeface="Georgia" pitchFamily="18" charset="0"/>
              </a:rPr>
              <a:t>Florida State University | Texas A &amp; M University</a:t>
            </a:r>
            <a:br>
              <a:rPr lang="en-US" sz="1200" smtClean="0">
                <a:solidFill>
                  <a:srgbClr val="516637"/>
                </a:solidFill>
                <a:latin typeface="Georgia" pitchFamily="18" charset="0"/>
              </a:rPr>
            </a:br>
            <a:r>
              <a:rPr lang="en-US" sz="1200" smtClean="0">
                <a:solidFill>
                  <a:srgbClr val="516637"/>
                </a:solidFill>
                <a:latin typeface="Georgia" pitchFamily="18" charset="0"/>
              </a:rPr>
              <a:t>The Meadows Center for Preventing  Educational Risk, The University of Texas at Austin</a:t>
            </a:r>
          </a:p>
        </p:txBody>
      </p:sp>
      <p:sp>
        <p:nvSpPr>
          <p:cNvPr id="6" name="Rectangle 5"/>
          <p:cNvSpPr/>
          <p:nvPr userDrawn="1"/>
        </p:nvSpPr>
        <p:spPr>
          <a:xfrm>
            <a:off x="3949700" y="2552700"/>
            <a:ext cx="2565400" cy="2044700"/>
          </a:xfrm>
          <a:prstGeom prst="rect">
            <a:avLst/>
          </a:prstGeom>
          <a:noFill/>
          <a:ln>
            <a:solidFill>
              <a:srgbClr val="7C9D49"/>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a:solidFill>
                <a:prstClr val="white"/>
              </a:solidFill>
            </a:endParaRPr>
          </a:p>
        </p:txBody>
      </p:sp>
      <p:sp>
        <p:nvSpPr>
          <p:cNvPr id="9" name="TextBox 8"/>
          <p:cNvSpPr txBox="1">
            <a:spLocks noChangeArrowheads="1"/>
          </p:cNvSpPr>
          <p:nvPr userDrawn="1"/>
        </p:nvSpPr>
        <p:spPr bwMode="auto">
          <a:xfrm>
            <a:off x="1952626" y="6291264"/>
            <a:ext cx="6835775" cy="461665"/>
          </a:xfrm>
          <a:prstGeom prst="rect">
            <a:avLst/>
          </a:prstGeom>
          <a:noFill/>
          <a:ln>
            <a:noFill/>
          </a:ln>
          <a:extLst/>
        </p:spPr>
        <p:txBody>
          <a:bodyPr>
            <a:spAutoFit/>
          </a:bodyPr>
          <a:lstStyle>
            <a:lvl1pPr eaLnBrk="0" hangingPunct="0">
              <a:defRPr>
                <a:solidFill>
                  <a:schemeClr val="tx1"/>
                </a:solidFill>
                <a:latin typeface="Trebuchet MS" pitchFamily="34" charset="0"/>
                <a:cs typeface="Arial" pitchFamily="34" charset="0"/>
              </a:defRPr>
            </a:lvl1pPr>
            <a:lvl2pPr marL="742950" indent="-285750" eaLnBrk="0" hangingPunct="0">
              <a:defRPr>
                <a:solidFill>
                  <a:schemeClr val="tx1"/>
                </a:solidFill>
                <a:latin typeface="Trebuchet MS" pitchFamily="34" charset="0"/>
                <a:cs typeface="Arial" pitchFamily="34" charset="0"/>
              </a:defRPr>
            </a:lvl2pPr>
            <a:lvl3pPr marL="1143000" indent="-228600" eaLnBrk="0" hangingPunct="0">
              <a:defRPr>
                <a:solidFill>
                  <a:schemeClr val="tx1"/>
                </a:solidFill>
                <a:latin typeface="Trebuchet MS" pitchFamily="34" charset="0"/>
                <a:cs typeface="Arial" pitchFamily="34" charset="0"/>
              </a:defRPr>
            </a:lvl3pPr>
            <a:lvl4pPr marL="1600200" indent="-228600" eaLnBrk="0" hangingPunct="0">
              <a:defRPr>
                <a:solidFill>
                  <a:schemeClr val="tx1"/>
                </a:solidFill>
                <a:latin typeface="Trebuchet MS" pitchFamily="34" charset="0"/>
                <a:cs typeface="Arial" pitchFamily="34" charset="0"/>
              </a:defRPr>
            </a:lvl4pPr>
            <a:lvl5pPr marL="2057400" indent="-228600" eaLnBrk="0" hangingPunct="0">
              <a:defRPr>
                <a:solidFill>
                  <a:schemeClr val="tx1"/>
                </a:solidFill>
                <a:latin typeface="Trebuchet MS"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Trebuchet MS"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Trebuchet MS"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Trebuchet MS"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Trebuchet MS" pitchFamily="34" charset="0"/>
                <a:cs typeface="Arial" pitchFamily="34" charset="0"/>
              </a:defRPr>
            </a:lvl9pPr>
          </a:lstStyle>
          <a:p>
            <a:pPr algn="ctr" defTabSz="457200" eaLnBrk="1" fontAlgn="base" hangingPunct="1">
              <a:spcBef>
                <a:spcPct val="0"/>
              </a:spcBef>
              <a:spcAft>
                <a:spcPts val="600"/>
              </a:spcAft>
              <a:buFont typeface="Arial" pitchFamily="34" charset="0"/>
              <a:buNone/>
              <a:defRPr/>
            </a:pPr>
            <a:r>
              <a:rPr lang="en-US" sz="1200" smtClean="0">
                <a:solidFill>
                  <a:srgbClr val="516637"/>
                </a:solidFill>
                <a:latin typeface="Georgia" pitchFamily="18" charset="0"/>
              </a:rPr>
              <a:t>Florida State University | Texas A &amp; M University</a:t>
            </a:r>
            <a:br>
              <a:rPr lang="en-US" sz="1200" smtClean="0">
                <a:solidFill>
                  <a:srgbClr val="516637"/>
                </a:solidFill>
                <a:latin typeface="Georgia" pitchFamily="18" charset="0"/>
              </a:rPr>
            </a:br>
            <a:r>
              <a:rPr lang="en-US" sz="1200" smtClean="0">
                <a:solidFill>
                  <a:srgbClr val="516637"/>
                </a:solidFill>
                <a:latin typeface="Georgia" pitchFamily="18" charset="0"/>
              </a:rPr>
              <a:t>The Meadows Center for Preventing  Educational Risk, The University of Texas at Austin</a:t>
            </a:r>
          </a:p>
        </p:txBody>
      </p:sp>
      <p:sp>
        <p:nvSpPr>
          <p:cNvPr id="7" name="Title 1"/>
          <p:cNvSpPr>
            <a:spLocks noGrp="1"/>
          </p:cNvSpPr>
          <p:nvPr>
            <p:ph type="ctrTitle"/>
          </p:nvPr>
        </p:nvSpPr>
        <p:spPr>
          <a:xfrm>
            <a:off x="1952903" y="622300"/>
            <a:ext cx="6873598" cy="1952248"/>
          </a:xfrm>
        </p:spPr>
        <p:txBody>
          <a:bodyPr>
            <a:normAutofit/>
          </a:bodyPr>
          <a:lstStyle>
            <a:lvl1pPr>
              <a:lnSpc>
                <a:spcPts val="4120"/>
              </a:lnSpc>
              <a:defRPr sz="4000">
                <a:solidFill>
                  <a:srgbClr val="0F4367"/>
                </a:solidFill>
                <a:latin typeface="Georgia"/>
                <a:cs typeface="Georgia"/>
              </a:defRPr>
            </a:lvl1pPr>
          </a:lstStyle>
          <a:p>
            <a:r>
              <a:rPr lang="en-US" smtClean="0"/>
              <a:t>Click to edit Master title style</a:t>
            </a:r>
            <a:endParaRPr lang="en-US" dirty="0"/>
          </a:p>
        </p:txBody>
      </p:sp>
      <p:sp>
        <p:nvSpPr>
          <p:cNvPr id="8" name="Subtitle 2"/>
          <p:cNvSpPr>
            <a:spLocks noGrp="1"/>
          </p:cNvSpPr>
          <p:nvPr>
            <p:ph type="subTitle" idx="1"/>
          </p:nvPr>
        </p:nvSpPr>
        <p:spPr>
          <a:xfrm>
            <a:off x="1991003" y="4876799"/>
            <a:ext cx="6797398" cy="873265"/>
          </a:xfrm>
        </p:spPr>
        <p:txBody>
          <a:bodyPr/>
          <a:lstStyle>
            <a:lvl1pPr marL="0" indent="0" algn="ctr">
              <a:buNone/>
              <a:defRPr>
                <a:solidFill>
                  <a:srgbClr val="516637"/>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Date Placeholder 3"/>
          <p:cNvSpPr>
            <a:spLocks noGrp="1"/>
          </p:cNvSpPr>
          <p:nvPr>
            <p:ph type="dt" sz="half" idx="10"/>
          </p:nvPr>
        </p:nvSpPr>
        <p:spPr/>
        <p:txBody>
          <a:bodyPr/>
          <a:lstStyle>
            <a:lvl1pPr>
              <a:defRPr/>
            </a:lvl1pPr>
          </a:lstStyle>
          <a:p>
            <a:pPr>
              <a:defRPr/>
            </a:pPr>
            <a:fld id="{50368B85-3535-4F11-B2E6-5BCF04C29EC0}" type="datetime1">
              <a:rPr lang="en-US">
                <a:solidFill>
                  <a:prstClr val="black">
                    <a:tint val="75000"/>
                  </a:prstClr>
                </a:solidFill>
              </a:rPr>
              <a:pPr>
                <a:defRPr/>
              </a:pPr>
              <a:t>8/12/2014</a:t>
            </a:fld>
            <a:endParaRPr lang="en-US">
              <a:solidFill>
                <a:prstClr val="black">
                  <a:tint val="75000"/>
                </a:prstClr>
              </a:solidFill>
            </a:endParaRPr>
          </a:p>
        </p:txBody>
      </p:sp>
      <p:sp>
        <p:nvSpPr>
          <p:cNvPr id="11"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12" name="Slide Number Placeholder 5"/>
          <p:cNvSpPr>
            <a:spLocks noGrp="1"/>
          </p:cNvSpPr>
          <p:nvPr>
            <p:ph type="sldNum" sz="quarter" idx="12"/>
          </p:nvPr>
        </p:nvSpPr>
        <p:spPr/>
        <p:txBody>
          <a:bodyPr/>
          <a:lstStyle>
            <a:lvl1pPr>
              <a:defRPr/>
            </a:lvl1pPr>
          </a:lstStyle>
          <a:p>
            <a:pPr>
              <a:defRPr/>
            </a:pPr>
            <a:fld id="{816F7D64-B8EE-4F44-87C2-58B97E89597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80304590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C3C02C4-11C0-4E14-93C0-D29900C05DB3}" type="datetime1">
              <a:rPr lang="en-US">
                <a:solidFill>
                  <a:prstClr val="black">
                    <a:tint val="75000"/>
                  </a:prstClr>
                </a:solidFill>
              </a:rPr>
              <a:pPr>
                <a:defRPr/>
              </a:pPr>
              <a:t>8/12/2014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15EC8BB-A50C-4674-9E97-2AB761EB736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77902880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_Title and Vertical Tex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a:xfrm>
            <a:off x="3949700" y="2552700"/>
            <a:ext cx="2565400" cy="2044700"/>
          </a:xfrm>
          <a:prstGeom prst="rect">
            <a:avLst/>
          </a:prstGeom>
          <a:noFill/>
          <a:ln>
            <a:solidFill>
              <a:srgbClr val="7C9D49"/>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a:solidFill>
                <a:prstClr val="white"/>
              </a:solidFill>
            </a:endParaRPr>
          </a:p>
        </p:txBody>
      </p:sp>
      <p:sp>
        <p:nvSpPr>
          <p:cNvPr id="5" name="TextBox 4"/>
          <p:cNvSpPr txBox="1">
            <a:spLocks noChangeArrowheads="1"/>
          </p:cNvSpPr>
          <p:nvPr userDrawn="1"/>
        </p:nvSpPr>
        <p:spPr bwMode="auto">
          <a:xfrm>
            <a:off x="1952626" y="6291264"/>
            <a:ext cx="6835775" cy="461665"/>
          </a:xfrm>
          <a:prstGeom prst="rect">
            <a:avLst/>
          </a:prstGeom>
          <a:noFill/>
          <a:ln>
            <a:noFill/>
          </a:ln>
          <a:extLst/>
        </p:spPr>
        <p:txBody>
          <a:bodyPr>
            <a:spAutoFit/>
          </a:bodyPr>
          <a:lstStyle>
            <a:lvl1pPr eaLnBrk="0" hangingPunct="0">
              <a:defRPr>
                <a:solidFill>
                  <a:schemeClr val="tx1"/>
                </a:solidFill>
                <a:latin typeface="Trebuchet MS" pitchFamily="34" charset="0"/>
                <a:cs typeface="Arial" pitchFamily="34" charset="0"/>
              </a:defRPr>
            </a:lvl1pPr>
            <a:lvl2pPr marL="742950" indent="-285750" eaLnBrk="0" hangingPunct="0">
              <a:defRPr>
                <a:solidFill>
                  <a:schemeClr val="tx1"/>
                </a:solidFill>
                <a:latin typeface="Trebuchet MS" pitchFamily="34" charset="0"/>
                <a:cs typeface="Arial" pitchFamily="34" charset="0"/>
              </a:defRPr>
            </a:lvl2pPr>
            <a:lvl3pPr marL="1143000" indent="-228600" eaLnBrk="0" hangingPunct="0">
              <a:defRPr>
                <a:solidFill>
                  <a:schemeClr val="tx1"/>
                </a:solidFill>
                <a:latin typeface="Trebuchet MS" pitchFamily="34" charset="0"/>
                <a:cs typeface="Arial" pitchFamily="34" charset="0"/>
              </a:defRPr>
            </a:lvl3pPr>
            <a:lvl4pPr marL="1600200" indent="-228600" eaLnBrk="0" hangingPunct="0">
              <a:defRPr>
                <a:solidFill>
                  <a:schemeClr val="tx1"/>
                </a:solidFill>
                <a:latin typeface="Trebuchet MS" pitchFamily="34" charset="0"/>
                <a:cs typeface="Arial" pitchFamily="34" charset="0"/>
              </a:defRPr>
            </a:lvl4pPr>
            <a:lvl5pPr marL="2057400" indent="-228600" eaLnBrk="0" hangingPunct="0">
              <a:defRPr>
                <a:solidFill>
                  <a:schemeClr val="tx1"/>
                </a:solidFill>
                <a:latin typeface="Trebuchet MS"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Trebuchet MS"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Trebuchet MS"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Trebuchet MS"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Trebuchet MS" pitchFamily="34" charset="0"/>
                <a:cs typeface="Arial" pitchFamily="34" charset="0"/>
              </a:defRPr>
            </a:lvl9pPr>
          </a:lstStyle>
          <a:p>
            <a:pPr algn="ctr" defTabSz="457200" eaLnBrk="1" fontAlgn="base" hangingPunct="1">
              <a:spcBef>
                <a:spcPct val="0"/>
              </a:spcBef>
              <a:spcAft>
                <a:spcPts val="600"/>
              </a:spcAft>
              <a:buFont typeface="Arial" pitchFamily="34" charset="0"/>
              <a:buNone/>
              <a:defRPr/>
            </a:pPr>
            <a:r>
              <a:rPr lang="en-US" sz="1200" smtClean="0">
                <a:solidFill>
                  <a:srgbClr val="516637"/>
                </a:solidFill>
                <a:latin typeface="Georgia" pitchFamily="18" charset="0"/>
              </a:rPr>
              <a:t>Florida State University | Texas A &amp; M University</a:t>
            </a:r>
            <a:br>
              <a:rPr lang="en-US" sz="1200" smtClean="0">
                <a:solidFill>
                  <a:srgbClr val="516637"/>
                </a:solidFill>
                <a:latin typeface="Georgia" pitchFamily="18" charset="0"/>
              </a:rPr>
            </a:br>
            <a:r>
              <a:rPr lang="en-US" sz="1200" smtClean="0">
                <a:solidFill>
                  <a:srgbClr val="516637"/>
                </a:solidFill>
                <a:latin typeface="Georgia" pitchFamily="18" charset="0"/>
              </a:rPr>
              <a:t>The Meadows Center for Preventing  Educational Risk, The University of Texas at Austin</a:t>
            </a:r>
          </a:p>
        </p:txBody>
      </p:sp>
      <p:sp>
        <p:nvSpPr>
          <p:cNvPr id="7" name="Title 1"/>
          <p:cNvSpPr>
            <a:spLocks noGrp="1"/>
          </p:cNvSpPr>
          <p:nvPr>
            <p:ph type="ctrTitle"/>
          </p:nvPr>
        </p:nvSpPr>
        <p:spPr>
          <a:xfrm>
            <a:off x="1952903" y="622300"/>
            <a:ext cx="6873598" cy="1952248"/>
          </a:xfrm>
        </p:spPr>
        <p:txBody>
          <a:bodyPr>
            <a:normAutofit/>
          </a:bodyPr>
          <a:lstStyle>
            <a:lvl1pPr>
              <a:lnSpc>
                <a:spcPts val="4120"/>
              </a:lnSpc>
              <a:defRPr sz="4000">
                <a:solidFill>
                  <a:srgbClr val="0F4367"/>
                </a:solidFill>
                <a:latin typeface="Georgia"/>
                <a:cs typeface="Georgia"/>
              </a:defRPr>
            </a:lvl1pPr>
          </a:lstStyle>
          <a:p>
            <a:r>
              <a:rPr lang="en-US" dirty="0" smtClean="0"/>
              <a:t>Click to edit Master title style</a:t>
            </a:r>
            <a:endParaRPr lang="en-US" dirty="0"/>
          </a:p>
        </p:txBody>
      </p:sp>
      <p:sp>
        <p:nvSpPr>
          <p:cNvPr id="8" name="Subtitle 2"/>
          <p:cNvSpPr>
            <a:spLocks noGrp="1"/>
          </p:cNvSpPr>
          <p:nvPr>
            <p:ph type="subTitle" idx="1"/>
          </p:nvPr>
        </p:nvSpPr>
        <p:spPr>
          <a:xfrm>
            <a:off x="1991003" y="4876799"/>
            <a:ext cx="6797398" cy="873265"/>
          </a:xfrm>
        </p:spPr>
        <p:txBody>
          <a:bodyPr/>
          <a:lstStyle>
            <a:lvl1pPr marL="0" indent="0" algn="ctr">
              <a:buNone/>
              <a:defRPr>
                <a:solidFill>
                  <a:srgbClr val="516637"/>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6" name="Date Placeholder 3"/>
          <p:cNvSpPr>
            <a:spLocks noGrp="1"/>
          </p:cNvSpPr>
          <p:nvPr>
            <p:ph type="dt" sz="half" idx="10"/>
          </p:nvPr>
        </p:nvSpPr>
        <p:spPr/>
        <p:txBody>
          <a:bodyPr/>
          <a:lstStyle>
            <a:lvl1pPr>
              <a:defRPr/>
            </a:lvl1pPr>
          </a:lstStyle>
          <a:p>
            <a:pPr>
              <a:defRPr/>
            </a:pPr>
            <a:fld id="{99814D2C-11BB-456C-995B-0A821FFBA3B3}" type="datetime1">
              <a:rPr lang="en-US">
                <a:solidFill>
                  <a:prstClr val="black">
                    <a:tint val="75000"/>
                  </a:prstClr>
                </a:solidFill>
              </a:rPr>
              <a:pPr>
                <a:defRPr/>
              </a:pPr>
              <a:t>8/12/2014</a:t>
            </a:fld>
            <a:endParaRPr lang="en-US">
              <a:solidFill>
                <a:prstClr val="black">
                  <a:tint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10" name="Slide Number Placeholder 5"/>
          <p:cNvSpPr>
            <a:spLocks noGrp="1"/>
          </p:cNvSpPr>
          <p:nvPr>
            <p:ph type="sldNum" sz="quarter" idx="12"/>
          </p:nvPr>
        </p:nvSpPr>
        <p:spPr/>
        <p:txBody>
          <a:bodyPr/>
          <a:lstStyle>
            <a:lvl1pPr>
              <a:defRPr/>
            </a:lvl1pPr>
          </a:lstStyle>
          <a:p>
            <a:pPr>
              <a:defRPr/>
            </a:pPr>
            <a:fld id="{29E0D868-63A2-49EF-90C3-31C3CA07363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04270892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2_Title and Vertical Text">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1031" name="Picture 7" descr="Y:\Graphics, Fonts &amp; Labels\Logos\UT Health Science\H_Color.gif"/>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74585" y="5348367"/>
            <a:ext cx="984297" cy="48309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p:cNvPicPr>
            <a:picLocks noChangeAspect="1" noChangeArrowheads="1"/>
          </p:cNvPicPr>
          <p:nvPr userDrawn="1"/>
        </p:nvPicPr>
        <p:blipFill rotWithShape="1">
          <a:blip r:embed="rId4">
            <a:extLst>
              <a:ext uri="{28A0092B-C50C-407E-A947-70E740481C1C}">
                <a14:useLocalDpi xmlns:a14="http://schemas.microsoft.com/office/drawing/2010/main" val="0"/>
              </a:ext>
            </a:extLst>
          </a:blip>
          <a:srcRect l="1333" t="4116" r="1127" b="191"/>
          <a:stretch/>
        </p:blipFill>
        <p:spPr bwMode="auto">
          <a:xfrm>
            <a:off x="0" y="2503170"/>
            <a:ext cx="1737360" cy="2834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7" name="Picture 13"/>
          <p:cNvPicPr>
            <a:picLocks noChangeAspect="1" noChangeArrowheads="1"/>
          </p:cNvPicPr>
          <p:nvPr userDrawn="1"/>
        </p:nvPicPr>
        <p:blipFill rotWithShape="1">
          <a:blip r:embed="rId5">
            <a:extLst>
              <a:ext uri="{28A0092B-C50C-407E-A947-70E740481C1C}">
                <a14:useLocalDpi xmlns:a14="http://schemas.microsoft.com/office/drawing/2010/main" val="0"/>
              </a:ext>
            </a:extLst>
          </a:blip>
          <a:srcRect t="271" b="2432"/>
          <a:stretch/>
        </p:blipFill>
        <p:spPr bwMode="auto">
          <a:xfrm>
            <a:off x="-1" y="1013460"/>
            <a:ext cx="1790702" cy="14246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userDrawn="1"/>
        </p:nvSpPr>
        <p:spPr>
          <a:xfrm>
            <a:off x="332843" y="5802883"/>
            <a:ext cx="1061509" cy="258532"/>
          </a:xfrm>
          <a:prstGeom prst="rect">
            <a:avLst/>
          </a:prstGeom>
          <a:noFill/>
        </p:spPr>
        <p:txBody>
          <a:bodyPr wrap="none" rtlCol="0">
            <a:spAutoFit/>
          </a:bodyPr>
          <a:lstStyle/>
          <a:p>
            <a:pPr algn="ctr">
              <a:lnSpc>
                <a:spcPct val="90000"/>
              </a:lnSpc>
            </a:pPr>
            <a:r>
              <a:rPr lang="en-US" sz="600" b="1" dirty="0" smtClean="0">
                <a:solidFill>
                  <a:prstClr val="black"/>
                </a:solidFill>
                <a:latin typeface="Times New Roman" pitchFamily="18" charset="0"/>
                <a:cs typeface="Times New Roman" pitchFamily="18" charset="0"/>
              </a:rPr>
              <a:t>University of Texas Health</a:t>
            </a:r>
          </a:p>
          <a:p>
            <a:pPr algn="ctr">
              <a:lnSpc>
                <a:spcPct val="90000"/>
              </a:lnSpc>
            </a:pPr>
            <a:r>
              <a:rPr lang="en-US" sz="600" b="1" dirty="0" smtClean="0">
                <a:solidFill>
                  <a:prstClr val="black"/>
                </a:solidFill>
                <a:latin typeface="Times New Roman" pitchFamily="18" charset="0"/>
                <a:cs typeface="Times New Roman" pitchFamily="18" charset="0"/>
              </a:rPr>
              <a:t>Science Center at Houston</a:t>
            </a:r>
            <a:endParaRPr lang="en-US" sz="600" b="1" dirty="0">
              <a:solidFill>
                <a:prstClr val="black"/>
              </a:solidFill>
              <a:latin typeface="Times New Roman" pitchFamily="18" charset="0"/>
              <a:cs typeface="Times New Roman" pitchFamily="18" charset="0"/>
            </a:endParaRPr>
          </a:p>
        </p:txBody>
      </p:sp>
      <p:sp>
        <p:nvSpPr>
          <p:cNvPr id="23" name="TextBox 22"/>
          <p:cNvSpPr txBox="1"/>
          <p:nvPr userDrawn="1"/>
        </p:nvSpPr>
        <p:spPr>
          <a:xfrm>
            <a:off x="253989" y="6401434"/>
            <a:ext cx="1282722" cy="341632"/>
          </a:xfrm>
          <a:prstGeom prst="rect">
            <a:avLst/>
          </a:prstGeom>
          <a:noFill/>
        </p:spPr>
        <p:txBody>
          <a:bodyPr wrap="none" rtlCol="0">
            <a:spAutoFit/>
          </a:bodyPr>
          <a:lstStyle/>
          <a:p>
            <a:pPr algn="ctr">
              <a:lnSpc>
                <a:spcPct val="90000"/>
              </a:lnSpc>
            </a:pPr>
            <a:r>
              <a:rPr lang="en-US" sz="600" b="1" dirty="0" smtClean="0">
                <a:solidFill>
                  <a:prstClr val="black"/>
                </a:solidFill>
                <a:latin typeface="Times New Roman" pitchFamily="18" charset="0"/>
                <a:cs typeface="Times New Roman" pitchFamily="18" charset="0"/>
              </a:rPr>
              <a:t>Texas Institute for Measurement,</a:t>
            </a:r>
          </a:p>
          <a:p>
            <a:pPr algn="ctr">
              <a:lnSpc>
                <a:spcPct val="90000"/>
              </a:lnSpc>
            </a:pPr>
            <a:r>
              <a:rPr lang="en-US" sz="600" b="1" dirty="0" smtClean="0">
                <a:solidFill>
                  <a:prstClr val="black"/>
                </a:solidFill>
                <a:latin typeface="Times New Roman" pitchFamily="18" charset="0"/>
                <a:cs typeface="Times New Roman" pitchFamily="18" charset="0"/>
              </a:rPr>
              <a:t>Evaluation, and Statistics</a:t>
            </a:r>
          </a:p>
          <a:p>
            <a:pPr algn="ctr">
              <a:lnSpc>
                <a:spcPct val="90000"/>
              </a:lnSpc>
            </a:pPr>
            <a:r>
              <a:rPr lang="en-US" sz="600" b="1" dirty="0" smtClean="0">
                <a:solidFill>
                  <a:prstClr val="black"/>
                </a:solidFill>
                <a:latin typeface="Times New Roman" pitchFamily="18" charset="0"/>
                <a:cs typeface="Times New Roman" pitchFamily="18" charset="0"/>
              </a:rPr>
              <a:t>University of Houston</a:t>
            </a:r>
            <a:endParaRPr lang="en-US" sz="600" b="1" dirty="0">
              <a:solidFill>
                <a:prstClr val="black"/>
              </a:solidFill>
              <a:latin typeface="Times New Roman" pitchFamily="18" charset="0"/>
              <a:cs typeface="Times New Roman" pitchFamily="18" charset="0"/>
            </a:endParaRPr>
          </a:p>
        </p:txBody>
      </p:sp>
      <p:pic>
        <p:nvPicPr>
          <p:cNvPr id="1038" name="Picture 14"/>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384111" y="6165820"/>
            <a:ext cx="1031948" cy="274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1908463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933931C-284D-49A5-8514-AEFD122C49D5}" type="datetimeFigureOut">
              <a:rPr lang="en-US" smtClean="0">
                <a:solidFill>
                  <a:prstClr val="black">
                    <a:tint val="75000"/>
                  </a:prstClr>
                </a:solidFill>
              </a:rPr>
              <a:pPr/>
              <a:t>8/12/2014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DDC837-FE73-4493-8165-B2B638FC1F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74914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33931C-284D-49A5-8514-AEFD122C49D5}" type="datetimeFigureOut">
              <a:rPr lang="en-US" smtClean="0">
                <a:solidFill>
                  <a:prstClr val="black">
                    <a:tint val="75000"/>
                  </a:prstClr>
                </a:solidFill>
              </a:rPr>
              <a:pPr/>
              <a:t>8/12/2014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DDC837-FE73-4493-8165-B2B638FC1F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4575579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933931C-284D-49A5-8514-AEFD122C49D5}" type="datetimeFigureOut">
              <a:rPr lang="en-US" smtClean="0">
                <a:solidFill>
                  <a:prstClr val="black">
                    <a:tint val="75000"/>
                  </a:prstClr>
                </a:solidFill>
              </a:rPr>
              <a:pPr/>
              <a:t>8/12/2014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DDC837-FE73-4493-8165-B2B638FC1F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3270984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933931C-284D-49A5-8514-AEFD122C49D5}" type="datetimeFigureOut">
              <a:rPr lang="en-US" smtClean="0">
                <a:solidFill>
                  <a:prstClr val="black">
                    <a:tint val="75000"/>
                  </a:prstClr>
                </a:solidFill>
              </a:rPr>
              <a:pPr/>
              <a:t>8/12/2014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DDC837-FE73-4493-8165-B2B638FC1F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0490369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933931C-284D-49A5-8514-AEFD122C49D5}" type="datetimeFigureOut">
              <a:rPr lang="en-US" smtClean="0">
                <a:solidFill>
                  <a:prstClr val="black">
                    <a:tint val="75000"/>
                  </a:prstClr>
                </a:solidFill>
              </a:rPr>
              <a:pPr/>
              <a:t>8/12/2014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DDC837-FE73-4493-8165-B2B638FC1F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8435892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933931C-284D-49A5-8514-AEFD122C49D5}" type="datetimeFigureOut">
              <a:rPr lang="en-US" smtClean="0">
                <a:solidFill>
                  <a:prstClr val="black">
                    <a:tint val="75000"/>
                  </a:prstClr>
                </a:solidFill>
              </a:rPr>
              <a:pPr/>
              <a:t>8/12/2014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DDC837-FE73-4493-8165-B2B638FC1F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6365147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33931C-284D-49A5-8514-AEFD122C49D5}" type="datetimeFigureOut">
              <a:rPr lang="en-US" smtClean="0">
                <a:solidFill>
                  <a:prstClr val="black">
                    <a:tint val="75000"/>
                  </a:prstClr>
                </a:solidFill>
              </a:rPr>
              <a:pPr/>
              <a:t>8/12/2014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DDC837-FE73-4493-8165-B2B638FC1F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957809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33931C-284D-49A5-8514-AEFD122C49D5}" type="datetimeFigureOut">
              <a:rPr lang="en-US" smtClean="0">
                <a:solidFill>
                  <a:prstClr val="black">
                    <a:tint val="75000"/>
                  </a:prstClr>
                </a:solidFill>
              </a:rPr>
              <a:pPr/>
              <a:t>8/12/2014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DDC837-FE73-4493-8165-B2B638FC1F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720126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33931C-284D-49A5-8514-AEFD122C49D5}" type="datetimeFigureOut">
              <a:rPr lang="en-US" smtClean="0">
                <a:solidFill>
                  <a:prstClr val="black">
                    <a:tint val="75000"/>
                  </a:prstClr>
                </a:solidFill>
              </a:rPr>
              <a:pPr/>
              <a:t>8/12/2014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DDC837-FE73-4493-8165-B2B638FC1F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8914599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33931C-284D-49A5-8514-AEFD122C49D5}" type="datetimeFigureOut">
              <a:rPr lang="en-US" smtClean="0">
                <a:solidFill>
                  <a:prstClr val="black">
                    <a:tint val="75000"/>
                  </a:prstClr>
                </a:solidFill>
              </a:rPr>
              <a:pPr/>
              <a:t>8/12/2014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DDC837-FE73-4493-8165-B2B638FC1F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15167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33931C-284D-49A5-8514-AEFD122C49D5}" type="datetimeFigureOut">
              <a:rPr lang="en-US" smtClean="0">
                <a:solidFill>
                  <a:prstClr val="black">
                    <a:tint val="75000"/>
                  </a:prstClr>
                </a:solidFill>
              </a:rPr>
              <a:pPr/>
              <a:t>8/12/2014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DDC837-FE73-4493-8165-B2B638FC1F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321091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slideLayout" Target="../slideLayouts/slideLayout58.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5" Type="http://schemas.openxmlformats.org/officeDocument/2006/relationships/image" Target="../media/image7.png"/><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6.xml"/><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6.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61441" name="Rectangle 1"/>
          <p:cNvSpPr>
            <a:spLocks noChangeArrowheads="1"/>
          </p:cNvSpPr>
          <p:nvPr/>
        </p:nvSpPr>
        <p:spPr bwMode="auto">
          <a:xfrm>
            <a:off x="0" y="-9525"/>
            <a:ext cx="9144000" cy="6867525"/>
          </a:xfrm>
          <a:prstGeom prst="rect">
            <a:avLst/>
          </a:prstGeom>
          <a:solidFill>
            <a:schemeClr val="bg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61442" name="Rectangle 2"/>
          <p:cNvSpPr>
            <a:spLocks noChangeArrowheads="1"/>
          </p:cNvSpPr>
          <p:nvPr/>
        </p:nvSpPr>
        <p:spPr bwMode="auto">
          <a:xfrm>
            <a:off x="0" y="23671"/>
            <a:ext cx="9144000" cy="1219200"/>
          </a:xfrm>
          <a:prstGeom prst="rect">
            <a:avLst/>
          </a:prstGeom>
          <a:solidFill>
            <a:schemeClr val="tx1"/>
          </a:solidFill>
          <a:ln w="12700">
            <a:noFill/>
            <a:miter lim="800000"/>
            <a:headEnd/>
            <a:tailEnd/>
          </a:ln>
          <a:effectLst>
            <a:outerShdw dist="28398" dir="3806097" algn="ctr" rotWithShape="0">
              <a:srgbClr val="974706">
                <a:alpha val="50000"/>
              </a:srgbClr>
            </a:outerShdw>
          </a:effectLst>
        </p:spPr>
        <p:txBody>
          <a:bodyPr vert="horz" wrap="square" lIns="91440" tIns="45720" rIns="91440" bIns="45720" numCol="1" anchor="t" anchorCtr="0" compatLnSpc="1">
            <a:prstTxWarp prst="textNoShape">
              <a:avLst/>
            </a:prstTxWarp>
          </a:bodyPr>
          <a:lstStyle/>
          <a:p>
            <a:endParaRPr lang="en-US" dirty="0">
              <a:latin typeface="Georgia" panose="02040502050405020303" pitchFamily="18" charset="0"/>
            </a:endParaRPr>
          </a:p>
        </p:txBody>
      </p:sp>
      <p:sp>
        <p:nvSpPr>
          <p:cNvPr id="1027" name="Rectangle 20"/>
          <p:cNvSpPr>
            <a:spLocks noGrp="1" noChangeArrowheads="1"/>
          </p:cNvSpPr>
          <p:nvPr>
            <p:ph type="title"/>
          </p:nvPr>
        </p:nvSpPr>
        <p:spPr bwMode="auto">
          <a:xfrm>
            <a:off x="381000" y="685800"/>
            <a:ext cx="6096000" cy="549275"/>
          </a:xfrm>
          <a:prstGeom prst="rect">
            <a:avLst/>
          </a:prstGeom>
          <a:noFill/>
          <a:ln w="9525">
            <a:noFill/>
            <a:miter lim="800000"/>
            <a:headEnd/>
            <a:tailEnd/>
          </a:ln>
        </p:spPr>
        <p:txBody>
          <a:bodyPr vert="horz" wrap="square" lIns="91440" tIns="45720" rIns="91440" bIns="45720" numCol="1" anchor="b" anchorCtr="0" compatLnSpc="1">
            <a:prstTxWarp prst="textNoShape">
              <a:avLst/>
            </a:prstTxWarp>
            <a:spAutoFit/>
          </a:bodyPr>
          <a:lstStyle/>
          <a:p>
            <a:pPr lvl="0"/>
            <a:r>
              <a:rPr lang="en-US" dirty="0" smtClean="0"/>
              <a:t>Click to edit Master title style</a:t>
            </a:r>
            <a:endParaRPr lang="en-US" dirty="0"/>
          </a:p>
        </p:txBody>
      </p:sp>
      <p:sp>
        <p:nvSpPr>
          <p:cNvPr id="1028" name="Rectangle 32"/>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1443" name="Rectangle 3"/>
          <p:cNvSpPr>
            <a:spLocks noChangeArrowheads="1"/>
          </p:cNvSpPr>
          <p:nvPr/>
        </p:nvSpPr>
        <p:spPr bwMode="auto">
          <a:xfrm>
            <a:off x="0" y="6705600"/>
            <a:ext cx="9144000" cy="152400"/>
          </a:xfrm>
          <a:prstGeom prst="rect">
            <a:avLst/>
          </a:prstGeom>
          <a:gradFill rotWithShape="1">
            <a:gsLst>
              <a:gs pos="0">
                <a:srgbClr val="F0E9D4">
                  <a:alpha val="82001"/>
                </a:srgbClr>
              </a:gs>
              <a:gs pos="100000">
                <a:srgbClr val="FDFCF9">
                  <a:alpha val="89999"/>
                </a:srgbClr>
              </a:gs>
            </a:gsLst>
            <a:lin ang="5400000" scaled="1"/>
          </a:gradFill>
          <a:ln w="12700">
            <a:noFill/>
            <a:miter lim="800000"/>
            <a:headEnd/>
            <a:tailEnd/>
          </a:ln>
          <a:effectLst>
            <a:outerShdw dist="28398" dir="3806097" algn="ctr" rotWithShape="0">
              <a:srgbClr val="974706">
                <a:alpha val="50000"/>
              </a:srgbClr>
            </a:outerShdw>
          </a:effectLst>
        </p:spPr>
        <p:txBody>
          <a:bodyPr vert="horz" wrap="square" lIns="91440" tIns="45720" rIns="91440" bIns="45720" numCol="1" anchor="t" anchorCtr="0" compatLnSpc="1">
            <a:prstTxWarp prst="textNoShape">
              <a:avLst/>
            </a:prstTxWarp>
          </a:bodyPr>
          <a:lstStyle/>
          <a:p>
            <a:endParaRPr lang="en-US" dirty="0"/>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723" r:id="rId12"/>
  </p:sldLayoutIdLst>
  <p:timing>
    <p:tnLst>
      <p:par>
        <p:cTn id="1" dur="indefinite" restart="never" nodeType="tmRoot"/>
      </p:par>
    </p:tnLst>
  </p:timing>
  <p:hf hdr="0" ftr="0" dt="0"/>
  <p:txStyles>
    <p:titleStyle>
      <a:lvl1pPr algn="l" rtl="0" eaLnBrk="1" fontAlgn="base" hangingPunct="1">
        <a:spcBef>
          <a:spcPct val="0"/>
        </a:spcBef>
        <a:spcAft>
          <a:spcPct val="0"/>
        </a:spcAft>
        <a:defRPr sz="3000" b="1">
          <a:solidFill>
            <a:schemeClr val="bg1"/>
          </a:solidFill>
          <a:latin typeface="+mj-lt"/>
          <a:ea typeface="ＭＳ Ｐゴシック" pitchFamily="4" charset="-128"/>
          <a:cs typeface="ＭＳ Ｐゴシック" pitchFamily="4" charset="-128"/>
        </a:defRPr>
      </a:lvl1pPr>
      <a:lvl2pPr algn="l" rtl="0" eaLnBrk="1" fontAlgn="base" hangingPunct="1">
        <a:spcBef>
          <a:spcPct val="0"/>
        </a:spcBef>
        <a:spcAft>
          <a:spcPct val="0"/>
        </a:spcAft>
        <a:defRPr sz="3000" b="1">
          <a:solidFill>
            <a:srgbClr val="590000"/>
          </a:solidFill>
          <a:latin typeface="Arial" pitchFamily="-110" charset="0"/>
          <a:ea typeface="ＭＳ Ｐゴシック" pitchFamily="4" charset="-128"/>
          <a:cs typeface="ＭＳ Ｐゴシック" pitchFamily="4" charset="-128"/>
        </a:defRPr>
      </a:lvl2pPr>
      <a:lvl3pPr algn="l" rtl="0" eaLnBrk="1" fontAlgn="base" hangingPunct="1">
        <a:spcBef>
          <a:spcPct val="0"/>
        </a:spcBef>
        <a:spcAft>
          <a:spcPct val="0"/>
        </a:spcAft>
        <a:defRPr sz="3000" b="1">
          <a:solidFill>
            <a:srgbClr val="590000"/>
          </a:solidFill>
          <a:latin typeface="Arial" pitchFamily="-110" charset="0"/>
          <a:ea typeface="ＭＳ Ｐゴシック" pitchFamily="4" charset="-128"/>
          <a:cs typeface="ＭＳ Ｐゴシック" pitchFamily="4" charset="-128"/>
        </a:defRPr>
      </a:lvl3pPr>
      <a:lvl4pPr algn="l" rtl="0" eaLnBrk="1" fontAlgn="base" hangingPunct="1">
        <a:spcBef>
          <a:spcPct val="0"/>
        </a:spcBef>
        <a:spcAft>
          <a:spcPct val="0"/>
        </a:spcAft>
        <a:defRPr sz="3000" b="1">
          <a:solidFill>
            <a:srgbClr val="590000"/>
          </a:solidFill>
          <a:latin typeface="Arial" pitchFamily="-110" charset="0"/>
          <a:ea typeface="ＭＳ Ｐゴシック" pitchFamily="4" charset="-128"/>
          <a:cs typeface="ＭＳ Ｐゴシック" pitchFamily="4" charset="-128"/>
        </a:defRPr>
      </a:lvl4pPr>
      <a:lvl5pPr algn="l" rtl="0" eaLnBrk="1" fontAlgn="base" hangingPunct="1">
        <a:spcBef>
          <a:spcPct val="0"/>
        </a:spcBef>
        <a:spcAft>
          <a:spcPct val="0"/>
        </a:spcAft>
        <a:defRPr sz="3000" b="1">
          <a:solidFill>
            <a:srgbClr val="590000"/>
          </a:solidFill>
          <a:latin typeface="Arial" pitchFamily="-110" charset="0"/>
          <a:ea typeface="ＭＳ Ｐゴシック" pitchFamily="4" charset="-128"/>
          <a:cs typeface="ＭＳ Ｐゴシック" pitchFamily="4" charset="-128"/>
        </a:defRPr>
      </a:lvl5pPr>
      <a:lvl6pPr marL="457200" algn="l" rtl="0" eaLnBrk="1" fontAlgn="base" hangingPunct="1">
        <a:spcBef>
          <a:spcPct val="0"/>
        </a:spcBef>
        <a:spcAft>
          <a:spcPct val="0"/>
        </a:spcAft>
        <a:defRPr sz="3000" b="1">
          <a:solidFill>
            <a:srgbClr val="590000"/>
          </a:solidFill>
          <a:latin typeface="Arial" pitchFamily="-110" charset="0"/>
        </a:defRPr>
      </a:lvl6pPr>
      <a:lvl7pPr marL="914400" algn="l" rtl="0" eaLnBrk="1" fontAlgn="base" hangingPunct="1">
        <a:spcBef>
          <a:spcPct val="0"/>
        </a:spcBef>
        <a:spcAft>
          <a:spcPct val="0"/>
        </a:spcAft>
        <a:defRPr sz="3000" b="1">
          <a:solidFill>
            <a:srgbClr val="590000"/>
          </a:solidFill>
          <a:latin typeface="Arial" pitchFamily="-110" charset="0"/>
        </a:defRPr>
      </a:lvl7pPr>
      <a:lvl8pPr marL="1371600" algn="l" rtl="0" eaLnBrk="1" fontAlgn="base" hangingPunct="1">
        <a:spcBef>
          <a:spcPct val="0"/>
        </a:spcBef>
        <a:spcAft>
          <a:spcPct val="0"/>
        </a:spcAft>
        <a:defRPr sz="3000" b="1">
          <a:solidFill>
            <a:srgbClr val="590000"/>
          </a:solidFill>
          <a:latin typeface="Arial" pitchFamily="-110" charset="0"/>
        </a:defRPr>
      </a:lvl8pPr>
      <a:lvl9pPr marL="1828800" algn="l" rtl="0" eaLnBrk="1" fontAlgn="base" hangingPunct="1">
        <a:spcBef>
          <a:spcPct val="0"/>
        </a:spcBef>
        <a:spcAft>
          <a:spcPct val="0"/>
        </a:spcAft>
        <a:defRPr sz="3000" b="1">
          <a:solidFill>
            <a:srgbClr val="590000"/>
          </a:solidFill>
          <a:latin typeface="Arial" pitchFamily="-110" charset="0"/>
        </a:defRPr>
      </a:lvl9pPr>
    </p:titleStyle>
    <p:bodyStyle>
      <a:lvl1pPr marL="342900" indent="-342900" algn="l" rtl="0" eaLnBrk="1" fontAlgn="base" hangingPunct="1">
        <a:spcBef>
          <a:spcPct val="20000"/>
        </a:spcBef>
        <a:spcAft>
          <a:spcPct val="0"/>
        </a:spcAft>
        <a:buChar char="•"/>
        <a:defRPr sz="3200">
          <a:solidFill>
            <a:schemeClr val="accent6"/>
          </a:solidFill>
          <a:latin typeface="+mn-lt"/>
          <a:ea typeface="ＭＳ Ｐゴシック" pitchFamily="4" charset="-128"/>
          <a:cs typeface="ＭＳ Ｐゴシック" pitchFamily="4" charset="-128"/>
        </a:defRPr>
      </a:lvl1pPr>
      <a:lvl2pPr marL="742950" indent="-285750" algn="l" rtl="0" eaLnBrk="1" fontAlgn="base" hangingPunct="1">
        <a:spcBef>
          <a:spcPct val="20000"/>
        </a:spcBef>
        <a:spcAft>
          <a:spcPct val="0"/>
        </a:spcAft>
        <a:buChar char="–"/>
        <a:defRPr sz="2800">
          <a:solidFill>
            <a:schemeClr val="accent6"/>
          </a:solidFill>
          <a:latin typeface="+mn-lt"/>
          <a:ea typeface="ＭＳ Ｐゴシック" pitchFamily="-110" charset="-128"/>
        </a:defRPr>
      </a:lvl2pPr>
      <a:lvl3pPr marL="1143000" indent="-228600" algn="l" rtl="0" eaLnBrk="1" fontAlgn="base" hangingPunct="1">
        <a:spcBef>
          <a:spcPct val="20000"/>
        </a:spcBef>
        <a:spcAft>
          <a:spcPct val="0"/>
        </a:spcAft>
        <a:buChar char="•"/>
        <a:defRPr sz="2400">
          <a:solidFill>
            <a:schemeClr val="accent6"/>
          </a:solidFill>
          <a:latin typeface="+mn-lt"/>
          <a:ea typeface="ＭＳ Ｐゴシック" pitchFamily="-110" charset="-128"/>
        </a:defRPr>
      </a:lvl3pPr>
      <a:lvl4pPr marL="1600200" indent="-228600" algn="l" rtl="0" eaLnBrk="1" fontAlgn="base" hangingPunct="1">
        <a:spcBef>
          <a:spcPct val="20000"/>
        </a:spcBef>
        <a:spcAft>
          <a:spcPct val="0"/>
        </a:spcAft>
        <a:buChar char="–"/>
        <a:defRPr sz="2000">
          <a:solidFill>
            <a:schemeClr val="accent6"/>
          </a:solidFill>
          <a:latin typeface="+mn-lt"/>
          <a:ea typeface="ＭＳ Ｐゴシック" pitchFamily="-110" charset="-128"/>
        </a:defRPr>
      </a:lvl4pPr>
      <a:lvl5pPr marL="2057400" indent="-228600" algn="l" rtl="0" eaLnBrk="1" fontAlgn="base" hangingPunct="1">
        <a:spcBef>
          <a:spcPct val="20000"/>
        </a:spcBef>
        <a:spcAft>
          <a:spcPct val="0"/>
        </a:spcAft>
        <a:buChar char="»"/>
        <a:defRPr sz="2000">
          <a:solidFill>
            <a:schemeClr val="accent6"/>
          </a:solidFill>
          <a:latin typeface="+mn-lt"/>
          <a:ea typeface="ＭＳ Ｐゴシック" pitchFamily="-110" charset="-128"/>
        </a:defRPr>
      </a:lvl5pPr>
      <a:lvl6pPr marL="2514600" indent="-228600" algn="l" rtl="0" eaLnBrk="1" fontAlgn="base" hangingPunct="1">
        <a:spcBef>
          <a:spcPct val="20000"/>
        </a:spcBef>
        <a:spcAft>
          <a:spcPct val="0"/>
        </a:spcAft>
        <a:buChar char="»"/>
        <a:defRPr sz="2000">
          <a:solidFill>
            <a:schemeClr val="bg1"/>
          </a:solidFill>
          <a:latin typeface="+mn-lt"/>
          <a:ea typeface="ＭＳ Ｐゴシック" pitchFamily="-110" charset="-128"/>
        </a:defRPr>
      </a:lvl6pPr>
      <a:lvl7pPr marL="2971800" indent="-228600" algn="l" rtl="0" eaLnBrk="1" fontAlgn="base" hangingPunct="1">
        <a:spcBef>
          <a:spcPct val="20000"/>
        </a:spcBef>
        <a:spcAft>
          <a:spcPct val="0"/>
        </a:spcAft>
        <a:buChar char="»"/>
        <a:defRPr sz="2000">
          <a:solidFill>
            <a:schemeClr val="bg1"/>
          </a:solidFill>
          <a:latin typeface="+mn-lt"/>
          <a:ea typeface="ＭＳ Ｐゴシック" pitchFamily="-110" charset="-128"/>
        </a:defRPr>
      </a:lvl7pPr>
      <a:lvl8pPr marL="3429000" indent="-228600" algn="l" rtl="0" eaLnBrk="1" fontAlgn="base" hangingPunct="1">
        <a:spcBef>
          <a:spcPct val="20000"/>
        </a:spcBef>
        <a:spcAft>
          <a:spcPct val="0"/>
        </a:spcAft>
        <a:buChar char="»"/>
        <a:defRPr sz="2000">
          <a:solidFill>
            <a:schemeClr val="bg1"/>
          </a:solidFill>
          <a:latin typeface="+mn-lt"/>
          <a:ea typeface="ＭＳ Ｐゴシック" pitchFamily="-110" charset="-128"/>
        </a:defRPr>
      </a:lvl8pPr>
      <a:lvl9pPr marL="3886200" indent="-228600" algn="l" rtl="0" eaLnBrk="1" fontAlgn="base" hangingPunct="1">
        <a:spcBef>
          <a:spcPct val="20000"/>
        </a:spcBef>
        <a:spcAft>
          <a:spcPct val="0"/>
        </a:spcAft>
        <a:buChar char="»"/>
        <a:defRPr sz="2000">
          <a:solidFill>
            <a:schemeClr val="bg1"/>
          </a:solidFill>
          <a:latin typeface="+mn-lt"/>
          <a:ea typeface="ＭＳ Ｐゴシック" pitchFamily="-110"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bwMode="auto">
          <a:xfrm>
            <a:off x="457200" y="609600"/>
            <a:ext cx="8382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2" tIns="45716" rIns="91432" bIns="45716" numCol="1" anchor="ctr" anchorCtr="0" compatLnSpc="1">
            <a:prstTxWarp prst="textNoShape">
              <a:avLst/>
            </a:prstTxWarp>
          </a:bodyPr>
          <a:lstStyle/>
          <a:p>
            <a:pPr lvl="0"/>
            <a:r>
              <a:rPr lang="en-US" altLang="en-US" smtClean="0"/>
              <a:t>Click to edit Master title style</a:t>
            </a:r>
          </a:p>
        </p:txBody>
      </p:sp>
      <p:sp>
        <p:nvSpPr>
          <p:cNvPr id="35843" name="Rectangle 3"/>
          <p:cNvSpPr>
            <a:spLocks noGrp="1" noChangeArrowheads="1"/>
          </p:cNvSpPr>
          <p:nvPr>
            <p:ph type="body" idx="1"/>
          </p:nvPr>
        </p:nvSpPr>
        <p:spPr bwMode="auto">
          <a:xfrm>
            <a:off x="838200" y="1981200"/>
            <a:ext cx="7772400" cy="41148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2" tIns="45716" rIns="91432" bIns="45716"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128900" name="Rectangle 4"/>
          <p:cNvSpPr>
            <a:spLocks noGrp="1" noChangeArrowheads="1"/>
          </p:cNvSpPr>
          <p:nvPr>
            <p:ph type="sldNum" sz="quarter" idx="4"/>
          </p:nvPr>
        </p:nvSpPr>
        <p:spPr bwMode="auto">
          <a:xfrm>
            <a:off x="7086600" y="64008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2" tIns="45716" rIns="91432" bIns="45716" numCol="1" anchor="t" anchorCtr="0" compatLnSpc="1">
            <a:prstTxWarp prst="textNoShape">
              <a:avLst/>
            </a:prstTxWarp>
          </a:bodyPr>
          <a:lstStyle>
            <a:lvl1pPr algn="r">
              <a:defRPr sz="1400">
                <a:solidFill>
                  <a:schemeClr val="bg1"/>
                </a:solidFill>
                <a:latin typeface="+mn-lt"/>
              </a:defRPr>
            </a:lvl1pPr>
          </a:lstStyle>
          <a:p>
            <a:pPr eaLnBrk="0" fontAlgn="base" hangingPunct="0">
              <a:spcBef>
                <a:spcPct val="0"/>
              </a:spcBef>
              <a:spcAft>
                <a:spcPct val="0"/>
              </a:spcAft>
              <a:defRPr/>
            </a:pPr>
            <a:r>
              <a:rPr lang="en-US" altLang="en-US" b="1">
                <a:solidFill>
                  <a:srgbClr val="FFFFFF"/>
                </a:solidFill>
              </a:rPr>
              <a:t>1</a:t>
            </a:r>
          </a:p>
        </p:txBody>
      </p:sp>
    </p:spTree>
    <p:extLst>
      <p:ext uri="{BB962C8B-B14F-4D97-AF65-F5344CB8AC3E}">
        <p14:creationId xmlns:p14="http://schemas.microsoft.com/office/powerpoint/2010/main" val="2827170880"/>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rtl="0" eaLnBrk="0" fontAlgn="base" hangingPunct="0">
        <a:spcBef>
          <a:spcPct val="0"/>
        </a:spcBef>
        <a:spcAft>
          <a:spcPct val="0"/>
        </a:spcAft>
        <a:defRPr sz="4400" b="1">
          <a:solidFill>
            <a:srgbClr val="FFFF00"/>
          </a:solidFill>
          <a:latin typeface="+mj-lt"/>
          <a:ea typeface="+mj-ea"/>
          <a:cs typeface="+mj-cs"/>
        </a:defRPr>
      </a:lvl1pPr>
      <a:lvl2pPr algn="ctr" rtl="0" eaLnBrk="0" fontAlgn="base" hangingPunct="0">
        <a:spcBef>
          <a:spcPct val="0"/>
        </a:spcBef>
        <a:spcAft>
          <a:spcPct val="0"/>
        </a:spcAft>
        <a:defRPr sz="4400" b="1">
          <a:solidFill>
            <a:srgbClr val="FFFF00"/>
          </a:solidFill>
          <a:latin typeface="Arial" charset="0"/>
        </a:defRPr>
      </a:lvl2pPr>
      <a:lvl3pPr algn="ctr" rtl="0" eaLnBrk="0" fontAlgn="base" hangingPunct="0">
        <a:spcBef>
          <a:spcPct val="0"/>
        </a:spcBef>
        <a:spcAft>
          <a:spcPct val="0"/>
        </a:spcAft>
        <a:defRPr sz="4400" b="1">
          <a:solidFill>
            <a:srgbClr val="FFFF00"/>
          </a:solidFill>
          <a:latin typeface="Arial" charset="0"/>
        </a:defRPr>
      </a:lvl3pPr>
      <a:lvl4pPr algn="ctr" rtl="0" eaLnBrk="0" fontAlgn="base" hangingPunct="0">
        <a:spcBef>
          <a:spcPct val="0"/>
        </a:spcBef>
        <a:spcAft>
          <a:spcPct val="0"/>
        </a:spcAft>
        <a:defRPr sz="4400" b="1">
          <a:solidFill>
            <a:srgbClr val="FFFF00"/>
          </a:solidFill>
          <a:latin typeface="Arial" charset="0"/>
        </a:defRPr>
      </a:lvl4pPr>
      <a:lvl5pPr algn="ctr" rtl="0" eaLnBrk="0" fontAlgn="base" hangingPunct="0">
        <a:spcBef>
          <a:spcPct val="0"/>
        </a:spcBef>
        <a:spcAft>
          <a:spcPct val="0"/>
        </a:spcAft>
        <a:defRPr sz="4400" b="1">
          <a:solidFill>
            <a:srgbClr val="FFFF00"/>
          </a:solidFill>
          <a:latin typeface="Arial" charset="0"/>
        </a:defRPr>
      </a:lvl5pPr>
      <a:lvl6pPr marL="457200" algn="ctr" rtl="0" eaLnBrk="0" fontAlgn="base" hangingPunct="0">
        <a:spcBef>
          <a:spcPct val="0"/>
        </a:spcBef>
        <a:spcAft>
          <a:spcPct val="0"/>
        </a:spcAft>
        <a:defRPr sz="4400" b="1">
          <a:solidFill>
            <a:srgbClr val="FFFF00"/>
          </a:solidFill>
          <a:latin typeface="Arial" charset="0"/>
        </a:defRPr>
      </a:lvl6pPr>
      <a:lvl7pPr marL="914400" algn="ctr" rtl="0" eaLnBrk="0" fontAlgn="base" hangingPunct="0">
        <a:spcBef>
          <a:spcPct val="0"/>
        </a:spcBef>
        <a:spcAft>
          <a:spcPct val="0"/>
        </a:spcAft>
        <a:defRPr sz="4400" b="1">
          <a:solidFill>
            <a:srgbClr val="FFFF00"/>
          </a:solidFill>
          <a:latin typeface="Arial" charset="0"/>
        </a:defRPr>
      </a:lvl7pPr>
      <a:lvl8pPr marL="1371600" algn="ctr" rtl="0" eaLnBrk="0" fontAlgn="base" hangingPunct="0">
        <a:spcBef>
          <a:spcPct val="0"/>
        </a:spcBef>
        <a:spcAft>
          <a:spcPct val="0"/>
        </a:spcAft>
        <a:defRPr sz="4400" b="1">
          <a:solidFill>
            <a:srgbClr val="FFFF00"/>
          </a:solidFill>
          <a:latin typeface="Arial" charset="0"/>
        </a:defRPr>
      </a:lvl8pPr>
      <a:lvl9pPr marL="1828800" algn="ctr" rtl="0" eaLnBrk="0" fontAlgn="base" hangingPunct="0">
        <a:spcBef>
          <a:spcPct val="0"/>
        </a:spcBef>
        <a:spcAft>
          <a:spcPct val="0"/>
        </a:spcAft>
        <a:defRPr sz="4400" b="1">
          <a:solidFill>
            <a:srgbClr val="FFFF00"/>
          </a:solidFill>
          <a:latin typeface="Arial" charset="0"/>
        </a:defRPr>
      </a:lvl9pPr>
    </p:titleStyle>
    <p:bodyStyle>
      <a:lvl1pPr marL="342900" indent="-342900" algn="l" rtl="0" eaLnBrk="0" fontAlgn="base" hangingPunct="0">
        <a:spcBef>
          <a:spcPct val="20000"/>
        </a:spcBef>
        <a:spcAft>
          <a:spcPct val="0"/>
        </a:spcAft>
        <a:buChar char="•"/>
        <a:defRPr sz="3200" b="1">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b="1">
          <a:solidFill>
            <a:schemeClr val="bg1"/>
          </a:solidFill>
          <a:latin typeface="+mn-lt"/>
        </a:defRPr>
      </a:lvl2pPr>
      <a:lvl3pPr marL="1085850" indent="-228600" algn="l" rtl="0" eaLnBrk="0" fontAlgn="base" hangingPunct="0">
        <a:spcBef>
          <a:spcPct val="20000"/>
        </a:spcBef>
        <a:spcAft>
          <a:spcPct val="0"/>
        </a:spcAft>
        <a:buChar char="•"/>
        <a:defRPr sz="2400" b="1">
          <a:solidFill>
            <a:schemeClr val="bg1"/>
          </a:solidFill>
          <a:latin typeface="+mn-lt"/>
        </a:defRPr>
      </a:lvl3pPr>
      <a:lvl4pPr marL="1428750" indent="-228600" algn="l" rtl="0" eaLnBrk="0" fontAlgn="base" hangingPunct="0">
        <a:spcBef>
          <a:spcPct val="20000"/>
        </a:spcBef>
        <a:spcAft>
          <a:spcPct val="0"/>
        </a:spcAft>
        <a:buChar char="–"/>
        <a:defRPr sz="2000" b="1">
          <a:solidFill>
            <a:schemeClr val="bg1"/>
          </a:solidFill>
          <a:latin typeface="+mn-lt"/>
        </a:defRPr>
      </a:lvl4pPr>
      <a:lvl5pPr marL="1771650" indent="-228600" algn="l" rtl="0" eaLnBrk="0" fontAlgn="base" hangingPunct="0">
        <a:spcBef>
          <a:spcPct val="20000"/>
        </a:spcBef>
        <a:spcAft>
          <a:spcPct val="0"/>
        </a:spcAft>
        <a:buChar char="»"/>
        <a:defRPr sz="2000" b="1">
          <a:solidFill>
            <a:schemeClr val="bg1"/>
          </a:solidFill>
          <a:latin typeface="+mn-lt"/>
        </a:defRPr>
      </a:lvl5pPr>
      <a:lvl6pPr marL="2228850" indent="-228600" algn="l" rtl="0" eaLnBrk="0" fontAlgn="base" hangingPunct="0">
        <a:spcBef>
          <a:spcPct val="20000"/>
        </a:spcBef>
        <a:spcAft>
          <a:spcPct val="0"/>
        </a:spcAft>
        <a:buChar char="»"/>
        <a:defRPr sz="2000" b="1">
          <a:solidFill>
            <a:schemeClr val="bg1"/>
          </a:solidFill>
          <a:latin typeface="+mn-lt"/>
        </a:defRPr>
      </a:lvl6pPr>
      <a:lvl7pPr marL="2686050" indent="-228600" algn="l" rtl="0" eaLnBrk="0" fontAlgn="base" hangingPunct="0">
        <a:spcBef>
          <a:spcPct val="20000"/>
        </a:spcBef>
        <a:spcAft>
          <a:spcPct val="0"/>
        </a:spcAft>
        <a:buChar char="»"/>
        <a:defRPr sz="2000" b="1">
          <a:solidFill>
            <a:schemeClr val="bg1"/>
          </a:solidFill>
          <a:latin typeface="+mn-lt"/>
        </a:defRPr>
      </a:lvl7pPr>
      <a:lvl8pPr marL="3143250" indent="-228600" algn="l" rtl="0" eaLnBrk="0" fontAlgn="base" hangingPunct="0">
        <a:spcBef>
          <a:spcPct val="20000"/>
        </a:spcBef>
        <a:spcAft>
          <a:spcPct val="0"/>
        </a:spcAft>
        <a:buChar char="»"/>
        <a:defRPr sz="2000" b="1">
          <a:solidFill>
            <a:schemeClr val="bg1"/>
          </a:solidFill>
          <a:latin typeface="+mn-lt"/>
        </a:defRPr>
      </a:lvl8pPr>
      <a:lvl9pPr marL="3600450" indent="-228600" algn="l" rtl="0" eaLnBrk="0" fontAlgn="base" hangingPunct="0">
        <a:spcBef>
          <a:spcPct val="20000"/>
        </a:spcBef>
        <a:spcAft>
          <a:spcPct val="0"/>
        </a:spcAft>
        <a:buChar char="»"/>
        <a:defRPr sz="2000" b="1">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41" name="Rectangle 1"/>
          <p:cNvSpPr>
            <a:spLocks noChangeArrowheads="1"/>
          </p:cNvSpPr>
          <p:nvPr/>
        </p:nvSpPr>
        <p:spPr bwMode="auto">
          <a:xfrm>
            <a:off x="0" y="-9525"/>
            <a:ext cx="9144000" cy="6867525"/>
          </a:xfrm>
          <a:prstGeom prst="rect">
            <a:avLst/>
          </a:prstGeom>
          <a:solidFill>
            <a:srgbClr val="E7DED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61442" name="Rectangle 2"/>
          <p:cNvSpPr>
            <a:spLocks noChangeArrowheads="1"/>
          </p:cNvSpPr>
          <p:nvPr/>
        </p:nvSpPr>
        <p:spPr bwMode="auto">
          <a:xfrm>
            <a:off x="0" y="0"/>
            <a:ext cx="9144000" cy="1219200"/>
          </a:xfrm>
          <a:prstGeom prst="rect">
            <a:avLst/>
          </a:prstGeom>
          <a:solidFill>
            <a:srgbClr val="695E4A"/>
          </a:solidFill>
          <a:ln w="12700">
            <a:noFill/>
            <a:miter lim="800000"/>
            <a:headEnd/>
            <a:tailEnd/>
          </a:ln>
          <a:effectLst>
            <a:outerShdw dist="28398" dir="3806097" algn="ctr" rotWithShape="0">
              <a:srgbClr val="974706">
                <a:alpha val="50000"/>
              </a:srgbClr>
            </a:outerShdw>
          </a:effectLst>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1027" name="Rectangle 20"/>
          <p:cNvSpPr>
            <a:spLocks noGrp="1" noChangeArrowheads="1"/>
          </p:cNvSpPr>
          <p:nvPr>
            <p:ph type="title"/>
          </p:nvPr>
        </p:nvSpPr>
        <p:spPr bwMode="auto">
          <a:xfrm>
            <a:off x="381000" y="465634"/>
            <a:ext cx="6096000" cy="769441"/>
          </a:xfrm>
          <a:prstGeom prst="rect">
            <a:avLst/>
          </a:prstGeom>
          <a:noFill/>
          <a:ln w="9525">
            <a:noFill/>
            <a:miter lim="800000"/>
            <a:headEnd/>
            <a:tailEnd/>
          </a:ln>
        </p:spPr>
        <p:txBody>
          <a:bodyPr vert="horz" wrap="square" lIns="91440" tIns="45720" rIns="91440" bIns="45720" numCol="1" anchor="b" anchorCtr="0" compatLnSpc="1">
            <a:prstTxWarp prst="textNoShape">
              <a:avLst/>
            </a:prstTxWarp>
            <a:spAutoFit/>
          </a:bodyPr>
          <a:lstStyle/>
          <a:p>
            <a:pPr lvl="0"/>
            <a:r>
              <a:rPr lang="en-US" dirty="0" smtClean="0"/>
              <a:t>Click to edit Master title style</a:t>
            </a:r>
            <a:endParaRPr lang="en-US" dirty="0"/>
          </a:p>
        </p:txBody>
      </p:sp>
      <p:sp>
        <p:nvSpPr>
          <p:cNvPr id="1028" name="Rectangle 32"/>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1443" name="Rectangle 3"/>
          <p:cNvSpPr>
            <a:spLocks noChangeArrowheads="1"/>
          </p:cNvSpPr>
          <p:nvPr/>
        </p:nvSpPr>
        <p:spPr bwMode="auto">
          <a:xfrm>
            <a:off x="0" y="6705600"/>
            <a:ext cx="9144000" cy="152400"/>
          </a:xfrm>
          <a:prstGeom prst="rect">
            <a:avLst/>
          </a:prstGeom>
          <a:gradFill rotWithShape="1">
            <a:gsLst>
              <a:gs pos="0">
                <a:srgbClr val="F0E9D4">
                  <a:alpha val="82001"/>
                </a:srgbClr>
              </a:gs>
              <a:gs pos="100000">
                <a:srgbClr val="FDFCF9">
                  <a:alpha val="89999"/>
                </a:srgbClr>
              </a:gs>
            </a:gsLst>
            <a:lin ang="5400000" scaled="1"/>
          </a:gradFill>
          <a:ln w="12700">
            <a:noFill/>
            <a:miter lim="800000"/>
            <a:headEnd/>
            <a:tailEnd/>
          </a:ln>
          <a:effectLst>
            <a:outerShdw dist="28398" dir="3806097" algn="ctr" rotWithShape="0">
              <a:srgbClr val="974706">
                <a:alpha val="50000"/>
              </a:srgbClr>
            </a:outerShdw>
          </a:effectLst>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Tree>
    <p:extLst>
      <p:ext uri="{BB962C8B-B14F-4D97-AF65-F5344CB8AC3E}">
        <p14:creationId xmlns:p14="http://schemas.microsoft.com/office/powerpoint/2010/main" val="251185787"/>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Lst>
  <p:timing>
    <p:tnLst>
      <p:par>
        <p:cTn id="1" dur="indefinite" restart="never" nodeType="tmRoot"/>
      </p:par>
    </p:tnLst>
  </p:timing>
  <p:hf hdr="0" ftr="0" dt="0"/>
  <p:txStyles>
    <p:titleStyle>
      <a:lvl1pPr algn="l" rtl="0" eaLnBrk="1" fontAlgn="base" hangingPunct="1">
        <a:spcBef>
          <a:spcPct val="0"/>
        </a:spcBef>
        <a:spcAft>
          <a:spcPct val="0"/>
        </a:spcAft>
        <a:defRPr sz="4400" b="1" baseline="0">
          <a:solidFill>
            <a:schemeClr val="bg1"/>
          </a:solidFill>
          <a:latin typeface="Gabriola" pitchFamily="82" charset="0"/>
          <a:ea typeface="ＭＳ Ｐゴシック" pitchFamily="4" charset="-128"/>
          <a:cs typeface="ＭＳ Ｐゴシック" pitchFamily="4" charset="-128"/>
        </a:defRPr>
      </a:lvl1pPr>
      <a:lvl2pPr algn="l" rtl="0" eaLnBrk="1" fontAlgn="base" hangingPunct="1">
        <a:spcBef>
          <a:spcPct val="0"/>
        </a:spcBef>
        <a:spcAft>
          <a:spcPct val="0"/>
        </a:spcAft>
        <a:defRPr sz="3000" b="1">
          <a:solidFill>
            <a:srgbClr val="590000"/>
          </a:solidFill>
          <a:latin typeface="Arial" pitchFamily="-110" charset="0"/>
          <a:ea typeface="ＭＳ Ｐゴシック" pitchFamily="4" charset="-128"/>
          <a:cs typeface="ＭＳ Ｐゴシック" pitchFamily="4" charset="-128"/>
        </a:defRPr>
      </a:lvl2pPr>
      <a:lvl3pPr algn="l" rtl="0" eaLnBrk="1" fontAlgn="base" hangingPunct="1">
        <a:spcBef>
          <a:spcPct val="0"/>
        </a:spcBef>
        <a:spcAft>
          <a:spcPct val="0"/>
        </a:spcAft>
        <a:defRPr sz="3000" b="1">
          <a:solidFill>
            <a:srgbClr val="590000"/>
          </a:solidFill>
          <a:latin typeface="Arial" pitchFamily="-110" charset="0"/>
          <a:ea typeface="ＭＳ Ｐゴシック" pitchFamily="4" charset="-128"/>
          <a:cs typeface="ＭＳ Ｐゴシック" pitchFamily="4" charset="-128"/>
        </a:defRPr>
      </a:lvl3pPr>
      <a:lvl4pPr algn="l" rtl="0" eaLnBrk="1" fontAlgn="base" hangingPunct="1">
        <a:spcBef>
          <a:spcPct val="0"/>
        </a:spcBef>
        <a:spcAft>
          <a:spcPct val="0"/>
        </a:spcAft>
        <a:defRPr sz="3000" b="1">
          <a:solidFill>
            <a:srgbClr val="590000"/>
          </a:solidFill>
          <a:latin typeface="Arial" pitchFamily="-110" charset="0"/>
          <a:ea typeface="ＭＳ Ｐゴシック" pitchFamily="4" charset="-128"/>
          <a:cs typeface="ＭＳ Ｐゴシック" pitchFamily="4" charset="-128"/>
        </a:defRPr>
      </a:lvl4pPr>
      <a:lvl5pPr algn="l" rtl="0" eaLnBrk="1" fontAlgn="base" hangingPunct="1">
        <a:spcBef>
          <a:spcPct val="0"/>
        </a:spcBef>
        <a:spcAft>
          <a:spcPct val="0"/>
        </a:spcAft>
        <a:defRPr sz="3000" b="1">
          <a:solidFill>
            <a:srgbClr val="590000"/>
          </a:solidFill>
          <a:latin typeface="Arial" pitchFamily="-110" charset="0"/>
          <a:ea typeface="ＭＳ Ｐゴシック" pitchFamily="4" charset="-128"/>
          <a:cs typeface="ＭＳ Ｐゴシック" pitchFamily="4" charset="-128"/>
        </a:defRPr>
      </a:lvl5pPr>
      <a:lvl6pPr marL="457200" algn="l" rtl="0" eaLnBrk="1" fontAlgn="base" hangingPunct="1">
        <a:spcBef>
          <a:spcPct val="0"/>
        </a:spcBef>
        <a:spcAft>
          <a:spcPct val="0"/>
        </a:spcAft>
        <a:defRPr sz="3000" b="1">
          <a:solidFill>
            <a:srgbClr val="590000"/>
          </a:solidFill>
          <a:latin typeface="Arial" pitchFamily="-110" charset="0"/>
        </a:defRPr>
      </a:lvl6pPr>
      <a:lvl7pPr marL="914400" algn="l" rtl="0" eaLnBrk="1" fontAlgn="base" hangingPunct="1">
        <a:spcBef>
          <a:spcPct val="0"/>
        </a:spcBef>
        <a:spcAft>
          <a:spcPct val="0"/>
        </a:spcAft>
        <a:defRPr sz="3000" b="1">
          <a:solidFill>
            <a:srgbClr val="590000"/>
          </a:solidFill>
          <a:latin typeface="Arial" pitchFamily="-110" charset="0"/>
        </a:defRPr>
      </a:lvl7pPr>
      <a:lvl8pPr marL="1371600" algn="l" rtl="0" eaLnBrk="1" fontAlgn="base" hangingPunct="1">
        <a:spcBef>
          <a:spcPct val="0"/>
        </a:spcBef>
        <a:spcAft>
          <a:spcPct val="0"/>
        </a:spcAft>
        <a:defRPr sz="3000" b="1">
          <a:solidFill>
            <a:srgbClr val="590000"/>
          </a:solidFill>
          <a:latin typeface="Arial" pitchFamily="-110" charset="0"/>
        </a:defRPr>
      </a:lvl8pPr>
      <a:lvl9pPr marL="1828800" algn="l" rtl="0" eaLnBrk="1" fontAlgn="base" hangingPunct="1">
        <a:spcBef>
          <a:spcPct val="0"/>
        </a:spcBef>
        <a:spcAft>
          <a:spcPct val="0"/>
        </a:spcAft>
        <a:defRPr sz="3000" b="1">
          <a:solidFill>
            <a:srgbClr val="590000"/>
          </a:solidFill>
          <a:latin typeface="Arial" pitchFamily="-110" charset="0"/>
        </a:defRPr>
      </a:lvl9pPr>
    </p:titleStyle>
    <p:bodyStyle>
      <a:lvl1pPr marL="342900" indent="-342900" algn="l" rtl="0" eaLnBrk="1" fontAlgn="base" hangingPunct="1">
        <a:spcBef>
          <a:spcPct val="20000"/>
        </a:spcBef>
        <a:spcAft>
          <a:spcPct val="0"/>
        </a:spcAft>
        <a:buChar char="•"/>
        <a:defRPr sz="3200">
          <a:solidFill>
            <a:schemeClr val="tx2"/>
          </a:solidFill>
          <a:latin typeface="+mn-lt"/>
          <a:ea typeface="ＭＳ Ｐゴシック" pitchFamily="4" charset="-128"/>
          <a:cs typeface="ＭＳ Ｐゴシック" pitchFamily="4" charset="-128"/>
        </a:defRPr>
      </a:lvl1pPr>
      <a:lvl2pPr marL="742950" indent="-285750" algn="l" rtl="0" eaLnBrk="1" fontAlgn="base" hangingPunct="1">
        <a:spcBef>
          <a:spcPct val="20000"/>
        </a:spcBef>
        <a:spcAft>
          <a:spcPct val="0"/>
        </a:spcAft>
        <a:buChar char="–"/>
        <a:defRPr sz="2800">
          <a:solidFill>
            <a:schemeClr val="tx2"/>
          </a:solidFill>
          <a:latin typeface="+mn-lt"/>
          <a:ea typeface="ＭＳ Ｐゴシック" pitchFamily="-110" charset="-128"/>
        </a:defRPr>
      </a:lvl2pPr>
      <a:lvl3pPr marL="1143000" indent="-228600" algn="l" rtl="0" eaLnBrk="1" fontAlgn="base" hangingPunct="1">
        <a:spcBef>
          <a:spcPct val="20000"/>
        </a:spcBef>
        <a:spcAft>
          <a:spcPct val="0"/>
        </a:spcAft>
        <a:buChar char="•"/>
        <a:defRPr sz="2400">
          <a:solidFill>
            <a:schemeClr val="tx2"/>
          </a:solidFill>
          <a:latin typeface="+mn-lt"/>
          <a:ea typeface="ＭＳ Ｐゴシック" pitchFamily="-110" charset="-128"/>
        </a:defRPr>
      </a:lvl3pPr>
      <a:lvl4pPr marL="1600200" indent="-228600" algn="l" rtl="0" eaLnBrk="1" fontAlgn="base" hangingPunct="1">
        <a:spcBef>
          <a:spcPct val="20000"/>
        </a:spcBef>
        <a:spcAft>
          <a:spcPct val="0"/>
        </a:spcAft>
        <a:buChar char="–"/>
        <a:defRPr sz="2000">
          <a:solidFill>
            <a:schemeClr val="tx2"/>
          </a:solidFill>
          <a:latin typeface="+mn-lt"/>
          <a:ea typeface="ＭＳ Ｐゴシック" pitchFamily="-110" charset="-128"/>
        </a:defRPr>
      </a:lvl4pPr>
      <a:lvl5pPr marL="2057400" indent="-228600" algn="l" rtl="0" eaLnBrk="1" fontAlgn="base" hangingPunct="1">
        <a:spcBef>
          <a:spcPct val="20000"/>
        </a:spcBef>
        <a:spcAft>
          <a:spcPct val="0"/>
        </a:spcAft>
        <a:buChar char="»"/>
        <a:defRPr sz="2000">
          <a:solidFill>
            <a:schemeClr val="tx2"/>
          </a:solidFill>
          <a:latin typeface="+mn-lt"/>
          <a:ea typeface="ＭＳ Ｐゴシック" pitchFamily="-110" charset="-128"/>
        </a:defRPr>
      </a:lvl5pPr>
      <a:lvl6pPr marL="2514600" indent="-228600" algn="l" rtl="0" eaLnBrk="1" fontAlgn="base" hangingPunct="1">
        <a:spcBef>
          <a:spcPct val="20000"/>
        </a:spcBef>
        <a:spcAft>
          <a:spcPct val="0"/>
        </a:spcAft>
        <a:buChar char="»"/>
        <a:defRPr sz="2000">
          <a:solidFill>
            <a:schemeClr val="bg1"/>
          </a:solidFill>
          <a:latin typeface="+mn-lt"/>
          <a:ea typeface="ＭＳ Ｐゴシック" pitchFamily="-110" charset="-128"/>
        </a:defRPr>
      </a:lvl6pPr>
      <a:lvl7pPr marL="2971800" indent="-228600" algn="l" rtl="0" eaLnBrk="1" fontAlgn="base" hangingPunct="1">
        <a:spcBef>
          <a:spcPct val="20000"/>
        </a:spcBef>
        <a:spcAft>
          <a:spcPct val="0"/>
        </a:spcAft>
        <a:buChar char="»"/>
        <a:defRPr sz="2000">
          <a:solidFill>
            <a:schemeClr val="bg1"/>
          </a:solidFill>
          <a:latin typeface="+mn-lt"/>
          <a:ea typeface="ＭＳ Ｐゴシック" pitchFamily="-110" charset="-128"/>
        </a:defRPr>
      </a:lvl7pPr>
      <a:lvl8pPr marL="3429000" indent="-228600" algn="l" rtl="0" eaLnBrk="1" fontAlgn="base" hangingPunct="1">
        <a:spcBef>
          <a:spcPct val="20000"/>
        </a:spcBef>
        <a:spcAft>
          <a:spcPct val="0"/>
        </a:spcAft>
        <a:buChar char="»"/>
        <a:defRPr sz="2000">
          <a:solidFill>
            <a:schemeClr val="bg1"/>
          </a:solidFill>
          <a:latin typeface="+mn-lt"/>
          <a:ea typeface="ＭＳ Ｐゴシック" pitchFamily="-110" charset="-128"/>
        </a:defRPr>
      </a:lvl8pPr>
      <a:lvl9pPr marL="3886200" indent="-228600" algn="l" rtl="0" eaLnBrk="1" fontAlgn="base" hangingPunct="1">
        <a:spcBef>
          <a:spcPct val="20000"/>
        </a:spcBef>
        <a:spcAft>
          <a:spcPct val="0"/>
        </a:spcAft>
        <a:buChar char="»"/>
        <a:defRPr sz="2000">
          <a:solidFill>
            <a:schemeClr val="bg1"/>
          </a:solidFill>
          <a:latin typeface="+mn-lt"/>
          <a:ea typeface="ＭＳ Ｐゴシック" pitchFamily="-110"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EDDD6824-0AAE-4A15-9779-4498BFD4E5A4}" type="datetimeFigureOut">
              <a:rPr lang="en-GB">
                <a:solidFill>
                  <a:prstClr val="black">
                    <a:tint val="75000"/>
                  </a:prstClr>
                </a:solidFill>
              </a:rPr>
              <a:pPr>
                <a:defRPr/>
              </a:pPr>
              <a:t>12/08/2014</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21E4504E-32D5-4E11-B57A-D11E24386AFE}"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4116349414"/>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058863" y="274638"/>
            <a:ext cx="74549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1058863" y="1511300"/>
            <a:ext cx="7454900" cy="48450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fontAlgn="base">
              <a:spcBef>
                <a:spcPct val="0"/>
              </a:spcBef>
              <a:spcAft>
                <a:spcPct val="0"/>
              </a:spcAft>
              <a:defRPr/>
            </a:pPr>
            <a:fld id="{368F27E8-E9EF-4FEE-8BF5-8A97DBE4140A}" type="datetime1">
              <a:rPr lang="en-US">
                <a:solidFill>
                  <a:prstClr val="black">
                    <a:tint val="75000"/>
                  </a:prstClr>
                </a:solidFill>
                <a:latin typeface="Trebuchet MS" pitchFamily="34" charset="0"/>
                <a:cs typeface="Arial" charset="0"/>
              </a:rPr>
              <a:pPr defTabSz="457200" fontAlgn="base">
                <a:spcBef>
                  <a:spcPct val="0"/>
                </a:spcBef>
                <a:spcAft>
                  <a:spcPct val="0"/>
                </a:spcAft>
                <a:defRPr/>
              </a:pPr>
              <a:t>8/12/2014</a:t>
            </a:fld>
            <a:endParaRPr lang="en-US">
              <a:solidFill>
                <a:prstClr val="black">
                  <a:tint val="75000"/>
                </a:prstClr>
              </a:solidFill>
              <a:latin typeface="Trebuchet MS" pitchFamily="34" charset="0"/>
              <a:cs typeface="Arial" charset="0"/>
            </a:endParaRPr>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fontAlgn="base">
              <a:spcBef>
                <a:spcPct val="0"/>
              </a:spcBef>
              <a:spcAft>
                <a:spcPct val="0"/>
              </a:spcAft>
              <a:defRPr/>
            </a:pPr>
            <a:endParaRPr lang="en-US">
              <a:solidFill>
                <a:prstClr val="black">
                  <a:tint val="75000"/>
                </a:prstClr>
              </a:solidFill>
              <a:latin typeface="Trebuchet MS" pitchFamily="34" charset="0"/>
              <a:cs typeface="Arial" charset="0"/>
            </a:endParaRPr>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fontAlgn="base">
              <a:spcBef>
                <a:spcPct val="0"/>
              </a:spcBef>
              <a:spcAft>
                <a:spcPct val="0"/>
              </a:spcAft>
              <a:defRPr/>
            </a:pPr>
            <a:fld id="{41F585E9-F0F6-488E-A84F-39E6CA4FB8D7}" type="slidenum">
              <a:rPr lang="en-US">
                <a:solidFill>
                  <a:prstClr val="black">
                    <a:tint val="75000"/>
                  </a:prstClr>
                </a:solidFill>
                <a:latin typeface="Trebuchet MS" pitchFamily="34" charset="0"/>
                <a:cs typeface="Arial" charset="0"/>
              </a:rPr>
              <a:pPr defTabSz="457200" fontAlgn="base">
                <a:spcBef>
                  <a:spcPct val="0"/>
                </a:spcBef>
                <a:spcAft>
                  <a:spcPct val="0"/>
                </a:spcAft>
                <a:defRPr/>
              </a:pPr>
              <a:t>‹#›</a:t>
            </a:fld>
            <a:endParaRPr lang="en-US">
              <a:solidFill>
                <a:prstClr val="black">
                  <a:tint val="75000"/>
                </a:prstClr>
              </a:solidFill>
              <a:latin typeface="Trebuchet MS" pitchFamily="34" charset="0"/>
              <a:cs typeface="Arial" charset="0"/>
            </a:endParaRPr>
          </a:p>
        </p:txBody>
      </p:sp>
    </p:spTree>
    <p:extLst>
      <p:ext uri="{BB962C8B-B14F-4D97-AF65-F5344CB8AC3E}">
        <p14:creationId xmlns:p14="http://schemas.microsoft.com/office/powerpoint/2010/main" val="655313991"/>
      </p:ext>
    </p:extLst>
  </p:cSld>
  <p:clrMap bg1="lt1" tx1="dk1" bg2="lt2" tx2="dk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 id="2147483793" r:id="rId7"/>
    <p:sldLayoutId id="2147483794" r:id="rId8"/>
    <p:sldLayoutId id="2147483795" r:id="rId9"/>
    <p:sldLayoutId id="2147483796" r:id="rId10"/>
    <p:sldLayoutId id="2147483797" r:id="rId11"/>
    <p:sldLayoutId id="2147483798" r:id="rId12"/>
    <p:sldLayoutId id="2147483799" r:id="rId13"/>
  </p:sldLayoutIdLst>
  <p:hf hdr="0" ftr="0" dt="0"/>
  <p:txStyles>
    <p:titleStyle>
      <a:lvl1pPr algn="ctr" defTabSz="457200" rtl="0" eaLnBrk="0" fontAlgn="base" hangingPunct="0">
        <a:lnSpc>
          <a:spcPts val="3425"/>
        </a:lnSpc>
        <a:spcBef>
          <a:spcPct val="0"/>
        </a:spcBef>
        <a:spcAft>
          <a:spcPct val="0"/>
        </a:spcAft>
        <a:defRPr sz="3600" kern="1200">
          <a:solidFill>
            <a:srgbClr val="516637"/>
          </a:solidFill>
          <a:latin typeface="Georgia"/>
          <a:ea typeface="Georgia" pitchFamily="18" charset="0"/>
          <a:cs typeface="Georgia"/>
        </a:defRPr>
      </a:lvl1pPr>
      <a:lvl2pPr algn="ctr" defTabSz="457200" rtl="0" eaLnBrk="0" fontAlgn="base" hangingPunct="0">
        <a:lnSpc>
          <a:spcPts val="3425"/>
        </a:lnSpc>
        <a:spcBef>
          <a:spcPct val="0"/>
        </a:spcBef>
        <a:spcAft>
          <a:spcPct val="0"/>
        </a:spcAft>
        <a:defRPr sz="3600">
          <a:solidFill>
            <a:srgbClr val="516637"/>
          </a:solidFill>
          <a:latin typeface="Georgia" pitchFamily="18" charset="0"/>
          <a:ea typeface="Georgia" pitchFamily="18" charset="0"/>
          <a:cs typeface="Georgia" pitchFamily="18" charset="0"/>
        </a:defRPr>
      </a:lvl2pPr>
      <a:lvl3pPr algn="ctr" defTabSz="457200" rtl="0" eaLnBrk="0" fontAlgn="base" hangingPunct="0">
        <a:lnSpc>
          <a:spcPts val="3425"/>
        </a:lnSpc>
        <a:spcBef>
          <a:spcPct val="0"/>
        </a:spcBef>
        <a:spcAft>
          <a:spcPct val="0"/>
        </a:spcAft>
        <a:defRPr sz="3600">
          <a:solidFill>
            <a:srgbClr val="516637"/>
          </a:solidFill>
          <a:latin typeface="Georgia" pitchFamily="18" charset="0"/>
          <a:ea typeface="Georgia" pitchFamily="18" charset="0"/>
          <a:cs typeface="Georgia" pitchFamily="18" charset="0"/>
        </a:defRPr>
      </a:lvl3pPr>
      <a:lvl4pPr algn="ctr" defTabSz="457200" rtl="0" eaLnBrk="0" fontAlgn="base" hangingPunct="0">
        <a:lnSpc>
          <a:spcPts val="3425"/>
        </a:lnSpc>
        <a:spcBef>
          <a:spcPct val="0"/>
        </a:spcBef>
        <a:spcAft>
          <a:spcPct val="0"/>
        </a:spcAft>
        <a:defRPr sz="3600">
          <a:solidFill>
            <a:srgbClr val="516637"/>
          </a:solidFill>
          <a:latin typeface="Georgia" pitchFamily="18" charset="0"/>
          <a:ea typeface="Georgia" pitchFamily="18" charset="0"/>
          <a:cs typeface="Georgia" pitchFamily="18" charset="0"/>
        </a:defRPr>
      </a:lvl4pPr>
      <a:lvl5pPr algn="ctr" defTabSz="457200" rtl="0" eaLnBrk="0" fontAlgn="base" hangingPunct="0">
        <a:lnSpc>
          <a:spcPts val="3425"/>
        </a:lnSpc>
        <a:spcBef>
          <a:spcPct val="0"/>
        </a:spcBef>
        <a:spcAft>
          <a:spcPct val="0"/>
        </a:spcAft>
        <a:defRPr sz="3600">
          <a:solidFill>
            <a:srgbClr val="516637"/>
          </a:solidFill>
          <a:latin typeface="Georgia" pitchFamily="18" charset="0"/>
          <a:ea typeface="Georgia" pitchFamily="18" charset="0"/>
          <a:cs typeface="Georgia" pitchFamily="18" charset="0"/>
        </a:defRPr>
      </a:lvl5pPr>
      <a:lvl6pPr marL="457200" algn="ctr" defTabSz="457200" rtl="0" fontAlgn="base">
        <a:lnSpc>
          <a:spcPts val="3425"/>
        </a:lnSpc>
        <a:spcBef>
          <a:spcPct val="0"/>
        </a:spcBef>
        <a:spcAft>
          <a:spcPct val="0"/>
        </a:spcAft>
        <a:defRPr sz="3600">
          <a:solidFill>
            <a:srgbClr val="516637"/>
          </a:solidFill>
          <a:latin typeface="Georgia" pitchFamily="18" charset="0"/>
          <a:ea typeface="Georgia" pitchFamily="18" charset="0"/>
          <a:cs typeface="Georgia" pitchFamily="18" charset="0"/>
        </a:defRPr>
      </a:lvl6pPr>
      <a:lvl7pPr marL="914400" algn="ctr" defTabSz="457200" rtl="0" fontAlgn="base">
        <a:lnSpc>
          <a:spcPts val="3425"/>
        </a:lnSpc>
        <a:spcBef>
          <a:spcPct val="0"/>
        </a:spcBef>
        <a:spcAft>
          <a:spcPct val="0"/>
        </a:spcAft>
        <a:defRPr sz="3600">
          <a:solidFill>
            <a:srgbClr val="516637"/>
          </a:solidFill>
          <a:latin typeface="Georgia" pitchFamily="18" charset="0"/>
          <a:ea typeface="Georgia" pitchFamily="18" charset="0"/>
          <a:cs typeface="Georgia" pitchFamily="18" charset="0"/>
        </a:defRPr>
      </a:lvl7pPr>
      <a:lvl8pPr marL="1371600" algn="ctr" defTabSz="457200" rtl="0" fontAlgn="base">
        <a:lnSpc>
          <a:spcPts val="3425"/>
        </a:lnSpc>
        <a:spcBef>
          <a:spcPct val="0"/>
        </a:spcBef>
        <a:spcAft>
          <a:spcPct val="0"/>
        </a:spcAft>
        <a:defRPr sz="3600">
          <a:solidFill>
            <a:srgbClr val="516637"/>
          </a:solidFill>
          <a:latin typeface="Georgia" pitchFamily="18" charset="0"/>
          <a:ea typeface="Georgia" pitchFamily="18" charset="0"/>
          <a:cs typeface="Georgia" pitchFamily="18" charset="0"/>
        </a:defRPr>
      </a:lvl8pPr>
      <a:lvl9pPr marL="1828800" algn="ctr" defTabSz="457200" rtl="0" fontAlgn="base">
        <a:lnSpc>
          <a:spcPts val="3425"/>
        </a:lnSpc>
        <a:spcBef>
          <a:spcPct val="0"/>
        </a:spcBef>
        <a:spcAft>
          <a:spcPct val="0"/>
        </a:spcAft>
        <a:defRPr sz="3600">
          <a:solidFill>
            <a:srgbClr val="516637"/>
          </a:solidFill>
          <a:latin typeface="Georgia" pitchFamily="18" charset="0"/>
          <a:ea typeface="Georgia" pitchFamily="18" charset="0"/>
          <a:cs typeface="Georgia" pitchFamily="18" charset="0"/>
        </a:defRPr>
      </a:lvl9pPr>
    </p:titleStyle>
    <p:bodyStyle>
      <a:lvl1pPr marL="342900" indent="-342900" algn="l" defTabSz="457200" rtl="0" eaLnBrk="0" fontAlgn="base" hangingPunct="0">
        <a:spcBef>
          <a:spcPct val="20000"/>
        </a:spcBef>
        <a:spcAft>
          <a:spcPct val="0"/>
        </a:spcAft>
        <a:buFont typeface="Arial" charset="0"/>
        <a:buChar char="•"/>
        <a:defRPr sz="3000" kern="1200">
          <a:solidFill>
            <a:srgbClr val="0F4367"/>
          </a:solidFill>
          <a:latin typeface="Verdana"/>
          <a:ea typeface="Verdana" pitchFamily="34" charset="0"/>
          <a:cs typeface="Verdana"/>
        </a:defRPr>
      </a:lvl1pPr>
      <a:lvl2pPr marL="742950" indent="-285750" algn="l" defTabSz="457200" rtl="0" eaLnBrk="0" fontAlgn="base" hangingPunct="0">
        <a:spcBef>
          <a:spcPct val="20000"/>
        </a:spcBef>
        <a:spcAft>
          <a:spcPct val="0"/>
        </a:spcAft>
        <a:buFont typeface="Arial" charset="0"/>
        <a:buChar char="–"/>
        <a:defRPr sz="2800" kern="1200">
          <a:solidFill>
            <a:srgbClr val="0F4367"/>
          </a:solidFill>
          <a:latin typeface="Verdana"/>
          <a:ea typeface="Verdana" pitchFamily="34" charset="0"/>
          <a:cs typeface="Verdana"/>
        </a:defRPr>
      </a:lvl2pPr>
      <a:lvl3pPr marL="1143000" indent="-228600" algn="l" defTabSz="457200" rtl="0" eaLnBrk="0" fontAlgn="base" hangingPunct="0">
        <a:spcBef>
          <a:spcPct val="20000"/>
        </a:spcBef>
        <a:spcAft>
          <a:spcPct val="0"/>
        </a:spcAft>
        <a:buFont typeface="Arial" charset="0"/>
        <a:buChar char="•"/>
        <a:defRPr sz="2400" kern="1200">
          <a:solidFill>
            <a:srgbClr val="0F4367"/>
          </a:solidFill>
          <a:latin typeface="Verdana"/>
          <a:ea typeface="Verdana" pitchFamily="34" charset="0"/>
          <a:cs typeface="Verdana"/>
        </a:defRPr>
      </a:lvl3pPr>
      <a:lvl4pPr marL="1600200" indent="-228600" algn="l" defTabSz="457200" rtl="0" eaLnBrk="0" fontAlgn="base" hangingPunct="0">
        <a:spcBef>
          <a:spcPct val="20000"/>
        </a:spcBef>
        <a:spcAft>
          <a:spcPct val="0"/>
        </a:spcAft>
        <a:buFont typeface="Arial" charset="0"/>
        <a:buChar char="–"/>
        <a:defRPr sz="2000" kern="1200">
          <a:solidFill>
            <a:srgbClr val="0F4367"/>
          </a:solidFill>
          <a:latin typeface="Verdana"/>
          <a:ea typeface="Verdana" pitchFamily="34" charset="0"/>
          <a:cs typeface="Verdana"/>
        </a:defRPr>
      </a:lvl4pPr>
      <a:lvl5pPr marL="2057400" indent="-228600" algn="l" defTabSz="457200" rtl="0" eaLnBrk="0" fontAlgn="base" hangingPunct="0">
        <a:spcBef>
          <a:spcPct val="20000"/>
        </a:spcBef>
        <a:spcAft>
          <a:spcPct val="0"/>
        </a:spcAft>
        <a:buFont typeface="Arial" charset="0"/>
        <a:buChar char="»"/>
        <a:defRPr sz="2000" kern="1200">
          <a:solidFill>
            <a:srgbClr val="0F4367"/>
          </a:solidFill>
          <a:latin typeface="Verdana"/>
          <a:ea typeface="Verdana" pitchFamily="34" charset="0"/>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33931C-284D-49A5-8514-AEFD122C49D5}" type="datetimeFigureOut">
              <a:rPr lang="en-US" smtClean="0">
                <a:solidFill>
                  <a:prstClr val="black">
                    <a:tint val="75000"/>
                  </a:prstClr>
                </a:solidFill>
              </a:rPr>
              <a:pPr/>
              <a:t>8/12/2014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DDC837-FE73-4493-8165-B2B638FC1F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92963215"/>
      </p:ext>
    </p:extLst>
  </p:cSld>
  <p:clrMap bg1="lt1" tx1="dk1" bg2="lt2" tx2="dk2" accent1="accent1" accent2="accent2" accent3="accent3" accent4="accent4" accent5="accent5" accent6="accent6" hlink="hlink" folHlink="folHlink"/>
  <p:sldLayoutIdLst>
    <p:sldLayoutId id="2147483801" r:id="rId1"/>
    <p:sldLayoutId id="2147483802" r:id="rId2"/>
    <p:sldLayoutId id="2147483803" r:id="rId3"/>
    <p:sldLayoutId id="2147483804" r:id="rId4"/>
    <p:sldLayoutId id="2147483805" r:id="rId5"/>
    <p:sldLayoutId id="2147483806" r:id="rId6"/>
    <p:sldLayoutId id="2147483807" r:id="rId7"/>
    <p:sldLayoutId id="2147483808" r:id="rId8"/>
    <p:sldLayoutId id="2147483809" r:id="rId9"/>
    <p:sldLayoutId id="2147483810" r:id="rId10"/>
    <p:sldLayoutId id="214748381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7.xml"/><Relationship Id="rId4" Type="http://schemas.openxmlformats.org/officeDocument/2006/relationships/hyperlink" Target="http://dwwlibrary.wested.org/"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ies.ed.gov/ncee/wwc/"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16.emf"/><Relationship Id="rId4" Type="http://schemas.openxmlformats.org/officeDocument/2006/relationships/image" Target="../media/image15.gi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7.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comments" Target="../comments/comment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19.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4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35.xml"/></Relationships>
</file>

<file path=ppt/slides/_rels/slide4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6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60.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5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8.xml"/><Relationship Id="rId1" Type="http://schemas.openxmlformats.org/officeDocument/2006/relationships/slideLayout" Target="../slideLayouts/slideLayout60.xml"/><Relationship Id="rId4" Type="http://schemas.openxmlformats.org/officeDocument/2006/relationships/comments" Target="../comments/commen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5"/>
          <p:cNvSpPr/>
          <p:nvPr/>
        </p:nvSpPr>
        <p:spPr bwMode="auto">
          <a:xfrm>
            <a:off x="0" y="4648200"/>
            <a:ext cx="9144000" cy="2209800"/>
          </a:xfrm>
          <a:prstGeom prst="rect">
            <a:avLst/>
          </a:prstGeom>
          <a:solidFill>
            <a:schemeClr val="tx2">
              <a:lumMod val="85000"/>
              <a:lumOff val="1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50000"/>
              </a:spcBef>
              <a:spcAft>
                <a:spcPct val="0"/>
              </a:spcAft>
            </a:pPr>
            <a:endParaRPr lang="en-US" sz="4000" dirty="0">
              <a:solidFill>
                <a:srgbClr val="FFFFFF"/>
              </a:solidFill>
            </a:endParaRPr>
          </a:p>
        </p:txBody>
      </p:sp>
      <p:sp>
        <p:nvSpPr>
          <p:cNvPr id="2" name="Title 1"/>
          <p:cNvSpPr>
            <a:spLocks noGrp="1"/>
          </p:cNvSpPr>
          <p:nvPr>
            <p:ph type="ctrTitle"/>
          </p:nvPr>
        </p:nvSpPr>
        <p:spPr>
          <a:xfrm>
            <a:off x="353462" y="304800"/>
            <a:ext cx="8229600" cy="4062651"/>
          </a:xfrm>
        </p:spPr>
        <p:txBody>
          <a:bodyPr/>
          <a:lstStyle/>
          <a:p>
            <a:r>
              <a:rPr lang="en-US" sz="4000" dirty="0" smtClean="0">
                <a:latin typeface="Trebuchet MS" pitchFamily="34" charset="0"/>
              </a:rPr>
              <a:t/>
            </a:r>
            <a:br>
              <a:rPr lang="en-US" sz="4000" dirty="0" smtClean="0">
                <a:latin typeface="Trebuchet MS" pitchFamily="34" charset="0"/>
              </a:rPr>
            </a:br>
            <a:r>
              <a:rPr lang="en-US" sz="6600" dirty="0" smtClean="0">
                <a:latin typeface="Gabriola" pitchFamily="82" charset="0"/>
              </a:rPr>
              <a:t>Beyond What Works</a:t>
            </a:r>
            <a:r>
              <a:rPr lang="en-US" sz="6600" dirty="0" smtClean="0">
                <a:latin typeface="Trebuchet MS" pitchFamily="34" charset="0"/>
              </a:rPr>
              <a:t>: </a:t>
            </a:r>
            <a:br>
              <a:rPr lang="en-US" sz="6600" dirty="0" smtClean="0">
                <a:latin typeface="Trebuchet MS" pitchFamily="34" charset="0"/>
              </a:rPr>
            </a:br>
            <a:r>
              <a:rPr lang="en-US" sz="4000" dirty="0" smtClean="0">
                <a:latin typeface="Trebuchet MS" pitchFamily="34" charset="0"/>
              </a:rPr>
              <a:t>When Research Meets Reality </a:t>
            </a:r>
            <a:br>
              <a:rPr lang="en-US" sz="4000" dirty="0" smtClean="0">
                <a:latin typeface="Trebuchet MS" pitchFamily="34" charset="0"/>
              </a:rPr>
            </a:br>
            <a:r>
              <a:rPr lang="en-US" dirty="0" smtClean="0">
                <a:latin typeface="+mj-lt"/>
              </a:rPr>
              <a:t/>
            </a:r>
            <a:br>
              <a:rPr lang="en-US" dirty="0" smtClean="0">
                <a:latin typeface="+mj-lt"/>
              </a:rPr>
            </a:br>
            <a:r>
              <a:rPr lang="en-US" dirty="0" smtClean="0">
                <a:latin typeface="+mj-lt"/>
              </a:rPr>
              <a:t/>
            </a:r>
            <a:br>
              <a:rPr lang="en-US" dirty="0" smtClean="0">
                <a:latin typeface="+mj-lt"/>
              </a:rPr>
            </a:br>
            <a:r>
              <a:rPr lang="en-US" sz="2000" dirty="0" smtClean="0">
                <a:latin typeface="+mj-lt"/>
              </a:rPr>
              <a:t/>
            </a:r>
            <a:br>
              <a:rPr lang="en-US" sz="2000" dirty="0" smtClean="0">
                <a:latin typeface="+mj-lt"/>
              </a:rPr>
            </a:br>
            <a:endParaRPr lang="en-US" sz="2000" dirty="0">
              <a:latin typeface="+mj-lt"/>
            </a:endParaRPr>
          </a:p>
        </p:txBody>
      </p:sp>
      <p:sp>
        <p:nvSpPr>
          <p:cNvPr id="7" name="TextBox 6"/>
          <p:cNvSpPr txBox="1"/>
          <p:nvPr/>
        </p:nvSpPr>
        <p:spPr>
          <a:xfrm>
            <a:off x="381000" y="5029200"/>
            <a:ext cx="8382000" cy="1569660"/>
          </a:xfrm>
          <a:prstGeom prst="rect">
            <a:avLst/>
          </a:prstGeom>
          <a:solidFill>
            <a:srgbClr val="570605"/>
          </a:solidFill>
        </p:spPr>
        <p:txBody>
          <a:bodyPr wrap="square" rtlCol="0">
            <a:spAutoFit/>
          </a:bodyPr>
          <a:lstStyle/>
          <a:p>
            <a:pPr>
              <a:spcAft>
                <a:spcPts val="1200"/>
              </a:spcAft>
            </a:pPr>
            <a:r>
              <a:rPr lang="en-US" sz="2000" dirty="0">
                <a:solidFill>
                  <a:srgbClr val="FFFFFF"/>
                </a:solidFill>
                <a:latin typeface="Trebuchet MS" pitchFamily="34" charset="0"/>
              </a:rPr>
              <a:t>	</a:t>
            </a:r>
            <a:endParaRPr lang="en-US" sz="2000" dirty="0" smtClean="0">
              <a:solidFill>
                <a:srgbClr val="FFFFFF"/>
              </a:solidFill>
              <a:latin typeface="Trebuchet MS" pitchFamily="34" charset="0"/>
            </a:endParaRPr>
          </a:p>
          <a:p>
            <a:pPr algn="ctr">
              <a:spcAft>
                <a:spcPts val="1200"/>
              </a:spcAft>
            </a:pPr>
            <a:r>
              <a:rPr lang="en-US" sz="2800" dirty="0" smtClean="0">
                <a:solidFill>
                  <a:srgbClr val="FFFFFF"/>
                </a:solidFill>
                <a:latin typeface="Gisha" pitchFamily="34" charset="-79"/>
                <a:cs typeface="Gisha" pitchFamily="34" charset="-79"/>
              </a:rPr>
              <a:t>Deborah Simmons • </a:t>
            </a:r>
            <a:r>
              <a:rPr lang="en-US" sz="2800" dirty="0" smtClean="0">
                <a:solidFill>
                  <a:srgbClr val="EEE1C6"/>
                </a:solidFill>
                <a:latin typeface="Gisha" pitchFamily="34" charset="-79"/>
                <a:cs typeface="Gisha" pitchFamily="34" charset="-79"/>
              </a:rPr>
              <a:t>Texas A&amp;M University</a:t>
            </a:r>
          </a:p>
          <a:p>
            <a:endParaRPr lang="en-US" sz="2800" dirty="0">
              <a:solidFill>
                <a:srgbClr val="FFFFFF"/>
              </a:solidFill>
              <a:latin typeface="Gisha" pitchFamily="34" charset="-79"/>
              <a:cs typeface="Gisha" pitchFamily="34" charset="-79"/>
            </a:endParaRPr>
          </a:p>
        </p:txBody>
      </p:sp>
      <p:sp>
        <p:nvSpPr>
          <p:cNvPr id="4" name="TextBox 3"/>
          <p:cNvSpPr txBox="1"/>
          <p:nvPr/>
        </p:nvSpPr>
        <p:spPr>
          <a:xfrm>
            <a:off x="365911" y="2819400"/>
            <a:ext cx="8001000" cy="1508105"/>
          </a:xfrm>
          <a:prstGeom prst="rect">
            <a:avLst/>
          </a:prstGeom>
          <a:noFill/>
        </p:spPr>
        <p:txBody>
          <a:bodyPr wrap="square" rtlCol="0">
            <a:spAutoFit/>
          </a:bodyPr>
          <a:lstStyle/>
          <a:p>
            <a:endParaRPr lang="en-US" sz="2800" dirty="0" smtClean="0">
              <a:solidFill>
                <a:srgbClr val="570605"/>
              </a:solidFill>
              <a:latin typeface="Trebuchet MS" pitchFamily="34" charset="0"/>
            </a:endParaRPr>
          </a:p>
          <a:p>
            <a:r>
              <a:rPr lang="en-US" sz="3200" dirty="0" smtClean="0">
                <a:solidFill>
                  <a:srgbClr val="570605"/>
                </a:solidFill>
                <a:latin typeface="Gabriola" pitchFamily="82" charset="0"/>
              </a:rPr>
              <a:t>2014 – Second Annual Reading Conference</a:t>
            </a:r>
          </a:p>
          <a:p>
            <a:r>
              <a:rPr lang="en-US" sz="3200" dirty="0" smtClean="0">
                <a:solidFill>
                  <a:srgbClr val="570605"/>
                </a:solidFill>
                <a:latin typeface="Gabriola" pitchFamily="82" charset="0"/>
              </a:rPr>
              <a:t>Middle Tennessee State University </a:t>
            </a:r>
            <a:endParaRPr lang="en-US" sz="3200" dirty="0">
              <a:solidFill>
                <a:srgbClr val="570605"/>
              </a:solidFill>
              <a:latin typeface="Gabriola" pitchFamily="82" charset="0"/>
            </a:endParaRPr>
          </a:p>
        </p:txBody>
      </p:sp>
    </p:spTree>
    <p:extLst>
      <p:ext uri="{BB962C8B-B14F-4D97-AF65-F5344CB8AC3E}">
        <p14:creationId xmlns:p14="http://schemas.microsoft.com/office/powerpoint/2010/main" val="31636069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14146" name="Rectangle 2"/>
          <p:cNvSpPr>
            <a:spLocks noChangeArrowheads="1"/>
          </p:cNvSpPr>
          <p:nvPr/>
        </p:nvSpPr>
        <p:spPr bwMode="auto">
          <a:xfrm>
            <a:off x="457200" y="990600"/>
            <a:ext cx="8686800" cy="4832092"/>
          </a:xfrm>
          <a:prstGeom prst="rect">
            <a:avLst/>
          </a:prstGeom>
          <a:solidFill>
            <a:schemeClr val="tx1"/>
          </a:solidFill>
          <a:ln w="25400">
            <a:noFill/>
            <a:miter lim="800000"/>
            <a:headEnd type="none" w="sm" len="sm"/>
            <a:tailEnd type="none" w="sm" len="sm"/>
          </a:ln>
          <a:effectLst/>
        </p:spPr>
        <p:txBody>
          <a:bodyPr wrap="square" anchor="ctr">
            <a:spAutoFit/>
          </a:bodyPr>
          <a:lstStyle>
            <a:lvl1pPr>
              <a:defRPr sz="2400">
                <a:solidFill>
                  <a:schemeClr val="tx1"/>
                </a:solidFill>
                <a:latin typeface="Verdana" pitchFamily="34" charset="0"/>
              </a:defRPr>
            </a:lvl1pPr>
            <a:lvl2pPr marL="37931725" indent="-37474525">
              <a:defRPr sz="2400">
                <a:solidFill>
                  <a:schemeClr val="tx1"/>
                </a:solidFill>
                <a:latin typeface="Verdana" pitchFamily="34" charset="0"/>
              </a:defRPr>
            </a:lvl2pPr>
            <a:lvl3pPr>
              <a:defRPr sz="2400">
                <a:solidFill>
                  <a:schemeClr val="tx1"/>
                </a:solidFill>
                <a:latin typeface="Verdana" pitchFamily="34" charset="0"/>
              </a:defRPr>
            </a:lvl3pPr>
            <a:lvl4pPr>
              <a:defRPr sz="2400">
                <a:solidFill>
                  <a:schemeClr val="tx1"/>
                </a:solidFill>
                <a:latin typeface="Verdana" pitchFamily="34" charset="0"/>
              </a:defRPr>
            </a:lvl4pPr>
            <a:lvl5pPr>
              <a:defRPr sz="2400">
                <a:solidFill>
                  <a:schemeClr val="tx1"/>
                </a:solidFill>
                <a:latin typeface="Verdana" pitchFamily="34" charset="0"/>
              </a:defRPr>
            </a:lvl5pPr>
            <a:lvl6pPr marL="457200" eaLnBrk="0" fontAlgn="base" hangingPunct="0">
              <a:spcBef>
                <a:spcPct val="0"/>
              </a:spcBef>
              <a:spcAft>
                <a:spcPct val="0"/>
              </a:spcAft>
              <a:defRPr sz="2400">
                <a:solidFill>
                  <a:schemeClr val="tx1"/>
                </a:solidFill>
                <a:latin typeface="Verdana" pitchFamily="34" charset="0"/>
              </a:defRPr>
            </a:lvl6pPr>
            <a:lvl7pPr marL="914400" eaLnBrk="0" fontAlgn="base" hangingPunct="0">
              <a:spcBef>
                <a:spcPct val="0"/>
              </a:spcBef>
              <a:spcAft>
                <a:spcPct val="0"/>
              </a:spcAft>
              <a:defRPr sz="2400">
                <a:solidFill>
                  <a:schemeClr val="tx1"/>
                </a:solidFill>
                <a:latin typeface="Verdana" pitchFamily="34" charset="0"/>
              </a:defRPr>
            </a:lvl7pPr>
            <a:lvl8pPr marL="1371600" eaLnBrk="0" fontAlgn="base" hangingPunct="0">
              <a:spcBef>
                <a:spcPct val="0"/>
              </a:spcBef>
              <a:spcAft>
                <a:spcPct val="0"/>
              </a:spcAft>
              <a:defRPr sz="2400">
                <a:solidFill>
                  <a:schemeClr val="tx1"/>
                </a:solidFill>
                <a:latin typeface="Verdana" pitchFamily="34" charset="0"/>
              </a:defRPr>
            </a:lvl8pPr>
            <a:lvl9pPr marL="1828800" eaLnBrk="0" fontAlgn="base" hangingPunct="0">
              <a:spcBef>
                <a:spcPct val="0"/>
              </a:spcBef>
              <a:spcAft>
                <a:spcPct val="0"/>
              </a:spcAft>
              <a:defRPr sz="2400">
                <a:solidFill>
                  <a:schemeClr val="tx1"/>
                </a:solidFill>
                <a:latin typeface="Verdana" pitchFamily="34" charset="0"/>
              </a:defRPr>
            </a:lvl9pPr>
          </a:lstStyle>
          <a:p>
            <a:pPr marL="914400" indent="-914400">
              <a:buAutoNum type="arabicPeriod"/>
              <a:defRPr/>
            </a:pPr>
            <a:r>
              <a:rPr lang="en-US" altLang="en-US" sz="4400" i="1" dirty="0" smtClean="0">
                <a:solidFill>
                  <a:schemeClr val="bg1"/>
                </a:solidFill>
                <a:effectLst>
                  <a:outerShdw blurRad="38100" dist="38100" dir="2700000" algn="tl">
                    <a:srgbClr val="000000"/>
                  </a:outerShdw>
                </a:effectLst>
                <a:latin typeface="Arial Black" pitchFamily="34" charset="0"/>
              </a:rPr>
              <a:t>It works compared to what? </a:t>
            </a:r>
          </a:p>
          <a:p>
            <a:pPr marL="914400" indent="-914400">
              <a:buAutoNum type="arabicPeriod"/>
              <a:defRPr/>
            </a:pPr>
            <a:r>
              <a:rPr lang="en-US" altLang="en-US" sz="4400" i="1" dirty="0" smtClean="0">
                <a:solidFill>
                  <a:schemeClr val="bg1"/>
                </a:solidFill>
                <a:effectLst>
                  <a:outerShdw blurRad="38100" dist="38100" dir="2700000" algn="tl">
                    <a:srgbClr val="000000"/>
                  </a:outerShdw>
                </a:effectLst>
                <a:latin typeface="Arial Black" pitchFamily="34" charset="0"/>
              </a:rPr>
              <a:t>We have them in tiers now what? </a:t>
            </a:r>
          </a:p>
          <a:p>
            <a:pPr marL="914400" indent="-914400">
              <a:buAutoNum type="arabicPeriod"/>
              <a:defRPr/>
            </a:pPr>
            <a:r>
              <a:rPr lang="en-US" altLang="en-US" sz="4400" i="1" dirty="0" smtClean="0">
                <a:solidFill>
                  <a:schemeClr val="bg1"/>
                </a:solidFill>
                <a:effectLst>
                  <a:outerShdw blurRad="38100" dist="38100" dir="2700000" algn="tl">
                    <a:srgbClr val="000000"/>
                  </a:outerShdw>
                </a:effectLst>
                <a:latin typeface="Arial Black" pitchFamily="34" charset="0"/>
              </a:rPr>
              <a:t>What are the pressure points for secondary students? </a:t>
            </a:r>
            <a:endParaRPr lang="en-US" altLang="en-US" sz="1600" dirty="0" smtClean="0">
              <a:solidFill>
                <a:schemeClr val="bg1"/>
              </a:solidFill>
              <a:effectLst>
                <a:outerShdw blurRad="38100" dist="38100" dir="2700000" algn="tl">
                  <a:srgbClr val="000000"/>
                </a:outerShdw>
              </a:effectLst>
            </a:endParaRPr>
          </a:p>
        </p:txBody>
      </p:sp>
    </p:spTree>
    <p:extLst>
      <p:ext uri="{BB962C8B-B14F-4D97-AF65-F5344CB8AC3E}">
        <p14:creationId xmlns:p14="http://schemas.microsoft.com/office/powerpoint/2010/main" val="343567353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4" name="Picture 40" descr="head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4120082"/>
            <a:ext cx="8683625" cy="2767905"/>
          </a:xfrm>
          <a:prstGeom prst="rect">
            <a:avLst/>
          </a:prstGeom>
          <a:noFill/>
          <a:extLst>
            <a:ext uri="{909E8E84-426E-40DD-AFC4-6F175D3DCCD1}">
              <a14:hiddenFill xmlns:a14="http://schemas.microsoft.com/office/drawing/2010/main">
                <a:solidFill>
                  <a:srgbClr val="FFFFFF"/>
                </a:solidFill>
              </a14:hiddenFill>
            </a:ext>
          </a:extLst>
        </p:spPr>
      </p:pic>
      <p:pic>
        <p:nvPicPr>
          <p:cNvPr id="1065" name="Picture 41"/>
          <p:cNvPicPr>
            <a:picLocks noChangeAspect="1" noChangeArrowheads="1"/>
          </p:cNvPicPr>
          <p:nvPr/>
        </p:nvPicPr>
        <p:blipFill rotWithShape="1">
          <a:blip r:embed="rId3">
            <a:extLst>
              <a:ext uri="{28A0092B-C50C-407E-A947-70E740481C1C}">
                <a14:useLocalDpi xmlns:a14="http://schemas.microsoft.com/office/drawing/2010/main" val="0"/>
              </a:ext>
            </a:extLst>
          </a:blip>
          <a:srcRect t="27666" b="5666"/>
          <a:stretch/>
        </p:blipFill>
        <p:spPr bwMode="auto">
          <a:xfrm>
            <a:off x="1524000" y="1371600"/>
            <a:ext cx="3738562" cy="25603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Rectangle 12"/>
          <p:cNvSpPr/>
          <p:nvPr/>
        </p:nvSpPr>
        <p:spPr>
          <a:xfrm>
            <a:off x="5230932" y="3379670"/>
            <a:ext cx="3733800" cy="646331"/>
          </a:xfrm>
          <a:prstGeom prst="rect">
            <a:avLst/>
          </a:prstGeom>
        </p:spPr>
        <p:txBody>
          <a:bodyPr wrap="square">
            <a:spAutoFit/>
          </a:bodyPr>
          <a:lstStyle/>
          <a:p>
            <a:pPr lvl="0"/>
            <a:r>
              <a:rPr lang="en-US" b="1" u="sng" dirty="0" smtClean="0">
                <a:solidFill>
                  <a:srgbClr val="002060"/>
                </a:solidFill>
                <a:hlinkClick r:id="rId4"/>
              </a:rPr>
              <a:t>http://dwwlibrary.wested.org/</a:t>
            </a:r>
            <a:endParaRPr lang="en-US" dirty="0" smtClean="0">
              <a:solidFill>
                <a:srgbClr val="002060"/>
              </a:solidFill>
            </a:endParaRPr>
          </a:p>
          <a:p>
            <a:r>
              <a:rPr lang="en-US" b="1" dirty="0"/>
              <a:t> </a:t>
            </a:r>
            <a:endParaRPr lang="en-US" dirty="0"/>
          </a:p>
        </p:txBody>
      </p:sp>
      <p:sp>
        <p:nvSpPr>
          <p:cNvPr id="14" name="TextBox 13"/>
          <p:cNvSpPr txBox="1"/>
          <p:nvPr/>
        </p:nvSpPr>
        <p:spPr>
          <a:xfrm>
            <a:off x="5410200" y="1828800"/>
            <a:ext cx="3429000" cy="369332"/>
          </a:xfrm>
          <a:prstGeom prst="rect">
            <a:avLst/>
          </a:prstGeom>
          <a:noFill/>
        </p:spPr>
        <p:txBody>
          <a:bodyPr wrap="square" rtlCol="0">
            <a:spAutoFit/>
          </a:bodyPr>
          <a:lstStyle/>
          <a:p>
            <a:r>
              <a:rPr lang="en-US" dirty="0" smtClean="0"/>
              <a:t>http://dwwlibrary.wested.org/ </a:t>
            </a:r>
            <a:endParaRPr lang="en-US" dirty="0"/>
          </a:p>
        </p:txBody>
      </p:sp>
    </p:spTree>
    <p:extLst>
      <p:ext uri="{BB962C8B-B14F-4D97-AF65-F5344CB8AC3E}">
        <p14:creationId xmlns:p14="http://schemas.microsoft.com/office/powerpoint/2010/main" val="119984165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14146" name="Rectangle 2"/>
          <p:cNvSpPr>
            <a:spLocks noChangeArrowheads="1"/>
          </p:cNvSpPr>
          <p:nvPr/>
        </p:nvSpPr>
        <p:spPr bwMode="auto">
          <a:xfrm>
            <a:off x="0" y="27317"/>
            <a:ext cx="9144000" cy="6678283"/>
          </a:xfrm>
          <a:prstGeom prst="rect">
            <a:avLst/>
          </a:prstGeom>
          <a:solidFill>
            <a:schemeClr val="accent6"/>
          </a:solidFill>
          <a:ln w="25400">
            <a:noFill/>
            <a:miter lim="800000"/>
            <a:headEnd type="none" w="sm" len="sm"/>
            <a:tailEnd type="none" w="sm" len="sm"/>
          </a:ln>
          <a:effectLst/>
        </p:spPr>
        <p:txBody>
          <a:bodyPr wrap="square" anchor="ctr">
            <a:spAutoFit/>
          </a:bodyPr>
          <a:lstStyle>
            <a:lvl1pPr>
              <a:defRPr sz="2400">
                <a:solidFill>
                  <a:schemeClr val="tx1"/>
                </a:solidFill>
                <a:latin typeface="Verdana" pitchFamily="34" charset="0"/>
              </a:defRPr>
            </a:lvl1pPr>
            <a:lvl2pPr marL="37931725" indent="-37474525">
              <a:defRPr sz="2400">
                <a:solidFill>
                  <a:schemeClr val="tx1"/>
                </a:solidFill>
                <a:latin typeface="Verdana" pitchFamily="34" charset="0"/>
              </a:defRPr>
            </a:lvl2pPr>
            <a:lvl3pPr>
              <a:defRPr sz="2400">
                <a:solidFill>
                  <a:schemeClr val="tx1"/>
                </a:solidFill>
                <a:latin typeface="Verdana" pitchFamily="34" charset="0"/>
              </a:defRPr>
            </a:lvl3pPr>
            <a:lvl4pPr>
              <a:defRPr sz="2400">
                <a:solidFill>
                  <a:schemeClr val="tx1"/>
                </a:solidFill>
                <a:latin typeface="Verdana" pitchFamily="34" charset="0"/>
              </a:defRPr>
            </a:lvl4pPr>
            <a:lvl5pPr>
              <a:defRPr sz="2400">
                <a:solidFill>
                  <a:schemeClr val="tx1"/>
                </a:solidFill>
                <a:latin typeface="Verdana" pitchFamily="34" charset="0"/>
              </a:defRPr>
            </a:lvl5pPr>
            <a:lvl6pPr marL="457200" eaLnBrk="0" fontAlgn="base" hangingPunct="0">
              <a:spcBef>
                <a:spcPct val="0"/>
              </a:spcBef>
              <a:spcAft>
                <a:spcPct val="0"/>
              </a:spcAft>
              <a:defRPr sz="2400">
                <a:solidFill>
                  <a:schemeClr val="tx1"/>
                </a:solidFill>
                <a:latin typeface="Verdana" pitchFamily="34" charset="0"/>
              </a:defRPr>
            </a:lvl6pPr>
            <a:lvl7pPr marL="914400" eaLnBrk="0" fontAlgn="base" hangingPunct="0">
              <a:spcBef>
                <a:spcPct val="0"/>
              </a:spcBef>
              <a:spcAft>
                <a:spcPct val="0"/>
              </a:spcAft>
              <a:defRPr sz="2400">
                <a:solidFill>
                  <a:schemeClr val="tx1"/>
                </a:solidFill>
                <a:latin typeface="Verdana" pitchFamily="34" charset="0"/>
              </a:defRPr>
            </a:lvl7pPr>
            <a:lvl8pPr marL="1371600" eaLnBrk="0" fontAlgn="base" hangingPunct="0">
              <a:spcBef>
                <a:spcPct val="0"/>
              </a:spcBef>
              <a:spcAft>
                <a:spcPct val="0"/>
              </a:spcAft>
              <a:defRPr sz="2400">
                <a:solidFill>
                  <a:schemeClr val="tx1"/>
                </a:solidFill>
                <a:latin typeface="Verdana" pitchFamily="34" charset="0"/>
              </a:defRPr>
            </a:lvl8pPr>
            <a:lvl9pPr marL="1828800" eaLnBrk="0" fontAlgn="base" hangingPunct="0">
              <a:spcBef>
                <a:spcPct val="0"/>
              </a:spcBef>
              <a:spcAft>
                <a:spcPct val="0"/>
              </a:spcAft>
              <a:defRPr sz="2400">
                <a:solidFill>
                  <a:schemeClr val="tx1"/>
                </a:solidFill>
                <a:latin typeface="Verdana" pitchFamily="34" charset="0"/>
              </a:defRPr>
            </a:lvl9pPr>
          </a:lstStyle>
          <a:p>
            <a:pPr>
              <a:defRPr/>
            </a:pPr>
            <a:r>
              <a:rPr lang="en-US" altLang="en-US" sz="3600" dirty="0" smtClean="0">
                <a:solidFill>
                  <a:schemeClr val="bg1"/>
                </a:solidFill>
                <a:effectLst>
                  <a:outerShdw blurRad="38100" dist="38100" dir="2700000" algn="tl">
                    <a:srgbClr val="000000"/>
                  </a:outerShdw>
                </a:effectLst>
              </a:rPr>
              <a:t>What Works Clearing House: </a:t>
            </a:r>
          </a:p>
          <a:p>
            <a:pPr>
              <a:defRPr/>
            </a:pPr>
            <a:r>
              <a:rPr lang="en-US" altLang="en-US" sz="3600" dirty="0" smtClean="0">
                <a:solidFill>
                  <a:schemeClr val="bg1"/>
                </a:solidFill>
                <a:effectLst>
                  <a:outerShdw blurRad="38100" dist="38100" dir="2700000" algn="tl">
                    <a:srgbClr val="000000"/>
                  </a:outerShdw>
                </a:effectLst>
                <a:hlinkClick r:id="rId3"/>
              </a:rPr>
              <a:t>http</a:t>
            </a:r>
            <a:r>
              <a:rPr lang="en-US" altLang="en-US" sz="3600" dirty="0">
                <a:solidFill>
                  <a:schemeClr val="bg1"/>
                </a:solidFill>
                <a:effectLst>
                  <a:outerShdw blurRad="38100" dist="38100" dir="2700000" algn="tl">
                    <a:srgbClr val="000000"/>
                  </a:outerShdw>
                </a:effectLst>
                <a:hlinkClick r:id="rId3"/>
              </a:rPr>
              <a:t>://ies.ed.gov/ncee/wwc</a:t>
            </a:r>
            <a:r>
              <a:rPr lang="en-US" altLang="en-US" sz="3600" dirty="0" smtClean="0">
                <a:solidFill>
                  <a:schemeClr val="bg1"/>
                </a:solidFill>
                <a:effectLst>
                  <a:outerShdw blurRad="38100" dist="38100" dir="2700000" algn="tl">
                    <a:srgbClr val="000000"/>
                  </a:outerShdw>
                </a:effectLst>
                <a:hlinkClick r:id="rId3"/>
              </a:rPr>
              <a:t>/</a:t>
            </a:r>
            <a:endParaRPr lang="en-US" altLang="en-US" sz="3600" dirty="0" smtClean="0">
              <a:solidFill>
                <a:schemeClr val="bg1"/>
              </a:solidFill>
              <a:effectLst>
                <a:outerShdw blurRad="38100" dist="38100" dir="2700000" algn="tl">
                  <a:srgbClr val="000000"/>
                </a:outerShdw>
              </a:effectLst>
            </a:endParaRPr>
          </a:p>
          <a:p>
            <a:pPr>
              <a:defRPr/>
            </a:pPr>
            <a:endParaRPr lang="en-US" altLang="en-US" sz="3600" dirty="0" smtClean="0">
              <a:solidFill>
                <a:schemeClr val="bg1"/>
              </a:solidFill>
              <a:effectLst>
                <a:outerShdw blurRad="38100" dist="38100" dir="2700000" algn="tl">
                  <a:srgbClr val="000000"/>
                </a:outerShdw>
              </a:effectLst>
            </a:endParaRPr>
          </a:p>
          <a:p>
            <a:pPr>
              <a:defRPr/>
            </a:pPr>
            <a:endParaRPr lang="en-US" altLang="en-US" sz="3600" dirty="0">
              <a:solidFill>
                <a:schemeClr val="bg1"/>
              </a:solidFill>
              <a:effectLst>
                <a:outerShdw blurRad="38100" dist="38100" dir="2700000" algn="tl">
                  <a:srgbClr val="000000"/>
                </a:outerShdw>
              </a:effectLst>
            </a:endParaRPr>
          </a:p>
          <a:p>
            <a:pPr>
              <a:defRPr/>
            </a:pPr>
            <a:endParaRPr lang="en-US" altLang="en-US" sz="3600" dirty="0" smtClean="0">
              <a:solidFill>
                <a:schemeClr val="bg1"/>
              </a:solidFill>
              <a:effectLst>
                <a:outerShdw blurRad="38100" dist="38100" dir="2700000" algn="tl">
                  <a:srgbClr val="000000"/>
                </a:outerShdw>
              </a:effectLst>
            </a:endParaRPr>
          </a:p>
          <a:p>
            <a:pPr>
              <a:defRPr/>
            </a:pPr>
            <a:endParaRPr lang="en-US" altLang="en-US" sz="3600" dirty="0">
              <a:solidFill>
                <a:schemeClr val="bg1"/>
              </a:solidFill>
              <a:effectLst>
                <a:outerShdw blurRad="38100" dist="38100" dir="2700000" algn="tl">
                  <a:srgbClr val="000000"/>
                </a:outerShdw>
              </a:effectLst>
            </a:endParaRPr>
          </a:p>
          <a:p>
            <a:pPr>
              <a:defRPr/>
            </a:pPr>
            <a:endParaRPr lang="en-US" altLang="en-US" sz="3600" dirty="0" smtClean="0">
              <a:solidFill>
                <a:schemeClr val="bg1"/>
              </a:solidFill>
              <a:effectLst>
                <a:outerShdw blurRad="38100" dist="38100" dir="2700000" algn="tl">
                  <a:srgbClr val="000000"/>
                </a:outerShdw>
              </a:effectLst>
            </a:endParaRPr>
          </a:p>
          <a:p>
            <a:pPr>
              <a:defRPr/>
            </a:pPr>
            <a:endParaRPr lang="en-US" altLang="en-US" sz="3600" dirty="0">
              <a:solidFill>
                <a:schemeClr val="bg1"/>
              </a:solidFill>
              <a:effectLst>
                <a:outerShdw blurRad="38100" dist="38100" dir="2700000" algn="tl">
                  <a:srgbClr val="000000"/>
                </a:outerShdw>
              </a:effectLst>
            </a:endParaRPr>
          </a:p>
          <a:p>
            <a:pPr>
              <a:defRPr/>
            </a:pPr>
            <a:endParaRPr lang="en-US" altLang="en-US" sz="3600" dirty="0">
              <a:solidFill>
                <a:schemeClr val="bg1"/>
              </a:solidFill>
              <a:effectLst>
                <a:outerShdw blurRad="38100" dist="38100" dir="2700000" algn="tl">
                  <a:srgbClr val="000000"/>
                </a:outerShdw>
              </a:effectLst>
            </a:endParaRPr>
          </a:p>
          <a:p>
            <a:pPr>
              <a:defRPr/>
            </a:pPr>
            <a:endParaRPr lang="en-US" altLang="en-US" dirty="0">
              <a:solidFill>
                <a:schemeClr val="bg1"/>
              </a:solidFill>
              <a:effectLst>
                <a:outerShdw blurRad="38100" dist="38100" dir="2700000" algn="tl">
                  <a:srgbClr val="000000"/>
                </a:outerShdw>
              </a:effectLst>
            </a:endParaRPr>
          </a:p>
          <a:p>
            <a:pPr>
              <a:defRPr/>
            </a:pPr>
            <a:r>
              <a:rPr lang="en-US" altLang="en-US" sz="3600" dirty="0" smtClean="0">
                <a:solidFill>
                  <a:schemeClr val="bg1"/>
                </a:solidFill>
                <a:effectLst>
                  <a:outerShdw blurRad="38100" dist="38100" dir="2700000" algn="tl">
                    <a:srgbClr val="000000"/>
                  </a:outerShdw>
                </a:effectLst>
              </a:rPr>
              <a:t>There have not been Zyrtec, Allegra, Claritin comparisons. </a:t>
            </a: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2305" y="1607063"/>
            <a:ext cx="8058295" cy="35187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0553716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0" y="4648200"/>
            <a:ext cx="9144000" cy="2209800"/>
          </a:xfrm>
          <a:prstGeom prst="rect">
            <a:avLst/>
          </a:prstGeom>
          <a:solidFill>
            <a:schemeClr val="tx2">
              <a:lumMod val="85000"/>
              <a:lumOff val="1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4000" b="0" i="0" u="none" strike="noStrike" cap="none" normalizeH="0" baseline="0" dirty="0">
              <a:ln>
                <a:noFill/>
              </a:ln>
              <a:solidFill>
                <a:schemeClr val="bg1"/>
              </a:solidFill>
              <a:effectLst/>
              <a:latin typeface="Arial" pitchFamily="-110" charset="0"/>
            </a:endParaRPr>
          </a:p>
        </p:txBody>
      </p:sp>
      <p:sp>
        <p:nvSpPr>
          <p:cNvPr id="2" name="Title 1"/>
          <p:cNvSpPr>
            <a:spLocks noGrp="1"/>
          </p:cNvSpPr>
          <p:nvPr>
            <p:ph type="ctrTitle"/>
          </p:nvPr>
        </p:nvSpPr>
        <p:spPr>
          <a:xfrm>
            <a:off x="343619" y="304800"/>
            <a:ext cx="8229600" cy="4678204"/>
          </a:xfrm>
        </p:spPr>
        <p:txBody>
          <a:bodyPr/>
          <a:lstStyle/>
          <a:p>
            <a:r>
              <a:rPr lang="en-US" sz="4000" dirty="0" smtClean="0">
                <a:solidFill>
                  <a:schemeClr val="bg1"/>
                </a:solidFill>
                <a:latin typeface="Trebuchet MS" pitchFamily="34" charset="0"/>
              </a:rPr>
              <a:t>Beyond What Works…..</a:t>
            </a:r>
            <a:r>
              <a:rPr lang="en-US" sz="4000" dirty="0" smtClean="0">
                <a:latin typeface="Trebuchet MS" pitchFamily="34" charset="0"/>
              </a:rPr>
              <a:t/>
            </a:r>
            <a:br>
              <a:rPr lang="en-US" sz="4000" dirty="0" smtClean="0">
                <a:latin typeface="Trebuchet MS" pitchFamily="34" charset="0"/>
              </a:rPr>
            </a:br>
            <a:r>
              <a:rPr lang="en-US" sz="6600" dirty="0" smtClean="0">
                <a:latin typeface="Trebuchet MS" panose="020B0603020202020204" pitchFamily="34" charset="0"/>
              </a:rPr>
              <a:t/>
            </a:r>
            <a:br>
              <a:rPr lang="en-US" sz="6600" dirty="0" smtClean="0">
                <a:latin typeface="Trebuchet MS" panose="020B0603020202020204" pitchFamily="34" charset="0"/>
              </a:rPr>
            </a:br>
            <a:r>
              <a:rPr lang="en-US" sz="4000" dirty="0" smtClean="0">
                <a:latin typeface="Trebuchet MS" pitchFamily="34" charset="0"/>
              </a:rPr>
              <a:t>What We Really Learned About Early Reading Intervention </a:t>
            </a:r>
            <a:br>
              <a:rPr lang="en-US" sz="4000" dirty="0" smtClean="0">
                <a:latin typeface="Trebuchet MS" pitchFamily="34" charset="0"/>
              </a:rPr>
            </a:br>
            <a:r>
              <a:rPr lang="en-US" dirty="0" smtClean="0">
                <a:latin typeface="+mj-lt"/>
              </a:rPr>
              <a:t/>
            </a:r>
            <a:br>
              <a:rPr lang="en-US" dirty="0" smtClean="0">
                <a:latin typeface="+mj-lt"/>
              </a:rPr>
            </a:br>
            <a:r>
              <a:rPr lang="en-US" dirty="0" smtClean="0">
                <a:latin typeface="+mj-lt"/>
              </a:rPr>
              <a:t/>
            </a:r>
            <a:br>
              <a:rPr lang="en-US" dirty="0" smtClean="0">
                <a:latin typeface="+mj-lt"/>
              </a:rPr>
            </a:br>
            <a:r>
              <a:rPr lang="en-US" sz="2000" dirty="0" smtClean="0">
                <a:latin typeface="+mj-lt"/>
              </a:rPr>
              <a:t/>
            </a:r>
            <a:br>
              <a:rPr lang="en-US" sz="2000" dirty="0" smtClean="0">
                <a:latin typeface="+mj-lt"/>
              </a:rPr>
            </a:br>
            <a:endParaRPr lang="en-US" sz="2000" dirty="0">
              <a:latin typeface="+mj-lt"/>
            </a:endParaRPr>
          </a:p>
        </p:txBody>
      </p:sp>
      <p:sp>
        <p:nvSpPr>
          <p:cNvPr id="7" name="TextBox 6"/>
          <p:cNvSpPr txBox="1"/>
          <p:nvPr/>
        </p:nvSpPr>
        <p:spPr>
          <a:xfrm>
            <a:off x="381000" y="5105400"/>
            <a:ext cx="8382000" cy="1107996"/>
          </a:xfrm>
          <a:prstGeom prst="rect">
            <a:avLst/>
          </a:prstGeom>
          <a:solidFill>
            <a:srgbClr val="570605"/>
          </a:solidFill>
        </p:spPr>
        <p:txBody>
          <a:bodyPr wrap="square" rtlCol="0">
            <a:spAutoFit/>
          </a:bodyPr>
          <a:lstStyle/>
          <a:p>
            <a:pPr>
              <a:spcAft>
                <a:spcPts val="1200"/>
              </a:spcAft>
            </a:pPr>
            <a:r>
              <a:rPr lang="en-US" sz="2000" dirty="0">
                <a:solidFill>
                  <a:srgbClr val="FFFFFF"/>
                </a:solidFill>
                <a:latin typeface="Trebuchet MS" pitchFamily="34" charset="0"/>
              </a:rPr>
              <a:t>	</a:t>
            </a:r>
            <a:r>
              <a:rPr lang="en-US" sz="2800" dirty="0" smtClean="0">
                <a:solidFill>
                  <a:srgbClr val="FFFFFF"/>
                </a:solidFill>
                <a:latin typeface="Gisha" pitchFamily="34" charset="-79"/>
                <a:cs typeface="Gisha" pitchFamily="34" charset="-79"/>
              </a:rPr>
              <a:t>Deborah Simmons • </a:t>
            </a:r>
            <a:r>
              <a:rPr lang="en-US" sz="2800" dirty="0" smtClean="0">
                <a:solidFill>
                  <a:srgbClr val="EEE1C6"/>
                </a:solidFill>
                <a:latin typeface="Gisha" pitchFamily="34" charset="-79"/>
                <a:cs typeface="Gisha" pitchFamily="34" charset="-79"/>
              </a:rPr>
              <a:t>Texas A&amp;M University</a:t>
            </a:r>
          </a:p>
          <a:p>
            <a:r>
              <a:rPr lang="en-US" sz="2800" dirty="0">
                <a:solidFill>
                  <a:srgbClr val="FFFFFF"/>
                </a:solidFill>
                <a:latin typeface="Gisha" pitchFamily="34" charset="-79"/>
                <a:cs typeface="Gisha" pitchFamily="34" charset="-79"/>
              </a:rPr>
              <a:t>	</a:t>
            </a:r>
            <a:r>
              <a:rPr lang="en-US" sz="2800" dirty="0" smtClean="0">
                <a:solidFill>
                  <a:srgbClr val="FFFFFF"/>
                </a:solidFill>
                <a:latin typeface="Gisha" pitchFamily="34" charset="-79"/>
                <a:cs typeface="Gisha" pitchFamily="34" charset="-79"/>
              </a:rPr>
              <a:t>Michael </a:t>
            </a:r>
            <a:r>
              <a:rPr lang="en-US" sz="2800" dirty="0">
                <a:solidFill>
                  <a:srgbClr val="FFFFFF"/>
                </a:solidFill>
                <a:latin typeface="Gisha" pitchFamily="34" charset="-79"/>
                <a:cs typeface="Gisha" pitchFamily="34" charset="-79"/>
              </a:rPr>
              <a:t>Coyne </a:t>
            </a:r>
            <a:r>
              <a:rPr lang="en-US" sz="2800" dirty="0" smtClean="0">
                <a:solidFill>
                  <a:srgbClr val="FFFFFF"/>
                </a:solidFill>
                <a:latin typeface="Gisha" pitchFamily="34" charset="-79"/>
                <a:cs typeface="Gisha" pitchFamily="34" charset="-79"/>
              </a:rPr>
              <a:t>• University of Connecticut</a:t>
            </a:r>
            <a:endParaRPr lang="en-US" sz="2800" dirty="0">
              <a:solidFill>
                <a:schemeClr val="bg1"/>
              </a:solidFill>
              <a:latin typeface="Gisha" pitchFamily="34" charset="-79"/>
              <a:cs typeface="Gisha" pitchFamily="34" charset="-79"/>
            </a:endParaRPr>
          </a:p>
        </p:txBody>
      </p:sp>
    </p:spTree>
    <p:extLst>
      <p:ext uri="{BB962C8B-B14F-4D97-AF65-F5344CB8AC3E}">
        <p14:creationId xmlns:p14="http://schemas.microsoft.com/office/powerpoint/2010/main" val="158214404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2"/>
          <p:cNvSpPr>
            <a:spLocks noChangeArrowheads="1"/>
          </p:cNvSpPr>
          <p:nvPr/>
        </p:nvSpPr>
        <p:spPr bwMode="auto">
          <a:xfrm>
            <a:off x="0" y="0"/>
            <a:ext cx="9144000" cy="1219200"/>
          </a:xfrm>
          <a:prstGeom prst="rect">
            <a:avLst/>
          </a:prstGeom>
          <a:solidFill>
            <a:schemeClr val="accent4">
              <a:lumMod val="85000"/>
              <a:lumOff val="15000"/>
            </a:schemeClr>
          </a:solidFill>
          <a:ln w="12700">
            <a:noFill/>
            <a:miter lim="800000"/>
            <a:headEnd/>
            <a:tailEnd/>
          </a:ln>
          <a:effectLst>
            <a:outerShdw dist="28398" dir="3806097" algn="ctr" rotWithShape="0">
              <a:srgbClr val="974706">
                <a:alpha val="50000"/>
              </a:srgbClr>
            </a:outerShdw>
          </a:effectLst>
        </p:spPr>
        <p:txBody>
          <a:bodyPr vert="horz" wrap="square" lIns="91440" tIns="45720" rIns="91440" bIns="45720" numCol="1" anchor="t" anchorCtr="0" compatLnSpc="1">
            <a:prstTxWarp prst="textNoShape">
              <a:avLst/>
            </a:prstTxWarp>
          </a:bodyPr>
          <a:lstStyle/>
          <a:p>
            <a:endParaRPr lang="en-US" dirty="0"/>
          </a:p>
        </p:txBody>
      </p:sp>
      <p:sp>
        <p:nvSpPr>
          <p:cNvPr id="4" name="Title 3"/>
          <p:cNvSpPr>
            <a:spLocks noGrp="1"/>
          </p:cNvSpPr>
          <p:nvPr>
            <p:ph type="title"/>
          </p:nvPr>
        </p:nvSpPr>
        <p:spPr>
          <a:xfrm>
            <a:off x="381000" y="152400"/>
            <a:ext cx="8153400" cy="1006475"/>
          </a:xfrm>
        </p:spPr>
        <p:txBody>
          <a:bodyPr>
            <a:noAutofit/>
          </a:bodyPr>
          <a:lstStyle/>
          <a:p>
            <a:r>
              <a:rPr lang="en-US" sz="4400" dirty="0" smtClean="0"/>
              <a:t>IES Research Collaborators</a:t>
            </a:r>
            <a:endParaRPr lang="en-US" sz="4400" dirty="0"/>
          </a:p>
        </p:txBody>
      </p:sp>
      <p:sp>
        <p:nvSpPr>
          <p:cNvPr id="6" name="Content Placeholder 5"/>
          <p:cNvSpPr>
            <a:spLocks noGrp="1"/>
          </p:cNvSpPr>
          <p:nvPr>
            <p:ph sz="half" idx="1"/>
          </p:nvPr>
        </p:nvSpPr>
        <p:spPr>
          <a:xfrm>
            <a:off x="3200400" y="1828800"/>
            <a:ext cx="5715001" cy="4648200"/>
          </a:xfrm>
        </p:spPr>
        <p:txBody>
          <a:bodyPr>
            <a:normAutofit/>
          </a:bodyPr>
          <a:lstStyle/>
          <a:p>
            <a:pPr marL="274320" indent="0">
              <a:lnSpc>
                <a:spcPct val="90000"/>
              </a:lnSpc>
              <a:spcBef>
                <a:spcPts val="1200"/>
              </a:spcBef>
              <a:buNone/>
            </a:pPr>
            <a:r>
              <a:rPr lang="en-US" sz="2400" dirty="0" smtClean="0">
                <a:latin typeface="Bookman Old Style" pitchFamily="18" charset="0"/>
                <a:cs typeface="Arial" pitchFamily="34" charset="0"/>
              </a:rPr>
              <a:t>Deborah Simmons, Oi-man </a:t>
            </a:r>
            <a:r>
              <a:rPr lang="en-US" sz="2400" dirty="0">
                <a:latin typeface="Bookman Old Style" pitchFamily="18" charset="0"/>
                <a:cs typeface="Arial" pitchFamily="34" charset="0"/>
              </a:rPr>
              <a:t>Kwok</a:t>
            </a:r>
            <a:r>
              <a:rPr lang="en-US" sz="2400" dirty="0" smtClean="0">
                <a:latin typeface="Bookman Old Style" pitchFamily="18" charset="0"/>
                <a:cs typeface="Arial" pitchFamily="34" charset="0"/>
              </a:rPr>
              <a:t>, Shanna Hagan-Burke, Leslie Simmons, Minjung Kim, Eric Oslund, &amp; Melissa Fogarty</a:t>
            </a:r>
          </a:p>
          <a:p>
            <a:pPr>
              <a:lnSpc>
                <a:spcPct val="90000"/>
              </a:lnSpc>
              <a:spcBef>
                <a:spcPts val="1200"/>
              </a:spcBef>
              <a:buNone/>
            </a:pPr>
            <a:endParaRPr lang="en-US" sz="1600" dirty="0" smtClean="0">
              <a:solidFill>
                <a:schemeClr val="tx1">
                  <a:lumMod val="85000"/>
                  <a:lumOff val="15000"/>
                </a:schemeClr>
              </a:solidFill>
              <a:latin typeface="Bookman Old Style" pitchFamily="18" charset="0"/>
              <a:cs typeface="Arial" pitchFamily="34" charset="0"/>
            </a:endParaRPr>
          </a:p>
          <a:p>
            <a:pPr marL="274320" indent="0">
              <a:buNone/>
            </a:pPr>
            <a:r>
              <a:rPr lang="en-US" sz="2400" dirty="0" smtClean="0">
                <a:latin typeface="Bookman Old Style" pitchFamily="18" charset="0"/>
                <a:cs typeface="Arial" pitchFamily="34" charset="0"/>
              </a:rPr>
              <a:t>Michael </a:t>
            </a:r>
            <a:r>
              <a:rPr lang="en-US" sz="2400" dirty="0">
                <a:latin typeface="Bookman Old Style" pitchFamily="18" charset="0"/>
                <a:cs typeface="Arial" pitchFamily="34" charset="0"/>
              </a:rPr>
              <a:t>Coyne, Maureen </a:t>
            </a:r>
            <a:r>
              <a:rPr lang="en-US" sz="2400" dirty="0" smtClean="0">
                <a:latin typeface="Bookman Old Style" pitchFamily="18" charset="0"/>
                <a:cs typeface="Arial" pitchFamily="34" charset="0"/>
              </a:rPr>
              <a:t>Ruby, Athena </a:t>
            </a:r>
            <a:r>
              <a:rPr lang="en-US" sz="2400" dirty="0">
                <a:latin typeface="Bookman Old Style" pitchFamily="18" charset="0"/>
                <a:cs typeface="Arial" pitchFamily="34" charset="0"/>
              </a:rPr>
              <a:t>Lentini, &amp; Yvel </a:t>
            </a:r>
            <a:r>
              <a:rPr lang="en-US" sz="2400" dirty="0" smtClean="0">
                <a:latin typeface="Bookman Old Style" pitchFamily="18" charset="0"/>
                <a:cs typeface="Arial" pitchFamily="34" charset="0"/>
              </a:rPr>
              <a:t>Crevecoeur </a:t>
            </a:r>
          </a:p>
          <a:p>
            <a:pPr marL="274320" indent="0">
              <a:buNone/>
            </a:pPr>
            <a:endParaRPr lang="en-US" sz="1600" dirty="0">
              <a:solidFill>
                <a:schemeClr val="tx1">
                  <a:lumMod val="85000"/>
                  <a:lumOff val="15000"/>
                </a:schemeClr>
              </a:solidFill>
              <a:latin typeface="Bookman Old Style" pitchFamily="18" charset="0"/>
              <a:cs typeface="Arial" pitchFamily="34" charset="0"/>
            </a:endParaRPr>
          </a:p>
          <a:p>
            <a:pPr marL="0" indent="0">
              <a:buNone/>
            </a:pPr>
            <a:endParaRPr lang="en-US" sz="1600" dirty="0" smtClean="0">
              <a:latin typeface="Bookman Old Style" pitchFamily="18" charset="0"/>
              <a:cs typeface="Arial" pitchFamily="34" charset="0"/>
            </a:endParaRPr>
          </a:p>
          <a:p>
            <a:pPr marL="0" indent="0">
              <a:buNone/>
            </a:pPr>
            <a:endParaRPr lang="en-US" sz="1600" dirty="0" smtClean="0">
              <a:latin typeface="Bookman Old Style" pitchFamily="18" charset="0"/>
              <a:cs typeface="Arial" pitchFamily="34" charset="0"/>
            </a:endParaRPr>
          </a:p>
          <a:p>
            <a:pPr marL="274320" indent="0">
              <a:buNone/>
            </a:pPr>
            <a:r>
              <a:rPr lang="en-US" sz="2400" dirty="0" smtClean="0">
                <a:latin typeface="Bookman Old Style" pitchFamily="18" charset="0"/>
                <a:cs typeface="Arial" pitchFamily="34" charset="0"/>
              </a:rPr>
              <a:t>Mary Little </a:t>
            </a:r>
            <a:r>
              <a:rPr lang="en-US" sz="2400" dirty="0">
                <a:latin typeface="Bookman Old Style" pitchFamily="18" charset="0"/>
                <a:cs typeface="Arial" pitchFamily="34" charset="0"/>
              </a:rPr>
              <a:t>&amp; D’Ann Rawlinson</a:t>
            </a:r>
          </a:p>
          <a:p>
            <a:pPr marL="0" indent="0">
              <a:buNone/>
            </a:pPr>
            <a:endParaRPr lang="en-US" dirty="0">
              <a:solidFill>
                <a:schemeClr val="tx1">
                  <a:lumMod val="85000"/>
                  <a:lumOff val="15000"/>
                </a:schemeClr>
              </a:solidFill>
              <a:latin typeface="Arial" pitchFamily="34" charset="0"/>
              <a:cs typeface="Arial" pitchFamily="34" charset="0"/>
            </a:endParaRPr>
          </a:p>
          <a:p>
            <a:pPr marL="0" indent="0">
              <a:buNone/>
            </a:pPr>
            <a:endParaRPr lang="en-US" dirty="0"/>
          </a:p>
        </p:txBody>
      </p:sp>
      <p:pic>
        <p:nvPicPr>
          <p:cNvPr id="8" name="Picture 4" descr="a&amp;M logo"/>
          <p:cNvPicPr>
            <a:picLocks noChangeAspect="1" noChangeArrowheads="1"/>
          </p:cNvPicPr>
          <p:nvPr/>
        </p:nvPicPr>
        <p:blipFill>
          <a:blip r:embed="rId3" cstate="print"/>
          <a:srcRect/>
          <a:stretch>
            <a:fillRect/>
          </a:stretch>
        </p:blipFill>
        <p:spPr bwMode="auto">
          <a:xfrm>
            <a:off x="304801" y="1981200"/>
            <a:ext cx="2743198" cy="914400"/>
          </a:xfrm>
          <a:prstGeom prst="rect">
            <a:avLst/>
          </a:prstGeom>
          <a:noFill/>
          <a:ln w="9525" algn="in">
            <a:noFill/>
            <a:miter lim="800000"/>
            <a:headEnd/>
            <a:tailEnd/>
          </a:ln>
          <a:effectLst/>
        </p:spPr>
      </p:pic>
      <p:pic>
        <p:nvPicPr>
          <p:cNvPr id="9" name="Picture 1" descr="W:\Publications &amp; Presentations\logos and brand guides\ced_logo.gif"/>
          <p:cNvPicPr>
            <a:picLocks noChangeAspect="1" noChangeArrowheads="1"/>
          </p:cNvPicPr>
          <p:nvPr/>
        </p:nvPicPr>
        <p:blipFill>
          <a:blip r:embed="rId4" cstate="print"/>
          <a:srcRect/>
          <a:stretch>
            <a:fillRect/>
          </a:stretch>
        </p:blipFill>
        <p:spPr bwMode="auto">
          <a:xfrm>
            <a:off x="304801" y="5105400"/>
            <a:ext cx="2743198" cy="990600"/>
          </a:xfrm>
          <a:prstGeom prst="rect">
            <a:avLst/>
          </a:prstGeom>
          <a:noFill/>
        </p:spPr>
      </p:pic>
      <p:sp>
        <p:nvSpPr>
          <p:cNvPr id="10" name="Rectangle 9"/>
          <p:cNvSpPr/>
          <p:nvPr/>
        </p:nvSpPr>
        <p:spPr>
          <a:xfrm>
            <a:off x="0" y="6211669"/>
            <a:ext cx="9144000" cy="403957"/>
          </a:xfrm>
          <a:prstGeom prst="rect">
            <a:avLst/>
          </a:prstGeom>
        </p:spPr>
        <p:txBody>
          <a:bodyPr wrap="square">
            <a:spAutoFit/>
          </a:bodyPr>
          <a:lstStyle/>
          <a:p>
            <a:pPr lvl="0">
              <a:lnSpc>
                <a:spcPct val="90000"/>
              </a:lnSpc>
              <a:spcBef>
                <a:spcPts val="1800"/>
              </a:spcBef>
            </a:pPr>
            <a:r>
              <a:rPr lang="en-US" sz="1050" i="1" dirty="0" smtClean="0">
                <a:latin typeface="Times New (W1)" pitchFamily="18" charset="0"/>
              </a:rPr>
              <a:t>The research reported here was supported by the </a:t>
            </a:r>
            <a:r>
              <a:rPr lang="en-US" sz="1050" b="1" i="1" dirty="0" smtClean="0">
                <a:latin typeface="Times New (W1)" pitchFamily="18" charset="0"/>
              </a:rPr>
              <a:t>Institute of Education Sciences</a:t>
            </a:r>
            <a:r>
              <a:rPr lang="en-US" sz="1050" i="1" dirty="0" smtClean="0">
                <a:latin typeface="Times New (W1)" pitchFamily="18" charset="0"/>
              </a:rPr>
              <a:t>, U.S. Department of Education, through Grant R324E060067 to Texas A&amp;M University. The opinions expressed are those of the authors and do not represent views of the U.S. Department of Education</a:t>
            </a:r>
            <a:r>
              <a:rPr lang="en-US" sz="1200" i="1" dirty="0" smtClean="0">
                <a:latin typeface="Times New (W1)" pitchFamily="18" charset="0"/>
              </a:rPr>
              <a:t>.</a:t>
            </a:r>
          </a:p>
        </p:txBody>
      </p:sp>
      <p:pic>
        <p:nvPicPr>
          <p:cNvPr id="11"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4800" y="3581400"/>
            <a:ext cx="2735672" cy="934517"/>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accent1"/>
                  </a:outerShdw>
                </a:effectLst>
              </a14:hiddenEffects>
            </a:ext>
          </a:extLst>
        </p:spPr>
      </p:pic>
    </p:spTree>
    <p:extLst>
      <p:ext uri="{BB962C8B-B14F-4D97-AF65-F5344CB8AC3E}">
        <p14:creationId xmlns:p14="http://schemas.microsoft.com/office/powerpoint/2010/main" val="51469613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457200" y="1676400"/>
            <a:ext cx="8001000" cy="4724400"/>
          </a:xfrm>
        </p:spPr>
        <p:txBody>
          <a:bodyPr/>
          <a:lstStyle/>
          <a:p>
            <a:r>
              <a:rPr lang="en-US" sz="2400" dirty="0">
                <a:solidFill>
                  <a:schemeClr val="tx1"/>
                </a:solidFill>
                <a:latin typeface="Gisha" pitchFamily="34" charset="-79"/>
                <a:cs typeface="Gisha" pitchFamily="34" charset="-79"/>
              </a:rPr>
              <a:t>The research </a:t>
            </a:r>
            <a:r>
              <a:rPr lang="en-US" sz="2400" dirty="0" smtClean="0">
                <a:solidFill>
                  <a:schemeClr val="tx1"/>
                </a:solidFill>
                <a:latin typeface="Gisha" pitchFamily="34" charset="-79"/>
                <a:cs typeface="Gisha" pitchFamily="34" charset="-79"/>
              </a:rPr>
              <a:t>reported </a:t>
            </a:r>
            <a:r>
              <a:rPr lang="en-US" sz="2400" dirty="0">
                <a:solidFill>
                  <a:schemeClr val="tx1"/>
                </a:solidFill>
                <a:latin typeface="Gisha" pitchFamily="34" charset="-79"/>
                <a:cs typeface="Gisha" pitchFamily="34" charset="-79"/>
              </a:rPr>
              <a:t>was supported by the Institute of Education Sciences, U.S. Department of Education, through Grant R324E060067 to Texas A&amp;M University. </a:t>
            </a:r>
            <a:r>
              <a:rPr lang="en-US" sz="2400" dirty="0" smtClean="0">
                <a:solidFill>
                  <a:schemeClr val="tx1"/>
                </a:solidFill>
                <a:latin typeface="Gisha" pitchFamily="34" charset="-79"/>
                <a:cs typeface="Gisha" pitchFamily="34" charset="-79"/>
              </a:rPr>
              <a:t>The </a:t>
            </a:r>
            <a:r>
              <a:rPr lang="en-US" sz="2400" dirty="0">
                <a:solidFill>
                  <a:schemeClr val="tx1"/>
                </a:solidFill>
                <a:latin typeface="Gisha" pitchFamily="34" charset="-79"/>
                <a:cs typeface="Gisha" pitchFamily="34" charset="-79"/>
              </a:rPr>
              <a:t>opinions expressed are those of the authors and do not represent views of the U.S. Department of Education</a:t>
            </a:r>
            <a:r>
              <a:rPr lang="en-US" sz="2400" dirty="0" smtClean="0">
                <a:solidFill>
                  <a:schemeClr val="tx1"/>
                </a:solidFill>
                <a:latin typeface="Gisha" pitchFamily="34" charset="-79"/>
                <a:cs typeface="Gisha" pitchFamily="34" charset="-79"/>
              </a:rPr>
              <a:t>.</a:t>
            </a:r>
          </a:p>
          <a:p>
            <a:r>
              <a:rPr lang="en-US" sz="2400" dirty="0" smtClean="0">
                <a:solidFill>
                  <a:schemeClr val="tx1"/>
                </a:solidFill>
                <a:latin typeface="Gisha" pitchFamily="34" charset="-79"/>
                <a:cs typeface="Gisha" pitchFamily="34" charset="-79"/>
              </a:rPr>
              <a:t>National Center for Special Education Research (NCSER)</a:t>
            </a:r>
          </a:p>
          <a:p>
            <a:r>
              <a:rPr lang="en-US" sz="2400" dirty="0" smtClean="0">
                <a:solidFill>
                  <a:schemeClr val="tx1"/>
                </a:solidFill>
                <a:latin typeface="Gisha" pitchFamily="34" charset="-79"/>
                <a:cs typeface="Gisha" pitchFamily="34" charset="-79"/>
              </a:rPr>
              <a:t>Kristen Lauer – Project Officer</a:t>
            </a:r>
          </a:p>
          <a:p>
            <a:r>
              <a:rPr lang="en-US" sz="2400" dirty="0" smtClean="0">
                <a:solidFill>
                  <a:schemeClr val="tx1"/>
                </a:solidFill>
                <a:latin typeface="Gisha" pitchFamily="34" charset="-79"/>
                <a:cs typeface="Gisha" pitchFamily="34" charset="-79"/>
              </a:rPr>
              <a:t>Deb Speece – Commissioner of NCSER</a:t>
            </a:r>
          </a:p>
          <a:p>
            <a:r>
              <a:rPr lang="en-US" sz="2400" dirty="0" smtClean="0">
                <a:solidFill>
                  <a:schemeClr val="tx1"/>
                </a:solidFill>
                <a:latin typeface="Gisha" pitchFamily="34" charset="-79"/>
                <a:cs typeface="Gisha" pitchFamily="34" charset="-79"/>
              </a:rPr>
              <a:t>School districts, teachers, and students</a:t>
            </a:r>
            <a:endParaRPr lang="en-US" sz="2400" dirty="0">
              <a:solidFill>
                <a:schemeClr val="tx1"/>
              </a:solidFill>
              <a:latin typeface="Gisha" pitchFamily="34" charset="-79"/>
              <a:cs typeface="Gisha" pitchFamily="34" charset="-79"/>
            </a:endParaRPr>
          </a:p>
        </p:txBody>
      </p:sp>
      <p:sp>
        <p:nvSpPr>
          <p:cNvPr id="4" name="Rectangle 2"/>
          <p:cNvSpPr>
            <a:spLocks noChangeArrowheads="1"/>
          </p:cNvSpPr>
          <p:nvPr/>
        </p:nvSpPr>
        <p:spPr bwMode="auto">
          <a:xfrm>
            <a:off x="0" y="0"/>
            <a:ext cx="9144000" cy="1219200"/>
          </a:xfrm>
          <a:prstGeom prst="rect">
            <a:avLst/>
          </a:prstGeom>
          <a:solidFill>
            <a:schemeClr val="accent4">
              <a:lumMod val="85000"/>
              <a:lumOff val="15000"/>
            </a:schemeClr>
          </a:solidFill>
          <a:ln w="12700">
            <a:noFill/>
            <a:miter lim="800000"/>
            <a:headEnd/>
            <a:tailEnd/>
          </a:ln>
          <a:effectLst>
            <a:outerShdw dist="28398" dir="3806097" algn="ctr" rotWithShape="0">
              <a:srgbClr val="974706">
                <a:alpha val="50000"/>
              </a:srgbClr>
            </a:outerShdw>
          </a:effectLst>
        </p:spPr>
        <p:txBody>
          <a:bodyPr vert="horz" wrap="square" lIns="91440" tIns="45720" rIns="91440" bIns="45720" numCol="1" anchor="t" anchorCtr="0" compatLnSpc="1">
            <a:prstTxWarp prst="textNoShape">
              <a:avLst/>
            </a:prstTxWarp>
          </a:bodyPr>
          <a:lstStyle/>
          <a:p>
            <a:endParaRPr lang="en-US" dirty="0"/>
          </a:p>
        </p:txBody>
      </p:sp>
      <p:sp>
        <p:nvSpPr>
          <p:cNvPr id="5" name="Title 1"/>
          <p:cNvSpPr txBox="1">
            <a:spLocks/>
          </p:cNvSpPr>
          <p:nvPr/>
        </p:nvSpPr>
        <p:spPr bwMode="auto">
          <a:xfrm>
            <a:off x="152400" y="671798"/>
            <a:ext cx="8991600" cy="535531"/>
          </a:xfrm>
          <a:prstGeom prst="rect">
            <a:avLst/>
          </a:prstGeom>
          <a:solidFill>
            <a:schemeClr val="accent4">
              <a:lumMod val="85000"/>
              <a:lumOff val="15000"/>
            </a:schemeClr>
          </a:solidFill>
          <a:ln w="9525">
            <a:noFill/>
            <a:miter lim="800000"/>
            <a:headEnd/>
            <a:tailEnd/>
          </a:ln>
        </p:spPr>
        <p:txBody>
          <a:bodyPr vert="horz" wrap="square" lIns="91440" tIns="45720" rIns="91440" bIns="45720" numCol="1" anchor="b" anchorCtr="0" compatLnSpc="1">
            <a:prstTxWarp prst="textNoShape">
              <a:avLst/>
            </a:prstTxWarp>
            <a:spAutoFit/>
          </a:bodyPr>
          <a:lstStyle>
            <a:lvl1pPr algn="l" rtl="0" eaLnBrk="1" fontAlgn="base" hangingPunct="1">
              <a:spcBef>
                <a:spcPct val="0"/>
              </a:spcBef>
              <a:spcAft>
                <a:spcPct val="0"/>
              </a:spcAft>
              <a:defRPr sz="3000" b="1">
                <a:solidFill>
                  <a:schemeClr val="bg1"/>
                </a:solidFill>
                <a:latin typeface="+mj-lt"/>
                <a:ea typeface="ＭＳ Ｐゴシック" pitchFamily="4" charset="-128"/>
                <a:cs typeface="ＭＳ Ｐゴシック" pitchFamily="4" charset="-128"/>
              </a:defRPr>
            </a:lvl1pPr>
            <a:lvl2pPr algn="l" rtl="0" eaLnBrk="1" fontAlgn="base" hangingPunct="1">
              <a:spcBef>
                <a:spcPct val="0"/>
              </a:spcBef>
              <a:spcAft>
                <a:spcPct val="0"/>
              </a:spcAft>
              <a:defRPr sz="3000" b="1">
                <a:solidFill>
                  <a:srgbClr val="590000"/>
                </a:solidFill>
                <a:latin typeface="Arial" pitchFamily="-110" charset="0"/>
                <a:ea typeface="ＭＳ Ｐゴシック" pitchFamily="4" charset="-128"/>
                <a:cs typeface="ＭＳ Ｐゴシック" pitchFamily="4" charset="-128"/>
              </a:defRPr>
            </a:lvl2pPr>
            <a:lvl3pPr algn="l" rtl="0" eaLnBrk="1" fontAlgn="base" hangingPunct="1">
              <a:spcBef>
                <a:spcPct val="0"/>
              </a:spcBef>
              <a:spcAft>
                <a:spcPct val="0"/>
              </a:spcAft>
              <a:defRPr sz="3000" b="1">
                <a:solidFill>
                  <a:srgbClr val="590000"/>
                </a:solidFill>
                <a:latin typeface="Arial" pitchFamily="-110" charset="0"/>
                <a:ea typeface="ＭＳ Ｐゴシック" pitchFamily="4" charset="-128"/>
                <a:cs typeface="ＭＳ Ｐゴシック" pitchFamily="4" charset="-128"/>
              </a:defRPr>
            </a:lvl3pPr>
            <a:lvl4pPr algn="l" rtl="0" eaLnBrk="1" fontAlgn="base" hangingPunct="1">
              <a:spcBef>
                <a:spcPct val="0"/>
              </a:spcBef>
              <a:spcAft>
                <a:spcPct val="0"/>
              </a:spcAft>
              <a:defRPr sz="3000" b="1">
                <a:solidFill>
                  <a:srgbClr val="590000"/>
                </a:solidFill>
                <a:latin typeface="Arial" pitchFamily="-110" charset="0"/>
                <a:ea typeface="ＭＳ Ｐゴシック" pitchFamily="4" charset="-128"/>
                <a:cs typeface="ＭＳ Ｐゴシック" pitchFamily="4" charset="-128"/>
              </a:defRPr>
            </a:lvl4pPr>
            <a:lvl5pPr algn="l" rtl="0" eaLnBrk="1" fontAlgn="base" hangingPunct="1">
              <a:spcBef>
                <a:spcPct val="0"/>
              </a:spcBef>
              <a:spcAft>
                <a:spcPct val="0"/>
              </a:spcAft>
              <a:defRPr sz="3000" b="1">
                <a:solidFill>
                  <a:srgbClr val="590000"/>
                </a:solidFill>
                <a:latin typeface="Arial" pitchFamily="-110" charset="0"/>
                <a:ea typeface="ＭＳ Ｐゴシック" pitchFamily="4" charset="-128"/>
                <a:cs typeface="ＭＳ Ｐゴシック" pitchFamily="4" charset="-128"/>
              </a:defRPr>
            </a:lvl5pPr>
            <a:lvl6pPr marL="457200" algn="l" rtl="0" eaLnBrk="1" fontAlgn="base" hangingPunct="1">
              <a:spcBef>
                <a:spcPct val="0"/>
              </a:spcBef>
              <a:spcAft>
                <a:spcPct val="0"/>
              </a:spcAft>
              <a:defRPr sz="3000" b="1">
                <a:solidFill>
                  <a:srgbClr val="590000"/>
                </a:solidFill>
                <a:latin typeface="Arial" pitchFamily="-110" charset="0"/>
              </a:defRPr>
            </a:lvl6pPr>
            <a:lvl7pPr marL="914400" algn="l" rtl="0" eaLnBrk="1" fontAlgn="base" hangingPunct="1">
              <a:spcBef>
                <a:spcPct val="0"/>
              </a:spcBef>
              <a:spcAft>
                <a:spcPct val="0"/>
              </a:spcAft>
              <a:defRPr sz="3000" b="1">
                <a:solidFill>
                  <a:srgbClr val="590000"/>
                </a:solidFill>
                <a:latin typeface="Arial" pitchFamily="-110" charset="0"/>
              </a:defRPr>
            </a:lvl7pPr>
            <a:lvl8pPr marL="1371600" algn="l" rtl="0" eaLnBrk="1" fontAlgn="base" hangingPunct="1">
              <a:spcBef>
                <a:spcPct val="0"/>
              </a:spcBef>
              <a:spcAft>
                <a:spcPct val="0"/>
              </a:spcAft>
              <a:defRPr sz="3000" b="1">
                <a:solidFill>
                  <a:srgbClr val="590000"/>
                </a:solidFill>
                <a:latin typeface="Arial" pitchFamily="-110" charset="0"/>
              </a:defRPr>
            </a:lvl8pPr>
            <a:lvl9pPr marL="1828800" algn="l" rtl="0" eaLnBrk="1" fontAlgn="base" hangingPunct="1">
              <a:spcBef>
                <a:spcPct val="0"/>
              </a:spcBef>
              <a:spcAft>
                <a:spcPct val="0"/>
              </a:spcAft>
              <a:defRPr sz="3000" b="1">
                <a:solidFill>
                  <a:srgbClr val="590000"/>
                </a:solidFill>
                <a:latin typeface="Arial" pitchFamily="-110" charset="0"/>
              </a:defRPr>
            </a:lvl9pPr>
          </a:lstStyle>
          <a:p>
            <a:pPr>
              <a:lnSpc>
                <a:spcPct val="90000"/>
              </a:lnSpc>
            </a:pPr>
            <a:endParaRPr lang="en-US" sz="3200" dirty="0">
              <a:latin typeface="Trebuchet MS" pitchFamily="34" charset="0"/>
            </a:endParaRPr>
          </a:p>
        </p:txBody>
      </p:sp>
      <p:sp>
        <p:nvSpPr>
          <p:cNvPr id="6" name="TextBox 5"/>
          <p:cNvSpPr txBox="1"/>
          <p:nvPr/>
        </p:nvSpPr>
        <p:spPr>
          <a:xfrm>
            <a:off x="457200" y="321396"/>
            <a:ext cx="7010400" cy="769441"/>
          </a:xfrm>
          <a:prstGeom prst="rect">
            <a:avLst/>
          </a:prstGeom>
          <a:noFill/>
        </p:spPr>
        <p:txBody>
          <a:bodyPr wrap="square" rtlCol="0">
            <a:spAutoFit/>
          </a:bodyPr>
          <a:lstStyle/>
          <a:p>
            <a:r>
              <a:rPr lang="en-US" sz="4400" b="1" dirty="0" smtClean="0">
                <a:solidFill>
                  <a:schemeClr val="bg1"/>
                </a:solidFill>
                <a:latin typeface="Gabriola" pitchFamily="82" charset="0"/>
                <a:cs typeface="Gisha" pitchFamily="34" charset="-79"/>
              </a:rPr>
              <a:t>Credits</a:t>
            </a:r>
            <a:endParaRPr lang="en-US" sz="4400" b="1" dirty="0">
              <a:solidFill>
                <a:schemeClr val="bg1"/>
              </a:solidFill>
              <a:latin typeface="Gabriola" pitchFamily="82" charset="0"/>
              <a:cs typeface="Gisha" pitchFamily="34" charset="-79"/>
            </a:endParaRPr>
          </a:p>
        </p:txBody>
      </p:sp>
    </p:spTree>
    <p:extLst>
      <p:ext uri="{BB962C8B-B14F-4D97-AF65-F5344CB8AC3E}">
        <p14:creationId xmlns:p14="http://schemas.microsoft.com/office/powerpoint/2010/main" val="368918924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0" y="0"/>
            <a:ext cx="9144000" cy="1219200"/>
          </a:xfrm>
          <a:prstGeom prst="rect">
            <a:avLst/>
          </a:prstGeom>
          <a:solidFill>
            <a:schemeClr val="accent4">
              <a:lumMod val="85000"/>
              <a:lumOff val="15000"/>
            </a:schemeClr>
          </a:solidFill>
          <a:ln w="12700">
            <a:noFill/>
            <a:miter lim="800000"/>
            <a:headEnd/>
            <a:tailEnd/>
          </a:ln>
          <a:effectLst>
            <a:outerShdw dist="28398" dir="3806097" algn="ctr" rotWithShape="0">
              <a:srgbClr val="974706">
                <a:alpha val="50000"/>
              </a:srgbClr>
            </a:outerShdw>
          </a:effectLst>
        </p:spPr>
        <p:txBody>
          <a:bodyPr vert="horz" wrap="square" lIns="91440" tIns="45720" rIns="91440" bIns="45720" numCol="1" anchor="t" anchorCtr="0" compatLnSpc="1">
            <a:prstTxWarp prst="textNoShape">
              <a:avLst/>
            </a:prstTxWarp>
          </a:bodyPr>
          <a:lstStyle/>
          <a:p>
            <a:endParaRPr lang="en-US" dirty="0"/>
          </a:p>
        </p:txBody>
      </p:sp>
      <p:sp>
        <p:nvSpPr>
          <p:cNvPr id="2" name="Title 1"/>
          <p:cNvSpPr>
            <a:spLocks noGrp="1"/>
          </p:cNvSpPr>
          <p:nvPr>
            <p:ph type="title"/>
          </p:nvPr>
        </p:nvSpPr>
        <p:spPr>
          <a:xfrm>
            <a:off x="152400" y="444229"/>
            <a:ext cx="8991600" cy="590931"/>
          </a:xfrm>
          <a:solidFill>
            <a:schemeClr val="accent6"/>
          </a:solidFill>
        </p:spPr>
        <p:txBody>
          <a:bodyPr/>
          <a:lstStyle/>
          <a:p>
            <a:pPr>
              <a:lnSpc>
                <a:spcPct val="90000"/>
              </a:lnSpc>
            </a:pPr>
            <a:r>
              <a:rPr lang="en-US" sz="3600" dirty="0" smtClean="0"/>
              <a:t>We Need to Know the Conditions Under Which Practices Work</a:t>
            </a:r>
            <a:endParaRPr lang="en-US" sz="3600" dirty="0"/>
          </a:p>
        </p:txBody>
      </p:sp>
      <p:sp>
        <p:nvSpPr>
          <p:cNvPr id="3" name="Content Placeholder 2"/>
          <p:cNvSpPr>
            <a:spLocks noGrp="1"/>
          </p:cNvSpPr>
          <p:nvPr>
            <p:ph idx="1"/>
          </p:nvPr>
        </p:nvSpPr>
        <p:spPr>
          <a:xfrm>
            <a:off x="152400" y="1447800"/>
            <a:ext cx="8458200" cy="4953000"/>
          </a:xfrm>
        </p:spPr>
        <p:txBody>
          <a:bodyPr/>
          <a:lstStyle/>
          <a:p>
            <a:endParaRPr lang="en-US" sz="2400" dirty="0" smtClean="0"/>
          </a:p>
          <a:p>
            <a:endParaRPr lang="en-US" sz="2400" dirty="0" smtClean="0"/>
          </a:p>
          <a:p>
            <a:endParaRPr lang="en-US" dirty="0"/>
          </a:p>
        </p:txBody>
      </p:sp>
      <p:graphicFrame>
        <p:nvGraphicFramePr>
          <p:cNvPr id="5" name="Diagram 4"/>
          <p:cNvGraphicFramePr/>
          <p:nvPr>
            <p:extLst>
              <p:ext uri="{D42A27DB-BD31-4B8C-83A1-F6EECF244321}">
                <p14:modId xmlns:p14="http://schemas.microsoft.com/office/powerpoint/2010/main" val="1922996762"/>
              </p:ext>
            </p:extLst>
          </p:nvPr>
        </p:nvGraphicFramePr>
        <p:xfrm>
          <a:off x="609600" y="1447800"/>
          <a:ext cx="8153400" cy="5181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 We Need to Know? </a:t>
            </a:r>
            <a:endParaRPr lang="en-US" dirty="0"/>
          </a:p>
        </p:txBody>
      </p:sp>
      <p:sp>
        <p:nvSpPr>
          <p:cNvPr id="3" name="Content Placeholder 2"/>
          <p:cNvSpPr>
            <a:spLocks noGrp="1"/>
          </p:cNvSpPr>
          <p:nvPr>
            <p:ph idx="1"/>
          </p:nvPr>
        </p:nvSpPr>
        <p:spPr>
          <a:xfrm>
            <a:off x="685800" y="1600200"/>
            <a:ext cx="7772400" cy="4114800"/>
          </a:xfrm>
        </p:spPr>
        <p:txBody>
          <a:bodyPr/>
          <a:lstStyle/>
          <a:p>
            <a:r>
              <a:rPr lang="en-US" dirty="0" smtClean="0">
                <a:latin typeface="Gisha" pitchFamily="34" charset="-79"/>
                <a:cs typeface="Gisha" pitchFamily="34" charset="-79"/>
              </a:rPr>
              <a:t>Does “it” work when: </a:t>
            </a:r>
          </a:p>
          <a:p>
            <a:pPr lvl="1"/>
            <a:r>
              <a:rPr lang="en-US" dirty="0" smtClean="0">
                <a:latin typeface="Gisha" pitchFamily="34" charset="-79"/>
                <a:cs typeface="Gisha" pitchFamily="34" charset="-79"/>
              </a:rPr>
              <a:t>Delivered by school based personnel?</a:t>
            </a:r>
          </a:p>
          <a:p>
            <a:pPr lvl="1"/>
            <a:r>
              <a:rPr lang="en-US" dirty="0" smtClean="0">
                <a:latin typeface="Gisha" pitchFamily="34" charset="-79"/>
                <a:cs typeface="Gisha" pitchFamily="34" charset="-79"/>
              </a:rPr>
              <a:t>When the comparison group receives   comparable amounts of intervention? </a:t>
            </a:r>
          </a:p>
          <a:p>
            <a:pPr lvl="1"/>
            <a:r>
              <a:rPr lang="en-US" dirty="0">
                <a:latin typeface="Gisha" pitchFamily="34" charset="-79"/>
                <a:cs typeface="Gisha" pitchFamily="34" charset="-79"/>
              </a:rPr>
              <a:t>I</a:t>
            </a:r>
            <a:r>
              <a:rPr lang="en-US" dirty="0" smtClean="0">
                <a:latin typeface="Gisha" pitchFamily="34" charset="-79"/>
                <a:cs typeface="Gisha" pitchFamily="34" charset="-79"/>
              </a:rPr>
              <a:t>n different settings and states? </a:t>
            </a:r>
          </a:p>
          <a:p>
            <a:r>
              <a:rPr lang="en-US" dirty="0" smtClean="0">
                <a:latin typeface="Gisha" pitchFamily="34" charset="-79"/>
                <a:cs typeface="Gisha" pitchFamily="34" charset="-79"/>
              </a:rPr>
              <a:t>Do the effects replicate across sites?</a:t>
            </a:r>
          </a:p>
          <a:p>
            <a:r>
              <a:rPr lang="en-US" dirty="0" smtClean="0">
                <a:latin typeface="Gisha" pitchFamily="34" charset="-79"/>
                <a:cs typeface="Gisha" pitchFamily="34" charset="-79"/>
              </a:rPr>
              <a:t>Do effects endure beyond K?</a:t>
            </a:r>
          </a:p>
          <a:p>
            <a:r>
              <a:rPr lang="en-US" dirty="0" smtClean="0">
                <a:latin typeface="Gisha" pitchFamily="34" charset="-79"/>
                <a:cs typeface="Gisha" pitchFamily="34" charset="-79"/>
              </a:rPr>
              <a:t>Can we make it more effective by using data to adjust intervention? </a:t>
            </a:r>
            <a:endParaRPr lang="en-US" dirty="0" smtClean="0">
              <a:latin typeface="Bookman Old Style" pitchFamily="18" charset="0"/>
            </a:endParaRPr>
          </a:p>
          <a:p>
            <a:pPr marL="0" indent="0">
              <a:buNone/>
            </a:pPr>
            <a:endParaRPr lang="en-US" sz="2800" dirty="0" smtClean="0">
              <a:latin typeface="Bookman Old Style" pitchFamily="18" charset="0"/>
            </a:endParaRPr>
          </a:p>
          <a:p>
            <a:endParaRPr lang="en-US" sz="2800" dirty="0">
              <a:latin typeface="Bookman Old Style" pitchFamily="18" charset="0"/>
            </a:endParaRPr>
          </a:p>
        </p:txBody>
      </p:sp>
      <p:sp>
        <p:nvSpPr>
          <p:cNvPr id="4" name="Rectangle 2"/>
          <p:cNvSpPr>
            <a:spLocks noChangeArrowheads="1"/>
          </p:cNvSpPr>
          <p:nvPr/>
        </p:nvSpPr>
        <p:spPr bwMode="auto">
          <a:xfrm>
            <a:off x="0" y="76200"/>
            <a:ext cx="9144000" cy="1219200"/>
          </a:xfrm>
          <a:prstGeom prst="rect">
            <a:avLst/>
          </a:prstGeom>
          <a:solidFill>
            <a:schemeClr val="accent4">
              <a:lumMod val="85000"/>
              <a:lumOff val="15000"/>
            </a:schemeClr>
          </a:solidFill>
          <a:ln w="12700">
            <a:noFill/>
            <a:miter lim="800000"/>
            <a:headEnd/>
            <a:tailEnd/>
          </a:ln>
          <a:effectLst>
            <a:outerShdw dist="28398" dir="3806097" algn="ctr" rotWithShape="0">
              <a:srgbClr val="974706">
                <a:alpha val="50000"/>
              </a:srgbClr>
            </a:outerShdw>
          </a:effectLst>
        </p:spPr>
        <p:txBody>
          <a:bodyPr vert="horz" wrap="square" lIns="91440" tIns="45720" rIns="91440" bIns="45720" numCol="1" anchor="t" anchorCtr="0" compatLnSpc="1">
            <a:prstTxWarp prst="textNoShape">
              <a:avLst/>
            </a:prstTxWarp>
          </a:bodyPr>
          <a:lstStyle/>
          <a:p>
            <a:endParaRPr lang="en-US" dirty="0"/>
          </a:p>
        </p:txBody>
      </p:sp>
      <p:sp>
        <p:nvSpPr>
          <p:cNvPr id="5" name="Title 1"/>
          <p:cNvSpPr txBox="1">
            <a:spLocks/>
          </p:cNvSpPr>
          <p:nvPr/>
        </p:nvSpPr>
        <p:spPr bwMode="auto">
          <a:xfrm>
            <a:off x="152400" y="533400"/>
            <a:ext cx="8991600" cy="646331"/>
          </a:xfrm>
          <a:prstGeom prst="rect">
            <a:avLst/>
          </a:prstGeom>
          <a:solidFill>
            <a:schemeClr val="accent4">
              <a:lumMod val="85000"/>
              <a:lumOff val="15000"/>
            </a:schemeClr>
          </a:solidFill>
          <a:ln w="9525">
            <a:noFill/>
            <a:miter lim="800000"/>
            <a:headEnd/>
            <a:tailEnd/>
          </a:ln>
        </p:spPr>
        <p:txBody>
          <a:bodyPr vert="horz" wrap="square" lIns="91440" tIns="45720" rIns="91440" bIns="45720" numCol="1" anchor="b" anchorCtr="0" compatLnSpc="1">
            <a:prstTxWarp prst="textNoShape">
              <a:avLst/>
            </a:prstTxWarp>
            <a:spAutoFit/>
          </a:bodyPr>
          <a:lstStyle>
            <a:lvl1pPr algn="l" rtl="0" eaLnBrk="1" fontAlgn="base" hangingPunct="1">
              <a:spcBef>
                <a:spcPct val="0"/>
              </a:spcBef>
              <a:spcAft>
                <a:spcPct val="0"/>
              </a:spcAft>
              <a:defRPr sz="3000" b="1">
                <a:solidFill>
                  <a:schemeClr val="bg1"/>
                </a:solidFill>
                <a:latin typeface="+mj-lt"/>
                <a:ea typeface="ＭＳ Ｐゴシック" pitchFamily="4" charset="-128"/>
                <a:cs typeface="ＭＳ Ｐゴシック" pitchFamily="4" charset="-128"/>
              </a:defRPr>
            </a:lvl1pPr>
            <a:lvl2pPr algn="l" rtl="0" eaLnBrk="1" fontAlgn="base" hangingPunct="1">
              <a:spcBef>
                <a:spcPct val="0"/>
              </a:spcBef>
              <a:spcAft>
                <a:spcPct val="0"/>
              </a:spcAft>
              <a:defRPr sz="3000" b="1">
                <a:solidFill>
                  <a:srgbClr val="590000"/>
                </a:solidFill>
                <a:latin typeface="Arial" pitchFamily="-110" charset="0"/>
                <a:ea typeface="ＭＳ Ｐゴシック" pitchFamily="4" charset="-128"/>
                <a:cs typeface="ＭＳ Ｐゴシック" pitchFamily="4" charset="-128"/>
              </a:defRPr>
            </a:lvl2pPr>
            <a:lvl3pPr algn="l" rtl="0" eaLnBrk="1" fontAlgn="base" hangingPunct="1">
              <a:spcBef>
                <a:spcPct val="0"/>
              </a:spcBef>
              <a:spcAft>
                <a:spcPct val="0"/>
              </a:spcAft>
              <a:defRPr sz="3000" b="1">
                <a:solidFill>
                  <a:srgbClr val="590000"/>
                </a:solidFill>
                <a:latin typeface="Arial" pitchFamily="-110" charset="0"/>
                <a:ea typeface="ＭＳ Ｐゴシック" pitchFamily="4" charset="-128"/>
                <a:cs typeface="ＭＳ Ｐゴシック" pitchFamily="4" charset="-128"/>
              </a:defRPr>
            </a:lvl3pPr>
            <a:lvl4pPr algn="l" rtl="0" eaLnBrk="1" fontAlgn="base" hangingPunct="1">
              <a:spcBef>
                <a:spcPct val="0"/>
              </a:spcBef>
              <a:spcAft>
                <a:spcPct val="0"/>
              </a:spcAft>
              <a:defRPr sz="3000" b="1">
                <a:solidFill>
                  <a:srgbClr val="590000"/>
                </a:solidFill>
                <a:latin typeface="Arial" pitchFamily="-110" charset="0"/>
                <a:ea typeface="ＭＳ Ｐゴシック" pitchFamily="4" charset="-128"/>
                <a:cs typeface="ＭＳ Ｐゴシック" pitchFamily="4" charset="-128"/>
              </a:defRPr>
            </a:lvl4pPr>
            <a:lvl5pPr algn="l" rtl="0" eaLnBrk="1" fontAlgn="base" hangingPunct="1">
              <a:spcBef>
                <a:spcPct val="0"/>
              </a:spcBef>
              <a:spcAft>
                <a:spcPct val="0"/>
              </a:spcAft>
              <a:defRPr sz="3000" b="1">
                <a:solidFill>
                  <a:srgbClr val="590000"/>
                </a:solidFill>
                <a:latin typeface="Arial" pitchFamily="-110" charset="0"/>
                <a:ea typeface="ＭＳ Ｐゴシック" pitchFamily="4" charset="-128"/>
                <a:cs typeface="ＭＳ Ｐゴシック" pitchFamily="4" charset="-128"/>
              </a:defRPr>
            </a:lvl5pPr>
            <a:lvl6pPr marL="457200" algn="l" rtl="0" eaLnBrk="1" fontAlgn="base" hangingPunct="1">
              <a:spcBef>
                <a:spcPct val="0"/>
              </a:spcBef>
              <a:spcAft>
                <a:spcPct val="0"/>
              </a:spcAft>
              <a:defRPr sz="3000" b="1">
                <a:solidFill>
                  <a:srgbClr val="590000"/>
                </a:solidFill>
                <a:latin typeface="Arial" pitchFamily="-110" charset="0"/>
              </a:defRPr>
            </a:lvl6pPr>
            <a:lvl7pPr marL="914400" algn="l" rtl="0" eaLnBrk="1" fontAlgn="base" hangingPunct="1">
              <a:spcBef>
                <a:spcPct val="0"/>
              </a:spcBef>
              <a:spcAft>
                <a:spcPct val="0"/>
              </a:spcAft>
              <a:defRPr sz="3000" b="1">
                <a:solidFill>
                  <a:srgbClr val="590000"/>
                </a:solidFill>
                <a:latin typeface="Arial" pitchFamily="-110" charset="0"/>
              </a:defRPr>
            </a:lvl7pPr>
            <a:lvl8pPr marL="1371600" algn="l" rtl="0" eaLnBrk="1" fontAlgn="base" hangingPunct="1">
              <a:spcBef>
                <a:spcPct val="0"/>
              </a:spcBef>
              <a:spcAft>
                <a:spcPct val="0"/>
              </a:spcAft>
              <a:defRPr sz="3000" b="1">
                <a:solidFill>
                  <a:srgbClr val="590000"/>
                </a:solidFill>
                <a:latin typeface="Arial" pitchFamily="-110" charset="0"/>
              </a:defRPr>
            </a:lvl8pPr>
            <a:lvl9pPr marL="1828800" algn="l" rtl="0" eaLnBrk="1" fontAlgn="base" hangingPunct="1">
              <a:spcBef>
                <a:spcPct val="0"/>
              </a:spcBef>
              <a:spcAft>
                <a:spcPct val="0"/>
              </a:spcAft>
              <a:defRPr sz="3000" b="1">
                <a:solidFill>
                  <a:srgbClr val="590000"/>
                </a:solidFill>
                <a:latin typeface="Arial" pitchFamily="-110" charset="0"/>
              </a:defRPr>
            </a:lvl9pPr>
          </a:lstStyle>
          <a:p>
            <a:pPr>
              <a:lnSpc>
                <a:spcPct val="90000"/>
              </a:lnSpc>
            </a:pPr>
            <a:r>
              <a:rPr lang="en-US" sz="4000" dirty="0" smtClean="0">
                <a:latin typeface="Gabriola" panose="04040605051002020D02" pitchFamily="82" charset="0"/>
              </a:rPr>
              <a:t>Research Questions: Does it Work in the Real World?</a:t>
            </a:r>
            <a:endParaRPr lang="en-US" sz="4000" dirty="0">
              <a:latin typeface="Gabriola" panose="04040605051002020D02" pitchFamily="82" charset="0"/>
            </a:endParaRPr>
          </a:p>
        </p:txBody>
      </p:sp>
    </p:spTree>
    <p:extLst>
      <p:ext uri="{BB962C8B-B14F-4D97-AF65-F5344CB8AC3E}">
        <p14:creationId xmlns:p14="http://schemas.microsoft.com/office/powerpoint/2010/main" val="234233861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02658" name="Rectangle 2"/>
          <p:cNvSpPr>
            <a:spLocks noChangeArrowheads="1"/>
          </p:cNvSpPr>
          <p:nvPr/>
        </p:nvSpPr>
        <p:spPr bwMode="auto">
          <a:xfrm>
            <a:off x="166778" y="1981200"/>
            <a:ext cx="8839200" cy="3539430"/>
          </a:xfrm>
          <a:prstGeom prst="rect">
            <a:avLst/>
          </a:prstGeom>
          <a:noFill/>
          <a:ln w="25400">
            <a:noFill/>
            <a:miter lim="800000"/>
            <a:headEnd type="none" w="sm" len="sm"/>
            <a:tailEnd type="none" w="sm" len="sm"/>
          </a:ln>
          <a:effectLst/>
        </p:spPr>
        <p:txBody>
          <a:bodyPr wrap="square">
            <a:spAutoFit/>
          </a:bodyPr>
          <a:lstStyle>
            <a:lvl1pPr>
              <a:defRPr sz="2400" b="1" i="1">
                <a:solidFill>
                  <a:schemeClr val="tx1"/>
                </a:solidFill>
                <a:latin typeface="Arial Black" pitchFamily="34" charset="0"/>
              </a:defRPr>
            </a:lvl1pPr>
            <a:lvl2pPr marL="37931725" indent="-37474525">
              <a:defRPr sz="2400" b="1" i="1">
                <a:solidFill>
                  <a:schemeClr val="tx1"/>
                </a:solidFill>
                <a:latin typeface="Arial Black" pitchFamily="34" charset="0"/>
              </a:defRPr>
            </a:lvl2pPr>
            <a:lvl3pPr marL="1143000" indent="-228600">
              <a:defRPr sz="2400" b="1" i="1">
                <a:solidFill>
                  <a:schemeClr val="tx1"/>
                </a:solidFill>
                <a:latin typeface="Arial Black" pitchFamily="34" charset="0"/>
              </a:defRPr>
            </a:lvl3pPr>
            <a:lvl4pPr marL="1600200" indent="-228600">
              <a:defRPr sz="2400" b="1" i="1">
                <a:solidFill>
                  <a:schemeClr val="tx1"/>
                </a:solidFill>
                <a:latin typeface="Arial Black" pitchFamily="34" charset="0"/>
              </a:defRPr>
            </a:lvl4pPr>
            <a:lvl5pPr marL="2057400" indent="-228600">
              <a:defRPr sz="2400" b="1" i="1">
                <a:solidFill>
                  <a:schemeClr val="tx1"/>
                </a:solidFill>
                <a:latin typeface="Arial Black" pitchFamily="34" charset="0"/>
              </a:defRPr>
            </a:lvl5pPr>
            <a:lvl6pPr marL="2514600" indent="-228600" eaLnBrk="0" fontAlgn="base" hangingPunct="0">
              <a:spcBef>
                <a:spcPct val="0"/>
              </a:spcBef>
              <a:spcAft>
                <a:spcPct val="0"/>
              </a:spcAft>
              <a:defRPr sz="2400" b="1" i="1">
                <a:solidFill>
                  <a:schemeClr val="tx1"/>
                </a:solidFill>
                <a:latin typeface="Arial Black" pitchFamily="34" charset="0"/>
              </a:defRPr>
            </a:lvl6pPr>
            <a:lvl7pPr marL="2971800" indent="-228600" eaLnBrk="0" fontAlgn="base" hangingPunct="0">
              <a:spcBef>
                <a:spcPct val="0"/>
              </a:spcBef>
              <a:spcAft>
                <a:spcPct val="0"/>
              </a:spcAft>
              <a:defRPr sz="2400" b="1" i="1">
                <a:solidFill>
                  <a:schemeClr val="tx1"/>
                </a:solidFill>
                <a:latin typeface="Arial Black" pitchFamily="34" charset="0"/>
              </a:defRPr>
            </a:lvl7pPr>
            <a:lvl8pPr marL="3429000" indent="-228600" eaLnBrk="0" fontAlgn="base" hangingPunct="0">
              <a:spcBef>
                <a:spcPct val="0"/>
              </a:spcBef>
              <a:spcAft>
                <a:spcPct val="0"/>
              </a:spcAft>
              <a:defRPr sz="2400" b="1" i="1">
                <a:solidFill>
                  <a:schemeClr val="tx1"/>
                </a:solidFill>
                <a:latin typeface="Arial Black" pitchFamily="34" charset="0"/>
              </a:defRPr>
            </a:lvl8pPr>
            <a:lvl9pPr marL="3886200" indent="-228600" eaLnBrk="0" fontAlgn="base" hangingPunct="0">
              <a:spcBef>
                <a:spcPct val="0"/>
              </a:spcBef>
              <a:spcAft>
                <a:spcPct val="0"/>
              </a:spcAft>
              <a:defRPr sz="2400" b="1" i="1">
                <a:solidFill>
                  <a:schemeClr val="tx1"/>
                </a:solidFill>
                <a:latin typeface="Arial Black" pitchFamily="34" charset="0"/>
              </a:defRPr>
            </a:lvl9pPr>
          </a:lstStyle>
          <a:p>
            <a:pPr marL="514350" indent="-514350">
              <a:buAutoNum type="arabicPeriod"/>
              <a:defRPr/>
            </a:pPr>
            <a:r>
              <a:rPr lang="en-US" altLang="en-US" sz="3200" i="0" dirty="0" smtClean="0">
                <a:solidFill>
                  <a:srgbClr val="570605"/>
                </a:solidFill>
                <a:effectLst>
                  <a:outerShdw blurRad="38100" dist="38100" dir="2700000" algn="tl">
                    <a:srgbClr val="000000"/>
                  </a:outerShdw>
                </a:effectLst>
              </a:rPr>
              <a:t>Does it explicitly and systematically teach high priority skills?</a:t>
            </a:r>
          </a:p>
          <a:p>
            <a:pPr>
              <a:defRPr/>
            </a:pPr>
            <a:endParaRPr lang="en-US" altLang="en-US" sz="3200" i="0" dirty="0" smtClean="0">
              <a:solidFill>
                <a:srgbClr val="570605"/>
              </a:solidFill>
              <a:effectLst>
                <a:outerShdw blurRad="38100" dist="38100" dir="2700000" algn="tl">
                  <a:srgbClr val="000000"/>
                </a:outerShdw>
              </a:effectLst>
            </a:endParaRPr>
          </a:p>
          <a:p>
            <a:pPr>
              <a:defRPr/>
            </a:pPr>
            <a:r>
              <a:rPr lang="en-US" altLang="en-US" sz="3200" i="0" dirty="0" smtClean="0">
                <a:solidFill>
                  <a:srgbClr val="570605"/>
                </a:solidFill>
                <a:effectLst>
                  <a:outerShdw blurRad="38100" dist="38100" dir="2700000" algn="tl">
                    <a:srgbClr val="000000"/>
                  </a:outerShdw>
                </a:effectLst>
              </a:rPr>
              <a:t>2. Are students learning?? </a:t>
            </a:r>
          </a:p>
          <a:p>
            <a:pPr>
              <a:defRPr/>
            </a:pPr>
            <a:endParaRPr lang="en-US" altLang="en-US" sz="3200" i="0" dirty="0">
              <a:solidFill>
                <a:srgbClr val="570605"/>
              </a:solidFill>
              <a:effectLst>
                <a:outerShdw blurRad="38100" dist="38100" dir="2700000" algn="tl">
                  <a:srgbClr val="000000"/>
                </a:outerShdw>
              </a:effectLst>
            </a:endParaRPr>
          </a:p>
          <a:p>
            <a:pPr>
              <a:defRPr/>
            </a:pPr>
            <a:r>
              <a:rPr lang="en-US" altLang="en-US" sz="3200" i="0" dirty="0" smtClean="0">
                <a:solidFill>
                  <a:srgbClr val="570605"/>
                </a:solidFill>
                <a:effectLst>
                  <a:outerShdw blurRad="38100" dist="38100" dir="2700000" algn="tl">
                    <a:srgbClr val="000000"/>
                  </a:outerShdw>
                </a:effectLst>
              </a:rPr>
              <a:t>3. Is instruction closing the</a:t>
            </a:r>
          </a:p>
          <a:p>
            <a:pPr>
              <a:defRPr/>
            </a:pPr>
            <a:r>
              <a:rPr lang="en-US" altLang="en-US" sz="3200" i="0" dirty="0" smtClean="0">
                <a:solidFill>
                  <a:srgbClr val="570605"/>
                </a:solidFill>
                <a:effectLst>
                  <a:outerShdw blurRad="38100" dist="38100" dir="2700000" algn="tl">
                    <a:srgbClr val="000000"/>
                  </a:outerShdw>
                </a:effectLst>
              </a:rPr>
              <a:t>    achievement gap? </a:t>
            </a:r>
          </a:p>
        </p:txBody>
      </p:sp>
      <p:sp>
        <p:nvSpPr>
          <p:cNvPr id="2" name="TextBox 1"/>
          <p:cNvSpPr txBox="1"/>
          <p:nvPr/>
        </p:nvSpPr>
        <p:spPr>
          <a:xfrm>
            <a:off x="319178" y="304800"/>
            <a:ext cx="8686800" cy="769441"/>
          </a:xfrm>
          <a:prstGeom prst="rect">
            <a:avLst/>
          </a:prstGeom>
          <a:noFill/>
        </p:spPr>
        <p:txBody>
          <a:bodyPr wrap="square" rtlCol="0">
            <a:spAutoFit/>
          </a:bodyPr>
          <a:lstStyle/>
          <a:p>
            <a:r>
              <a:rPr lang="en-US" sz="4400" b="1" dirty="0" smtClean="0">
                <a:solidFill>
                  <a:schemeClr val="bg1"/>
                </a:solidFill>
                <a:latin typeface="+mj-lt"/>
              </a:rPr>
              <a:t>It Works Compared to What? </a:t>
            </a:r>
            <a:endParaRPr lang="en-US" sz="4400" b="1" dirty="0">
              <a:solidFill>
                <a:schemeClr val="bg1"/>
              </a:solidFill>
              <a:latin typeface="+mj-lt"/>
            </a:endParaRPr>
          </a:p>
        </p:txBody>
      </p:sp>
    </p:spTree>
    <p:extLst>
      <p:ext uri="{BB962C8B-B14F-4D97-AF65-F5344CB8AC3E}">
        <p14:creationId xmlns:p14="http://schemas.microsoft.com/office/powerpoint/2010/main" val="87221254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447800"/>
            <a:ext cx="8686800" cy="4800600"/>
          </a:xfrm>
          <a:ln>
            <a:solidFill>
              <a:srgbClr val="570605"/>
            </a:solidFill>
          </a:ln>
        </p:spPr>
        <p:txBody>
          <a:bodyPr/>
          <a:lstStyle/>
          <a:p>
            <a:pPr>
              <a:lnSpc>
                <a:spcPct val="90000"/>
              </a:lnSpc>
              <a:spcBef>
                <a:spcPts val="1200"/>
              </a:spcBef>
              <a:buNone/>
            </a:pPr>
            <a:r>
              <a:rPr lang="en-US" sz="2800" dirty="0" smtClean="0">
                <a:latin typeface="Bookman Old Style" pitchFamily="18" charset="0"/>
              </a:rPr>
              <a:t>RCTs to compare the efficacy of supplemental interventions under standardized conditions:</a:t>
            </a:r>
          </a:p>
        </p:txBody>
      </p:sp>
      <p:graphicFrame>
        <p:nvGraphicFramePr>
          <p:cNvPr id="4" name="Diagram 3"/>
          <p:cNvGraphicFramePr/>
          <p:nvPr>
            <p:extLst>
              <p:ext uri="{D42A27DB-BD31-4B8C-83A1-F6EECF244321}">
                <p14:modId xmlns:p14="http://schemas.microsoft.com/office/powerpoint/2010/main" val="955501661"/>
              </p:ext>
            </p:extLst>
          </p:nvPr>
        </p:nvGraphicFramePr>
        <p:xfrm>
          <a:off x="1143000" y="23622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2"/>
          <p:cNvSpPr>
            <a:spLocks noChangeArrowheads="1"/>
          </p:cNvSpPr>
          <p:nvPr/>
        </p:nvSpPr>
        <p:spPr bwMode="auto">
          <a:xfrm>
            <a:off x="22634" y="0"/>
            <a:ext cx="9144000" cy="1219200"/>
          </a:xfrm>
          <a:prstGeom prst="rect">
            <a:avLst/>
          </a:prstGeom>
          <a:solidFill>
            <a:schemeClr val="accent4">
              <a:lumMod val="85000"/>
              <a:lumOff val="15000"/>
            </a:schemeClr>
          </a:solidFill>
          <a:ln w="12700">
            <a:noFill/>
            <a:miter lim="800000"/>
            <a:headEnd/>
            <a:tailEnd/>
          </a:ln>
          <a:effectLst>
            <a:outerShdw dist="28398" dir="3806097" algn="ctr" rotWithShape="0">
              <a:srgbClr val="974706">
                <a:alpha val="50000"/>
              </a:srgbClr>
            </a:outerShdw>
          </a:effectLst>
        </p:spPr>
        <p:txBody>
          <a:bodyPr vert="horz" wrap="square" lIns="91440" tIns="45720" rIns="91440" bIns="45720" numCol="1" anchor="t" anchorCtr="0" compatLnSpc="1">
            <a:prstTxWarp prst="textNoShape">
              <a:avLst/>
            </a:prstTxWarp>
          </a:bodyPr>
          <a:lstStyle/>
          <a:p>
            <a:endParaRPr lang="en-US" dirty="0"/>
          </a:p>
        </p:txBody>
      </p:sp>
      <p:sp>
        <p:nvSpPr>
          <p:cNvPr id="2" name="Title 1"/>
          <p:cNvSpPr>
            <a:spLocks noGrp="1"/>
          </p:cNvSpPr>
          <p:nvPr>
            <p:ph type="title"/>
          </p:nvPr>
        </p:nvSpPr>
        <p:spPr>
          <a:xfrm>
            <a:off x="222738" y="425789"/>
            <a:ext cx="8534400" cy="701731"/>
          </a:xfrm>
        </p:spPr>
        <p:txBody>
          <a:bodyPr/>
          <a:lstStyle/>
          <a:p>
            <a:pPr>
              <a:lnSpc>
                <a:spcPct val="90000"/>
              </a:lnSpc>
            </a:pPr>
            <a:r>
              <a:rPr lang="en-US" sz="4400" dirty="0" smtClean="0"/>
              <a:t> Early Reading Intervention Efficacy Studies </a:t>
            </a:r>
            <a:endParaRPr lang="en-US" sz="4400" dirty="0"/>
          </a:p>
        </p:txBody>
      </p:sp>
      <p:sp>
        <p:nvSpPr>
          <p:cNvPr id="6" name="Oval Callout 5"/>
          <p:cNvSpPr/>
          <p:nvPr/>
        </p:nvSpPr>
        <p:spPr bwMode="auto">
          <a:xfrm>
            <a:off x="6629400" y="3200400"/>
            <a:ext cx="2514600" cy="1524000"/>
          </a:xfrm>
          <a:prstGeom prst="wedgeEllipseCallou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2400" b="0" i="0" u="none" strike="noStrike" cap="none" normalizeH="0" baseline="0" dirty="0" smtClean="0">
                <a:ln>
                  <a:noFill/>
                </a:ln>
                <a:solidFill>
                  <a:schemeClr val="bg1"/>
                </a:solidFill>
                <a:effectLst/>
                <a:latin typeface="Arial" pitchFamily="-110" charset="0"/>
              </a:rPr>
              <a:t>How do these</a:t>
            </a:r>
            <a:r>
              <a:rPr kumimoji="0" lang="en-US" sz="2400" b="0" i="0" u="none" strike="noStrike" cap="none" normalizeH="0" dirty="0" smtClean="0">
                <a:ln>
                  <a:noFill/>
                </a:ln>
                <a:solidFill>
                  <a:schemeClr val="bg1"/>
                </a:solidFill>
                <a:effectLst/>
                <a:latin typeface="Arial" pitchFamily="-110" charset="0"/>
              </a:rPr>
              <a:t> compare</a:t>
            </a:r>
            <a:endParaRPr kumimoji="0" lang="en-US" sz="2400" b="0" i="0" u="none" strike="noStrike" cap="none" normalizeH="0" baseline="0" dirty="0">
              <a:ln>
                <a:noFill/>
              </a:ln>
              <a:solidFill>
                <a:schemeClr val="bg1"/>
              </a:solidFill>
              <a:effectLst/>
              <a:latin typeface="Arial" pitchFamily="-110" charset="0"/>
            </a:endParaRPr>
          </a:p>
        </p:txBody>
      </p:sp>
    </p:spTree>
    <p:extLst>
      <p:ext uri="{BB962C8B-B14F-4D97-AF65-F5344CB8AC3E}">
        <p14:creationId xmlns:p14="http://schemas.microsoft.com/office/powerpoint/2010/main" val="13121560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465634"/>
            <a:ext cx="8382000" cy="769441"/>
          </a:xfrm>
        </p:spPr>
        <p:txBody>
          <a:bodyPr/>
          <a:lstStyle/>
          <a:p>
            <a:r>
              <a:rPr lang="en-US" sz="4400" dirty="0" smtClean="0">
                <a:cs typeface="Gisha" pitchFamily="34" charset="-79"/>
              </a:rPr>
              <a:t>Session Purpose and </a:t>
            </a:r>
            <a:r>
              <a:rPr lang="en-US" sz="4400" dirty="0" smtClean="0">
                <a:latin typeface="Gabriola" pitchFamily="82" charset="0"/>
                <a:cs typeface="Gisha" pitchFamily="34" charset="-79"/>
              </a:rPr>
              <a:t>Context</a:t>
            </a:r>
            <a:endParaRPr lang="en-US" sz="4400" dirty="0">
              <a:latin typeface="Gabriola" pitchFamily="82" charset="0"/>
              <a:cs typeface="Gisha" pitchFamily="34" charset="-79"/>
            </a:endParaRPr>
          </a:p>
        </p:txBody>
      </p:sp>
      <p:sp>
        <p:nvSpPr>
          <p:cNvPr id="7" name="Content Placeholder 6"/>
          <p:cNvSpPr>
            <a:spLocks noGrp="1"/>
          </p:cNvSpPr>
          <p:nvPr>
            <p:ph idx="1"/>
          </p:nvPr>
        </p:nvSpPr>
        <p:spPr>
          <a:xfrm>
            <a:off x="304800" y="1371600"/>
            <a:ext cx="8534400" cy="4953000"/>
          </a:xfrm>
        </p:spPr>
        <p:txBody>
          <a:bodyPr/>
          <a:lstStyle/>
          <a:p>
            <a:r>
              <a:rPr lang="en-US" dirty="0" smtClean="0">
                <a:latin typeface="Gisha" pitchFamily="34" charset="-79"/>
                <a:cs typeface="Gisha" pitchFamily="34" charset="-79"/>
              </a:rPr>
              <a:t>Highlight findings from research in primary and middle schools</a:t>
            </a:r>
          </a:p>
          <a:p>
            <a:r>
              <a:rPr lang="en-US" dirty="0" smtClean="0">
                <a:latin typeface="Gisha" pitchFamily="34" charset="-79"/>
                <a:cs typeface="Gisha" pitchFamily="34" charset="-79"/>
              </a:rPr>
              <a:t>Personal observations from time in schools</a:t>
            </a:r>
          </a:p>
          <a:p>
            <a:r>
              <a:rPr lang="en-US" i="1" dirty="0" smtClean="0">
                <a:latin typeface="Gisha" pitchFamily="34" charset="-79"/>
                <a:cs typeface="Gisha" pitchFamily="34" charset="-79"/>
              </a:rPr>
              <a:t>Address questions that go beyond the “What Works” question to those that help us make decisions regarding</a:t>
            </a:r>
          </a:p>
          <a:p>
            <a:pPr lvl="1"/>
            <a:r>
              <a:rPr lang="en-US" i="1" dirty="0" smtClean="0">
                <a:latin typeface="Gisha" pitchFamily="34" charset="-79"/>
                <a:cs typeface="Gisha" pitchFamily="34" charset="-79"/>
              </a:rPr>
              <a:t>Is it more effective than our standard practices? </a:t>
            </a:r>
          </a:p>
          <a:p>
            <a:pPr lvl="1"/>
            <a:r>
              <a:rPr lang="en-US" i="1" dirty="0" smtClean="0">
                <a:latin typeface="Gisha" pitchFamily="34" charset="-79"/>
                <a:cs typeface="Gisha" pitchFamily="34" charset="-79"/>
              </a:rPr>
              <a:t>How do we responsively adjust instruction?</a:t>
            </a:r>
          </a:p>
          <a:p>
            <a:pPr lvl="1"/>
            <a:r>
              <a:rPr lang="en-US" i="1" dirty="0" smtClean="0">
                <a:latin typeface="Gisha" pitchFamily="34" charset="-79"/>
                <a:cs typeface="Gisha" pitchFamily="34" charset="-79"/>
              </a:rPr>
              <a:t>On what should we focus at the middle/secondary grades?</a:t>
            </a:r>
          </a:p>
          <a:p>
            <a:pPr lvl="1"/>
            <a:endParaRPr lang="en-US" b="1" u="sng" dirty="0">
              <a:latin typeface="Gisha" pitchFamily="34" charset="-79"/>
              <a:cs typeface="Gisha" pitchFamily="34" charset="-79"/>
            </a:endParaRPr>
          </a:p>
          <a:p>
            <a:endParaRPr lang="en-US" dirty="0" smtClean="0">
              <a:latin typeface="Gisha" pitchFamily="34" charset="-79"/>
              <a:cs typeface="Gisha" pitchFamily="34" charset="-79"/>
            </a:endParaRPr>
          </a:p>
          <a:p>
            <a:endParaRPr lang="en-US" dirty="0"/>
          </a:p>
        </p:txBody>
      </p:sp>
    </p:spTree>
    <p:extLst>
      <p:ext uri="{BB962C8B-B14F-4D97-AF65-F5344CB8AC3E}">
        <p14:creationId xmlns:p14="http://schemas.microsoft.com/office/powerpoint/2010/main" val="367527569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0" y="0"/>
            <a:ext cx="9144000" cy="1219200"/>
          </a:xfrm>
          <a:prstGeom prst="rect">
            <a:avLst/>
          </a:prstGeom>
          <a:solidFill>
            <a:schemeClr val="accent4">
              <a:lumMod val="85000"/>
              <a:lumOff val="15000"/>
            </a:schemeClr>
          </a:solidFill>
          <a:ln w="12700">
            <a:noFill/>
            <a:miter lim="800000"/>
            <a:headEnd/>
            <a:tailEnd/>
          </a:ln>
          <a:effectLst>
            <a:outerShdw dist="28398" dir="3806097" algn="ctr" rotWithShape="0">
              <a:srgbClr val="974706">
                <a:alpha val="50000"/>
              </a:srgbClr>
            </a:outerShdw>
          </a:effectLst>
        </p:spPr>
        <p:txBody>
          <a:bodyPr vert="horz" wrap="square" lIns="91440" tIns="45720" rIns="91440" bIns="45720" numCol="1" anchor="t" anchorCtr="0" compatLnSpc="1">
            <a:prstTxWarp prst="textNoShape">
              <a:avLst/>
            </a:prstTxWarp>
          </a:bodyPr>
          <a:lstStyle/>
          <a:p>
            <a:endParaRPr lang="en-US" dirty="0"/>
          </a:p>
        </p:txBody>
      </p:sp>
      <p:sp>
        <p:nvSpPr>
          <p:cNvPr id="2" name="Title 1"/>
          <p:cNvSpPr>
            <a:spLocks noGrp="1"/>
          </p:cNvSpPr>
          <p:nvPr>
            <p:ph type="title"/>
          </p:nvPr>
        </p:nvSpPr>
        <p:spPr>
          <a:xfrm>
            <a:off x="228600" y="76200"/>
            <a:ext cx="8610600" cy="1143000"/>
          </a:xfrm>
        </p:spPr>
        <p:txBody>
          <a:bodyPr>
            <a:normAutofit/>
          </a:bodyPr>
          <a:lstStyle/>
          <a:p>
            <a:r>
              <a:rPr lang="en-US" sz="4400" dirty="0" smtClean="0"/>
              <a:t>Early Reading Intervention – ERI</a:t>
            </a:r>
            <a:endParaRPr lang="en-US" sz="4400" dirty="0"/>
          </a:p>
        </p:txBody>
      </p:sp>
      <p:sp>
        <p:nvSpPr>
          <p:cNvPr id="5" name="Content Placeholder 4"/>
          <p:cNvSpPr>
            <a:spLocks noGrp="1"/>
          </p:cNvSpPr>
          <p:nvPr>
            <p:ph sz="half" idx="1"/>
          </p:nvPr>
        </p:nvSpPr>
        <p:spPr>
          <a:xfrm>
            <a:off x="152400" y="1524000"/>
            <a:ext cx="4800600" cy="5181600"/>
          </a:xfrm>
        </p:spPr>
        <p:txBody>
          <a:bodyPr>
            <a:normAutofit fontScale="40000" lnSpcReduction="20000"/>
          </a:bodyPr>
          <a:lstStyle/>
          <a:p>
            <a:pPr>
              <a:spcBef>
                <a:spcPts val="1000"/>
              </a:spcBef>
              <a:buClr>
                <a:srgbClr val="800000"/>
              </a:buClr>
              <a:buNone/>
              <a:defRPr/>
            </a:pPr>
            <a:endParaRPr lang="en-US" sz="1600" dirty="0" smtClean="0">
              <a:effectLst>
                <a:outerShdw blurRad="38100" dist="38100" dir="2700000" algn="tl">
                  <a:srgbClr val="000000">
                    <a:alpha val="43137"/>
                  </a:srgbClr>
                </a:outerShdw>
              </a:effectLst>
            </a:endParaRPr>
          </a:p>
          <a:p>
            <a:pPr marL="0" indent="0">
              <a:spcBef>
                <a:spcPts val="1000"/>
              </a:spcBef>
              <a:buNone/>
              <a:defRPr/>
            </a:pPr>
            <a:r>
              <a:rPr lang="en-US" sz="4400" b="1" dirty="0" smtClean="0">
                <a:latin typeface="Trebuchet MS" pitchFamily="34" charset="0"/>
                <a:cs typeface="Arial" pitchFamily="34" charset="0"/>
              </a:rPr>
              <a:t>Curriculum </a:t>
            </a:r>
            <a:r>
              <a:rPr lang="en-US" sz="4400" b="1" dirty="0">
                <a:latin typeface="Trebuchet MS" pitchFamily="34" charset="0"/>
                <a:cs typeface="Arial" pitchFamily="34" charset="0"/>
              </a:rPr>
              <a:t>Design </a:t>
            </a:r>
            <a:r>
              <a:rPr lang="en-US" sz="4400" b="1" dirty="0" smtClean="0">
                <a:latin typeface="Trebuchet MS" pitchFamily="34" charset="0"/>
                <a:cs typeface="Arial" pitchFamily="34" charset="0"/>
              </a:rPr>
              <a:t>Features &amp; Targets</a:t>
            </a:r>
            <a:endParaRPr lang="en-US" sz="4400" b="1" dirty="0">
              <a:latin typeface="Trebuchet MS" pitchFamily="34" charset="0"/>
              <a:cs typeface="Arial" pitchFamily="34" charset="0"/>
            </a:endParaRPr>
          </a:p>
          <a:p>
            <a:pPr marL="0" indent="0">
              <a:spcBef>
                <a:spcPts val="1000"/>
              </a:spcBef>
              <a:buNone/>
              <a:defRPr/>
            </a:pPr>
            <a:endParaRPr lang="en-US" sz="1800" b="1" dirty="0">
              <a:latin typeface="Arial" pitchFamily="34" charset="0"/>
              <a:cs typeface="Arial" pitchFamily="34" charset="0"/>
            </a:endParaRPr>
          </a:p>
          <a:p>
            <a:pPr>
              <a:spcBef>
                <a:spcPts val="1000"/>
              </a:spcBef>
            </a:pPr>
            <a:r>
              <a:rPr lang="en-US" sz="4200" dirty="0" smtClean="0">
                <a:latin typeface="Gisha" pitchFamily="34" charset="-79"/>
                <a:cs typeface="Gisha" pitchFamily="34" charset="-79"/>
              </a:rPr>
              <a:t>Published supplemental reading program for kindergarten students</a:t>
            </a:r>
          </a:p>
          <a:p>
            <a:pPr>
              <a:spcBef>
                <a:spcPts val="1000"/>
              </a:spcBef>
            </a:pPr>
            <a:r>
              <a:rPr lang="en-US" sz="4200" dirty="0" smtClean="0">
                <a:latin typeface="Gisha" pitchFamily="34" charset="-79"/>
                <a:cs typeface="Gisha" pitchFamily="34" charset="-79"/>
              </a:rPr>
              <a:t>Explicit, code-based intervention</a:t>
            </a:r>
          </a:p>
          <a:p>
            <a:pPr>
              <a:spcBef>
                <a:spcPts val="1000"/>
              </a:spcBef>
            </a:pPr>
            <a:r>
              <a:rPr lang="en-US" sz="4200" dirty="0" smtClean="0">
                <a:latin typeface="Gisha" pitchFamily="34" charset="-79"/>
                <a:cs typeface="Gisha" pitchFamily="34" charset="-79"/>
              </a:rPr>
              <a:t>Formative assessments at end of each curriculum part </a:t>
            </a:r>
            <a:endParaRPr lang="en-US" sz="6700" dirty="0" smtClean="0">
              <a:latin typeface="Gisha" pitchFamily="34" charset="-79"/>
              <a:cs typeface="Gisha" pitchFamily="34" charset="-79"/>
            </a:endParaRPr>
          </a:p>
          <a:p>
            <a:pPr>
              <a:spcBef>
                <a:spcPts val="1000"/>
              </a:spcBef>
            </a:pPr>
            <a:r>
              <a:rPr lang="en-US" sz="4200" dirty="0" smtClean="0">
                <a:latin typeface="Gisha" pitchFamily="34" charset="-79"/>
                <a:cs typeface="Gisha" pitchFamily="34" charset="-79"/>
              </a:rPr>
              <a:t>Includes 126 lessons taught in 30-minute, small-group sessions</a:t>
            </a:r>
            <a:endParaRPr lang="en-US" sz="2300" dirty="0">
              <a:latin typeface="Gisha" pitchFamily="34" charset="-79"/>
              <a:cs typeface="Gisha" pitchFamily="34" charset="-79"/>
            </a:endParaRPr>
          </a:p>
          <a:p>
            <a:pPr>
              <a:spcBef>
                <a:spcPts val="1000"/>
              </a:spcBef>
              <a:defRPr/>
            </a:pPr>
            <a:r>
              <a:rPr lang="en-US" sz="4200" dirty="0">
                <a:latin typeface="Gisha" pitchFamily="34" charset="-79"/>
                <a:cs typeface="Gisha" pitchFamily="34" charset="-79"/>
              </a:rPr>
              <a:t>High </a:t>
            </a:r>
            <a:r>
              <a:rPr lang="en-US" sz="4200" dirty="0" smtClean="0">
                <a:latin typeface="Gisha" pitchFamily="34" charset="-79"/>
                <a:cs typeface="Gisha" pitchFamily="34" charset="-79"/>
              </a:rPr>
              <a:t>priority alphabetic, phonemic, reading, and spelling skills </a:t>
            </a:r>
          </a:p>
          <a:p>
            <a:pPr>
              <a:spcBef>
                <a:spcPts val="1000"/>
              </a:spcBef>
            </a:pPr>
            <a:r>
              <a:rPr lang="en-US" sz="4500" dirty="0">
                <a:latin typeface="Gisha" pitchFamily="34" charset="-79"/>
                <a:cs typeface="Gisha" pitchFamily="34" charset="-79"/>
              </a:rPr>
              <a:t>Opportunities to respond </a:t>
            </a:r>
          </a:p>
          <a:p>
            <a:pPr>
              <a:spcBef>
                <a:spcPts val="1000"/>
              </a:spcBef>
            </a:pPr>
            <a:r>
              <a:rPr lang="en-US" sz="4500" dirty="0">
                <a:latin typeface="Gisha" pitchFamily="34" charset="-79"/>
                <a:cs typeface="Gisha" pitchFamily="34" charset="-79"/>
              </a:rPr>
              <a:t>High priority phonemic awareness skills: 1</a:t>
            </a:r>
            <a:r>
              <a:rPr lang="en-US" sz="4500" baseline="30000" dirty="0">
                <a:latin typeface="Gisha" pitchFamily="34" charset="-79"/>
                <a:cs typeface="Gisha" pitchFamily="34" charset="-79"/>
              </a:rPr>
              <a:t>st</a:t>
            </a:r>
            <a:r>
              <a:rPr lang="en-US" sz="4500" dirty="0">
                <a:latin typeface="Gisha" pitchFamily="34" charset="-79"/>
                <a:cs typeface="Gisha" pitchFamily="34" charset="-79"/>
              </a:rPr>
              <a:t> and last sound isolation, sequential blending and segmentation. </a:t>
            </a:r>
          </a:p>
          <a:p>
            <a:pPr>
              <a:spcBef>
                <a:spcPts val="1000"/>
              </a:spcBef>
            </a:pPr>
            <a:r>
              <a:rPr lang="en-US" sz="4500" dirty="0">
                <a:latin typeface="Gisha" pitchFamily="34" charset="-79"/>
                <a:cs typeface="Gisha" pitchFamily="34" charset="-79"/>
              </a:rPr>
              <a:t>Word reading and spelling </a:t>
            </a:r>
          </a:p>
          <a:p>
            <a:pPr>
              <a:spcBef>
                <a:spcPts val="1000"/>
              </a:spcBef>
            </a:pPr>
            <a:r>
              <a:rPr lang="en-US" sz="4500" dirty="0">
                <a:latin typeface="Gisha" pitchFamily="34" charset="-79"/>
                <a:cs typeface="Gisha" pitchFamily="34" charset="-79"/>
              </a:rPr>
              <a:t>High frequency irregular sight words. </a:t>
            </a:r>
          </a:p>
          <a:p>
            <a:pPr>
              <a:spcBef>
                <a:spcPts val="1000"/>
              </a:spcBef>
              <a:defRPr/>
            </a:pPr>
            <a:endParaRPr lang="en-US" sz="9000" dirty="0" smtClean="0">
              <a:latin typeface="Gisha" pitchFamily="34" charset="-79"/>
              <a:cs typeface="Gisha" pitchFamily="34" charset="-79"/>
            </a:endParaRPr>
          </a:p>
        </p:txBody>
      </p:sp>
      <p:sp>
        <p:nvSpPr>
          <p:cNvPr id="8" name="Content Placeholder 7"/>
          <p:cNvSpPr>
            <a:spLocks noGrp="1"/>
          </p:cNvSpPr>
          <p:nvPr>
            <p:ph sz="half" idx="2"/>
          </p:nvPr>
        </p:nvSpPr>
        <p:spPr>
          <a:xfrm>
            <a:off x="4683748" y="1905000"/>
            <a:ext cx="4038600" cy="4145280"/>
          </a:xfrm>
        </p:spPr>
        <p:txBody>
          <a:bodyPr>
            <a:normAutofit fontScale="40000" lnSpcReduction="20000"/>
          </a:bodyPr>
          <a:lstStyle/>
          <a:p>
            <a:pPr>
              <a:buNone/>
            </a:pPr>
            <a:endParaRPr lang="en-US" dirty="0">
              <a:latin typeface="Times New (W1)" pitchFamily="18" charset="0"/>
            </a:endParaRPr>
          </a:p>
          <a:p>
            <a:pPr>
              <a:buNone/>
            </a:pPr>
            <a:endParaRPr lang="en-US" sz="2300" dirty="0" smtClean="0">
              <a:latin typeface="Times New (W1)" pitchFamily="18" charset="0"/>
            </a:endParaRPr>
          </a:p>
          <a:p>
            <a:pPr>
              <a:buNone/>
            </a:pPr>
            <a:endParaRPr lang="en-US" sz="2300" dirty="0">
              <a:latin typeface="Times New (W1)" pitchFamily="18" charset="0"/>
            </a:endParaRPr>
          </a:p>
          <a:p>
            <a:pPr>
              <a:buNone/>
            </a:pPr>
            <a:endParaRPr lang="en-US" sz="2300" dirty="0" smtClean="0">
              <a:latin typeface="Times New (W1)" pitchFamily="18" charset="0"/>
            </a:endParaRPr>
          </a:p>
          <a:p>
            <a:pPr>
              <a:buNone/>
            </a:pPr>
            <a:endParaRPr lang="en-US" sz="2300" dirty="0">
              <a:latin typeface="Times New (W1)" pitchFamily="18" charset="0"/>
            </a:endParaRPr>
          </a:p>
          <a:p>
            <a:pPr>
              <a:buNone/>
            </a:pPr>
            <a:endParaRPr lang="en-US" sz="2300" dirty="0" smtClean="0">
              <a:latin typeface="Times New (W1)" pitchFamily="18" charset="0"/>
            </a:endParaRPr>
          </a:p>
          <a:p>
            <a:pPr>
              <a:buNone/>
            </a:pPr>
            <a:endParaRPr lang="en-US" sz="2300" dirty="0">
              <a:latin typeface="Times New (W1)" pitchFamily="18" charset="0"/>
            </a:endParaRPr>
          </a:p>
          <a:p>
            <a:pPr>
              <a:buNone/>
            </a:pPr>
            <a:endParaRPr lang="en-US" sz="2300" dirty="0" smtClean="0">
              <a:latin typeface="Times New (W1)" pitchFamily="18" charset="0"/>
            </a:endParaRPr>
          </a:p>
          <a:p>
            <a:pPr>
              <a:buNone/>
            </a:pPr>
            <a:endParaRPr lang="en-US" sz="2300" dirty="0">
              <a:latin typeface="Times New (W1)" pitchFamily="18" charset="0"/>
            </a:endParaRPr>
          </a:p>
          <a:p>
            <a:pPr>
              <a:buNone/>
            </a:pPr>
            <a:endParaRPr lang="en-US" sz="2300" dirty="0" smtClean="0">
              <a:latin typeface="Times New (W1)" pitchFamily="18" charset="0"/>
            </a:endParaRPr>
          </a:p>
          <a:p>
            <a:pPr>
              <a:buNone/>
            </a:pPr>
            <a:endParaRPr lang="en-US" sz="2300" dirty="0">
              <a:latin typeface="Times New (W1)" pitchFamily="18" charset="0"/>
            </a:endParaRPr>
          </a:p>
          <a:p>
            <a:pPr>
              <a:buNone/>
            </a:pPr>
            <a:endParaRPr lang="en-US" sz="2300" dirty="0" smtClean="0">
              <a:latin typeface="Times New (W1)" pitchFamily="18" charset="0"/>
            </a:endParaRPr>
          </a:p>
          <a:p>
            <a:pPr>
              <a:buNone/>
            </a:pPr>
            <a:endParaRPr lang="en-US" sz="2300" dirty="0">
              <a:latin typeface="Times New (W1)" pitchFamily="18" charset="0"/>
            </a:endParaRPr>
          </a:p>
          <a:p>
            <a:pPr>
              <a:buNone/>
            </a:pPr>
            <a:endParaRPr lang="en-US" sz="2300" dirty="0" smtClean="0">
              <a:latin typeface="Times New (W1)" pitchFamily="18" charset="0"/>
            </a:endParaRPr>
          </a:p>
          <a:p>
            <a:pPr>
              <a:buNone/>
            </a:pPr>
            <a:endParaRPr lang="en-US" sz="2300" dirty="0">
              <a:latin typeface="Times New (W1)" pitchFamily="18" charset="0"/>
            </a:endParaRPr>
          </a:p>
          <a:p>
            <a:pPr>
              <a:buNone/>
            </a:pPr>
            <a:endParaRPr lang="en-US" sz="2300" dirty="0" smtClean="0">
              <a:latin typeface="Times New (W1)" pitchFamily="18" charset="0"/>
            </a:endParaRPr>
          </a:p>
          <a:p>
            <a:pPr>
              <a:buNone/>
            </a:pPr>
            <a:endParaRPr lang="en-US" sz="2300" dirty="0">
              <a:latin typeface="Times New (W1)" pitchFamily="18" charset="0"/>
            </a:endParaRPr>
          </a:p>
          <a:p>
            <a:pPr>
              <a:buNone/>
            </a:pPr>
            <a:endParaRPr lang="en-US" sz="2300" dirty="0" smtClean="0">
              <a:latin typeface="Times New (W1)" pitchFamily="18" charset="0"/>
            </a:endParaRPr>
          </a:p>
          <a:p>
            <a:pPr>
              <a:buNone/>
            </a:pPr>
            <a:endParaRPr lang="en-US" sz="2300" dirty="0" smtClean="0">
              <a:latin typeface="Times New (W1)" pitchFamily="18" charset="0"/>
            </a:endParaRPr>
          </a:p>
          <a:p>
            <a:pPr>
              <a:buNone/>
            </a:pPr>
            <a:endParaRPr lang="en-US" sz="2300" dirty="0" smtClean="0">
              <a:latin typeface="Times New (W1)" pitchFamily="18" charset="0"/>
            </a:endParaRPr>
          </a:p>
          <a:p>
            <a:pPr>
              <a:buNone/>
            </a:pPr>
            <a:r>
              <a:rPr lang="en-US" sz="2300" dirty="0" smtClean="0">
                <a:latin typeface="Times New (W1)" pitchFamily="18" charset="0"/>
              </a:rPr>
              <a:t>	Pearson/Scott </a:t>
            </a:r>
            <a:r>
              <a:rPr lang="en-US" sz="2300" dirty="0">
                <a:latin typeface="Times New (W1)" pitchFamily="18" charset="0"/>
              </a:rPr>
              <a:t>Foresman. (2004). </a:t>
            </a:r>
            <a:r>
              <a:rPr lang="en-US" sz="2300" i="1" dirty="0">
                <a:latin typeface="Times New (W1)" pitchFamily="18" charset="0"/>
              </a:rPr>
              <a:t>Scott Foresman Sidewalks: Early reading intervention</a:t>
            </a:r>
            <a:r>
              <a:rPr lang="en-US" sz="2300" dirty="0">
                <a:latin typeface="Times New (W1)" pitchFamily="18" charset="0"/>
              </a:rPr>
              <a:t>. Glenview, IL: Author.</a:t>
            </a:r>
          </a:p>
          <a:p>
            <a:endParaRPr lang="en-US" sz="2300" dirty="0"/>
          </a:p>
        </p:txBody>
      </p:sp>
      <p:pic>
        <p:nvPicPr>
          <p:cNvPr id="9"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60848" y="1828800"/>
            <a:ext cx="3725952" cy="3341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8487449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ChangeArrowheads="1"/>
          </p:cNvSpPr>
          <p:nvPr/>
        </p:nvSpPr>
        <p:spPr bwMode="auto">
          <a:xfrm>
            <a:off x="0" y="0"/>
            <a:ext cx="9144000" cy="1219200"/>
          </a:xfrm>
          <a:prstGeom prst="rect">
            <a:avLst/>
          </a:prstGeom>
          <a:solidFill>
            <a:schemeClr val="accent4">
              <a:lumMod val="85000"/>
              <a:lumOff val="15000"/>
            </a:schemeClr>
          </a:solidFill>
          <a:ln w="12700">
            <a:noFill/>
            <a:miter lim="800000"/>
            <a:headEnd/>
            <a:tailEnd/>
          </a:ln>
          <a:effectLst>
            <a:outerShdw dist="28398" dir="3806097" algn="ctr" rotWithShape="0">
              <a:srgbClr val="974706">
                <a:alpha val="50000"/>
              </a:srgbClr>
            </a:outerShdw>
          </a:effectLst>
        </p:spPr>
        <p:txBody>
          <a:bodyPr vert="horz" wrap="square" lIns="91440" tIns="45720" rIns="91440" bIns="45720" numCol="1" anchor="t" anchorCtr="0" compatLnSpc="1">
            <a:prstTxWarp prst="textNoShape">
              <a:avLst/>
            </a:prstTxWarp>
          </a:bodyPr>
          <a:lstStyle/>
          <a:p>
            <a:endParaRPr lang="en-US" dirty="0"/>
          </a:p>
        </p:txBody>
      </p:sp>
      <p:sp>
        <p:nvSpPr>
          <p:cNvPr id="4" name="Title 3"/>
          <p:cNvSpPr>
            <a:spLocks noGrp="1"/>
          </p:cNvSpPr>
          <p:nvPr>
            <p:ph type="title"/>
          </p:nvPr>
        </p:nvSpPr>
        <p:spPr>
          <a:xfrm>
            <a:off x="228600" y="381000"/>
            <a:ext cx="6096000" cy="769441"/>
          </a:xfrm>
        </p:spPr>
        <p:txBody>
          <a:bodyPr/>
          <a:lstStyle/>
          <a:p>
            <a:r>
              <a:rPr lang="en-US" sz="4400" dirty="0" smtClean="0"/>
              <a:t>Comparison Condition</a:t>
            </a:r>
            <a:endParaRPr lang="en-US" sz="4400" dirty="0"/>
          </a:p>
        </p:txBody>
      </p:sp>
      <p:sp>
        <p:nvSpPr>
          <p:cNvPr id="5" name="Content Placeholder 4"/>
          <p:cNvSpPr>
            <a:spLocks noGrp="1"/>
          </p:cNvSpPr>
          <p:nvPr>
            <p:ph sz="half" idx="1"/>
          </p:nvPr>
        </p:nvSpPr>
        <p:spPr>
          <a:xfrm>
            <a:off x="457200" y="1524000"/>
            <a:ext cx="4648200" cy="5181600"/>
          </a:xfrm>
        </p:spPr>
        <p:txBody>
          <a:bodyPr>
            <a:normAutofit/>
          </a:bodyPr>
          <a:lstStyle/>
          <a:p>
            <a:pPr>
              <a:lnSpc>
                <a:spcPct val="80000"/>
              </a:lnSpc>
              <a:spcBef>
                <a:spcPts val="1800"/>
              </a:spcBef>
              <a:buClr>
                <a:srgbClr val="800000"/>
              </a:buClr>
              <a:buFont typeface="Wingdings" pitchFamily="2" charset="2"/>
              <a:buChar char="v"/>
            </a:pPr>
            <a:r>
              <a:rPr lang="en-US" sz="2600" dirty="0" smtClean="0">
                <a:latin typeface="Bookman Old Style" pitchFamily="18" charset="0"/>
                <a:cs typeface="Arial" pitchFamily="34" charset="0"/>
              </a:rPr>
              <a:t>Taught in small groups for 30 minutes daily</a:t>
            </a:r>
          </a:p>
          <a:p>
            <a:pPr>
              <a:lnSpc>
                <a:spcPct val="80000"/>
              </a:lnSpc>
              <a:spcBef>
                <a:spcPts val="1800"/>
              </a:spcBef>
              <a:buClr>
                <a:srgbClr val="800000"/>
              </a:buClr>
              <a:buFont typeface="Wingdings" pitchFamily="2" charset="2"/>
              <a:buChar char="v"/>
            </a:pPr>
            <a:r>
              <a:rPr lang="en-US" sz="2600" dirty="0" smtClean="0">
                <a:latin typeface="Bookman Old Style" pitchFamily="18" charset="0"/>
                <a:cs typeface="Arial" pitchFamily="34" charset="0"/>
              </a:rPr>
              <a:t>Variety of teacher-made and published materials in use</a:t>
            </a:r>
          </a:p>
          <a:p>
            <a:pPr lvl="1">
              <a:lnSpc>
                <a:spcPct val="80000"/>
              </a:lnSpc>
              <a:spcBef>
                <a:spcPts val="1800"/>
              </a:spcBef>
              <a:buClr>
                <a:srgbClr val="800000"/>
              </a:buClr>
            </a:pPr>
            <a:r>
              <a:rPr lang="en-US" sz="2200" dirty="0" smtClean="0">
                <a:latin typeface="Bookman Old Style" pitchFamily="18" charset="0"/>
                <a:cs typeface="Arial" pitchFamily="34" charset="0"/>
              </a:rPr>
              <a:t>48% reported sustained use of a published program</a:t>
            </a:r>
          </a:p>
          <a:p>
            <a:pPr lvl="1">
              <a:lnSpc>
                <a:spcPct val="80000"/>
              </a:lnSpc>
              <a:spcBef>
                <a:spcPts val="1800"/>
              </a:spcBef>
              <a:buClr>
                <a:srgbClr val="800000"/>
              </a:buClr>
            </a:pPr>
            <a:r>
              <a:rPr lang="en-US" sz="2200" dirty="0" smtClean="0">
                <a:latin typeface="Bookman Old Style" pitchFamily="18" charset="0"/>
                <a:cs typeface="Arial" pitchFamily="34" charset="0"/>
              </a:rPr>
              <a:t>52% used a compilation of teacher-made and commercial materials</a:t>
            </a:r>
          </a:p>
          <a:p>
            <a:pPr>
              <a:lnSpc>
                <a:spcPct val="80000"/>
              </a:lnSpc>
              <a:spcBef>
                <a:spcPts val="1800"/>
              </a:spcBef>
              <a:buClr>
                <a:srgbClr val="800000"/>
              </a:buClr>
              <a:buFont typeface="Wingdings" pitchFamily="2" charset="2"/>
              <a:buChar char="v"/>
            </a:pPr>
            <a:r>
              <a:rPr lang="en-US" sz="2600" dirty="0" smtClean="0">
                <a:latin typeface="Bookman Old Style" pitchFamily="18" charset="0"/>
                <a:cs typeface="Arial" pitchFamily="34" charset="0"/>
              </a:rPr>
              <a:t>Focus of instruction was early literacy</a:t>
            </a:r>
            <a:endParaRPr lang="en-US" sz="2600" dirty="0">
              <a:latin typeface="Bookman Old Style" pitchFamily="18" charset="0"/>
              <a:cs typeface="Arial" pitchFamily="34" charset="0"/>
            </a:endParaRPr>
          </a:p>
        </p:txBody>
      </p:sp>
      <p:sp>
        <p:nvSpPr>
          <p:cNvPr id="6" name="Content Placeholder 5"/>
          <p:cNvSpPr>
            <a:spLocks noGrp="1"/>
          </p:cNvSpPr>
          <p:nvPr>
            <p:ph sz="half" idx="2"/>
          </p:nvPr>
        </p:nvSpPr>
        <p:spPr>
          <a:xfrm>
            <a:off x="5181600" y="1645920"/>
            <a:ext cx="3505200" cy="4526280"/>
          </a:xfrm>
        </p:spPr>
        <p:txBody>
          <a:bodyPr>
            <a:normAutofit/>
          </a:bodyPr>
          <a:lstStyle/>
          <a:p>
            <a:pPr marL="0" indent="0">
              <a:buNone/>
            </a:pPr>
            <a:endParaRPr lang="en-US" dirty="0" smtClean="0">
              <a:solidFill>
                <a:srgbClr val="800000"/>
              </a:solidFill>
            </a:endParaRPr>
          </a:p>
          <a:p>
            <a:pPr marL="0" indent="0" algn="ctr">
              <a:buNone/>
            </a:pPr>
            <a:r>
              <a:rPr lang="en-US" sz="4400" dirty="0" smtClean="0">
                <a:solidFill>
                  <a:srgbClr val="800000"/>
                </a:solidFill>
                <a:effectLst>
                  <a:outerShdw blurRad="38100" dist="38100" dir="2700000" algn="tl">
                    <a:srgbClr val="000000">
                      <a:alpha val="43137"/>
                    </a:srgbClr>
                  </a:outerShdw>
                </a:effectLst>
                <a:latin typeface="Trebuchet MS" pitchFamily="34" charset="0"/>
              </a:rPr>
              <a:t>School-Designed Intervention </a:t>
            </a:r>
          </a:p>
          <a:p>
            <a:pPr marL="0" indent="0" algn="ctr">
              <a:buNone/>
            </a:pPr>
            <a:r>
              <a:rPr lang="en-US" sz="4400" dirty="0" smtClean="0">
                <a:solidFill>
                  <a:srgbClr val="800000"/>
                </a:solidFill>
                <a:effectLst>
                  <a:outerShdw blurRad="38100" dist="38100" dir="2700000" algn="tl">
                    <a:srgbClr val="000000">
                      <a:alpha val="43137"/>
                    </a:srgbClr>
                  </a:outerShdw>
                </a:effectLst>
                <a:latin typeface="Trebuchet MS" pitchFamily="34" charset="0"/>
              </a:rPr>
              <a:t>(SDI)</a:t>
            </a:r>
            <a:endParaRPr lang="en-US" sz="4400" dirty="0">
              <a:solidFill>
                <a:srgbClr val="800000"/>
              </a:solidFill>
              <a:latin typeface="Trebuchet MS" pitchFamily="34" charset="0"/>
            </a:endParaRPr>
          </a:p>
        </p:txBody>
      </p:sp>
    </p:spTree>
    <p:extLst>
      <p:ext uri="{BB962C8B-B14F-4D97-AF65-F5344CB8AC3E}">
        <p14:creationId xmlns:p14="http://schemas.microsoft.com/office/powerpoint/2010/main" val="191533187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9144000" cy="1219200"/>
          </a:xfrm>
          <a:prstGeom prst="rect">
            <a:avLst/>
          </a:prstGeom>
          <a:solidFill>
            <a:schemeClr val="accent4">
              <a:lumMod val="85000"/>
              <a:lumOff val="15000"/>
            </a:schemeClr>
          </a:solidFill>
          <a:ln w="12700">
            <a:noFill/>
            <a:miter lim="800000"/>
            <a:headEnd/>
            <a:tailEnd/>
          </a:ln>
          <a:effectLst>
            <a:outerShdw dist="28398" dir="3806097" algn="ctr" rotWithShape="0">
              <a:srgbClr val="974706">
                <a:alpha val="50000"/>
              </a:srgbClr>
            </a:outerShdw>
          </a:effectLst>
        </p:spPr>
        <p:txBody>
          <a:bodyPr vert="horz" wrap="square" lIns="91440" tIns="45720" rIns="91440" bIns="45720" numCol="1" anchor="t" anchorCtr="0" compatLnSpc="1">
            <a:prstTxWarp prst="textNoShape">
              <a:avLst/>
            </a:prstTxWarp>
          </a:bodyPr>
          <a:lstStyle/>
          <a:p>
            <a:endParaRPr lang="en-US" dirty="0"/>
          </a:p>
        </p:txBody>
      </p:sp>
      <p:sp>
        <p:nvSpPr>
          <p:cNvPr id="2" name="Title 1"/>
          <p:cNvSpPr>
            <a:spLocks noGrp="1"/>
          </p:cNvSpPr>
          <p:nvPr>
            <p:ph type="title"/>
          </p:nvPr>
        </p:nvSpPr>
        <p:spPr>
          <a:xfrm>
            <a:off x="304800" y="304800"/>
            <a:ext cx="6096000" cy="769441"/>
          </a:xfrm>
        </p:spPr>
        <p:txBody>
          <a:bodyPr/>
          <a:lstStyle/>
          <a:p>
            <a:r>
              <a:rPr lang="en-US" sz="4400" dirty="0" smtClean="0">
                <a:cs typeface="Gisha" pitchFamily="34" charset="-79"/>
              </a:rPr>
              <a:t>Participants &amp; Setting</a:t>
            </a:r>
            <a:endParaRPr lang="en-US" sz="4400" dirty="0">
              <a:cs typeface="Gisha" pitchFamily="34" charset="-79"/>
            </a:endParaRPr>
          </a:p>
        </p:txBody>
      </p:sp>
      <p:sp>
        <p:nvSpPr>
          <p:cNvPr id="3" name="Content Placeholder 2"/>
          <p:cNvSpPr>
            <a:spLocks noGrp="1"/>
          </p:cNvSpPr>
          <p:nvPr>
            <p:ph idx="1"/>
          </p:nvPr>
        </p:nvSpPr>
        <p:spPr>
          <a:xfrm>
            <a:off x="228600" y="1828800"/>
            <a:ext cx="8686800" cy="4191000"/>
          </a:xfrm>
        </p:spPr>
        <p:txBody>
          <a:bodyPr/>
          <a:lstStyle/>
          <a:p>
            <a:pPr>
              <a:lnSpc>
                <a:spcPct val="80000"/>
              </a:lnSpc>
              <a:spcBef>
                <a:spcPts val="1800"/>
              </a:spcBef>
            </a:pPr>
            <a:r>
              <a:rPr lang="en-US" dirty="0">
                <a:latin typeface="Bookman Old Style" pitchFamily="18" charset="0"/>
                <a:cs typeface="Tunga" pitchFamily="34" charset="0"/>
              </a:rPr>
              <a:t>K</a:t>
            </a:r>
            <a:r>
              <a:rPr lang="en-US" dirty="0" smtClean="0">
                <a:latin typeface="Bookman Old Style" pitchFamily="18" charset="0"/>
                <a:cs typeface="Tunga" pitchFamily="34" charset="0"/>
              </a:rPr>
              <a:t>indergarteners </a:t>
            </a:r>
            <a:r>
              <a:rPr lang="en-US" dirty="0">
                <a:latin typeface="Bookman Old Style" pitchFamily="18" charset="0"/>
                <a:cs typeface="Tunga" pitchFamily="34" charset="0"/>
              </a:rPr>
              <a:t>s</a:t>
            </a:r>
            <a:r>
              <a:rPr lang="en-US" dirty="0" smtClean="0">
                <a:latin typeface="Bookman Old Style" pitchFamily="18" charset="0"/>
                <a:cs typeface="Tunga" pitchFamily="34" charset="0"/>
              </a:rPr>
              <a:t>elected from a pool of low-performing children nominated by classroom teachers </a:t>
            </a:r>
            <a:r>
              <a:rPr lang="en-US" b="1" dirty="0" smtClean="0">
                <a:latin typeface="Bookman Old Style" pitchFamily="18" charset="0"/>
                <a:cs typeface="Tunga" pitchFamily="34" charset="0"/>
              </a:rPr>
              <a:t> </a:t>
            </a:r>
            <a:endParaRPr lang="en-US" dirty="0" smtClean="0">
              <a:latin typeface="Bookman Old Style" pitchFamily="18" charset="0"/>
              <a:cs typeface="Tunga" pitchFamily="34" charset="0"/>
            </a:endParaRPr>
          </a:p>
          <a:p>
            <a:pPr>
              <a:lnSpc>
                <a:spcPct val="80000"/>
              </a:lnSpc>
              <a:spcBef>
                <a:spcPts val="1800"/>
              </a:spcBef>
            </a:pPr>
            <a:r>
              <a:rPr lang="en-US" b="1" dirty="0" smtClean="0">
                <a:latin typeface="Bookman Old Style" pitchFamily="18" charset="0"/>
                <a:cs typeface="Tunga" pitchFamily="34" charset="0"/>
              </a:rPr>
              <a:t>Phase 1 Screening (Years 01 and 02)</a:t>
            </a:r>
            <a:endParaRPr lang="en-US" dirty="0" smtClean="0">
              <a:latin typeface="Bookman Old Style" pitchFamily="18" charset="0"/>
              <a:cs typeface="Tunga" pitchFamily="34" charset="0"/>
            </a:endParaRPr>
          </a:p>
          <a:p>
            <a:pPr lvl="1">
              <a:lnSpc>
                <a:spcPct val="80000"/>
              </a:lnSpc>
              <a:spcBef>
                <a:spcPts val="1800"/>
              </a:spcBef>
            </a:pPr>
            <a:r>
              <a:rPr lang="en-US" dirty="0" smtClean="0">
                <a:latin typeface="Bookman Old Style" pitchFamily="18" charset="0"/>
                <a:cs typeface="Tunga" pitchFamily="34" charset="0"/>
              </a:rPr>
              <a:t>Letter naming fluency: ≤36th percentile </a:t>
            </a:r>
            <a:r>
              <a:rPr lang="en-US" b="1" dirty="0" smtClean="0">
                <a:latin typeface="Bookman Old Style" pitchFamily="18" charset="0"/>
                <a:cs typeface="Tunga" pitchFamily="34" charset="0"/>
              </a:rPr>
              <a:t>and</a:t>
            </a:r>
            <a:r>
              <a:rPr lang="en-US" dirty="0" smtClean="0">
                <a:latin typeface="Bookman Old Style" pitchFamily="18" charset="0"/>
                <a:cs typeface="Tunga" pitchFamily="34" charset="0"/>
              </a:rPr>
              <a:t> CTOPP sound matching: ≤37th percentile</a:t>
            </a:r>
          </a:p>
          <a:p>
            <a:pPr marL="0" indent="0">
              <a:lnSpc>
                <a:spcPct val="80000"/>
              </a:lnSpc>
              <a:spcBef>
                <a:spcPts val="1800"/>
              </a:spcBef>
              <a:buNone/>
            </a:pPr>
            <a:endParaRPr lang="en-US" dirty="0">
              <a:latin typeface="Bookman Old Style" pitchFamily="18" charset="0"/>
              <a:cs typeface="Tunga" pitchFamily="34" charset="0"/>
            </a:endParaRPr>
          </a:p>
        </p:txBody>
      </p:sp>
    </p:spTree>
    <p:extLst>
      <p:ext uri="{BB962C8B-B14F-4D97-AF65-F5344CB8AC3E}">
        <p14:creationId xmlns:p14="http://schemas.microsoft.com/office/powerpoint/2010/main" val="91976458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0" y="0"/>
            <a:ext cx="9144000" cy="1219200"/>
          </a:xfrm>
          <a:prstGeom prst="rect">
            <a:avLst/>
          </a:prstGeom>
          <a:solidFill>
            <a:schemeClr val="accent4">
              <a:lumMod val="95000"/>
              <a:lumOff val="5000"/>
            </a:schemeClr>
          </a:solidFill>
          <a:ln w="12700">
            <a:noFill/>
            <a:miter lim="800000"/>
            <a:headEnd/>
            <a:tailEnd/>
          </a:ln>
          <a:effectLst>
            <a:outerShdw dist="28398" dir="3806097" algn="ctr" rotWithShape="0">
              <a:srgbClr val="974706">
                <a:alpha val="50000"/>
              </a:srgbClr>
            </a:outerShdw>
          </a:effectLst>
        </p:spPr>
        <p:txBody>
          <a:bodyPr vert="horz" wrap="square" lIns="91440" tIns="45720" rIns="91440" bIns="45720" numCol="1" anchor="t" anchorCtr="0" compatLnSpc="1">
            <a:prstTxWarp prst="textNoShape">
              <a:avLst/>
            </a:prstTxWarp>
          </a:bodyPr>
          <a:lstStyle/>
          <a:p>
            <a:r>
              <a:rPr lang="en-US" dirty="0" smtClean="0">
                <a:solidFill>
                  <a:srgbClr val="000000"/>
                </a:solidFill>
              </a:rPr>
              <a:t>s</a:t>
            </a:r>
            <a:endParaRPr lang="en-US" dirty="0">
              <a:solidFill>
                <a:srgbClr val="000000"/>
              </a:solidFill>
            </a:endParaRPr>
          </a:p>
        </p:txBody>
      </p:sp>
      <p:sp>
        <p:nvSpPr>
          <p:cNvPr id="25602" name="Title 1"/>
          <p:cNvSpPr>
            <a:spLocks noGrp="1"/>
          </p:cNvSpPr>
          <p:nvPr>
            <p:ph type="title"/>
          </p:nvPr>
        </p:nvSpPr>
        <p:spPr>
          <a:xfrm>
            <a:off x="228600" y="381000"/>
            <a:ext cx="8153400" cy="769441"/>
          </a:xfrm>
        </p:spPr>
        <p:txBody>
          <a:bodyPr/>
          <a:lstStyle/>
          <a:p>
            <a:pPr eaLnBrk="1" hangingPunct="1"/>
            <a:r>
              <a:rPr lang="en-US" sz="4400" dirty="0" smtClean="0"/>
              <a:t>Year 01 and 02 Study Design</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763258632"/>
              </p:ext>
            </p:extLst>
          </p:nvPr>
        </p:nvGraphicFramePr>
        <p:xfrm>
          <a:off x="655319" y="1554481"/>
          <a:ext cx="7833361" cy="4389120"/>
        </p:xfrm>
        <a:graphic>
          <a:graphicData uri="http://schemas.openxmlformats.org/drawingml/2006/table">
            <a:tbl>
              <a:tblPr firstRow="1" bandRow="1">
                <a:tableStyleId>{5C22544A-7EE6-4342-B048-85BDC9FD1C3A}</a:tableStyleId>
              </a:tblPr>
              <a:tblGrid>
                <a:gridCol w="1938951"/>
                <a:gridCol w="1396044"/>
                <a:gridCol w="1396044"/>
                <a:gridCol w="1551161"/>
                <a:gridCol w="1551161"/>
              </a:tblGrid>
              <a:tr h="942748">
                <a:tc>
                  <a:txBody>
                    <a:bodyPr/>
                    <a:lstStyle/>
                    <a:p>
                      <a:endParaRPr lang="en-US" b="1" dirty="0">
                        <a:solidFill>
                          <a:schemeClr val="bg1"/>
                        </a:solidFill>
                      </a:endParaRPr>
                    </a:p>
                  </a:txBody>
                  <a:tcPr marL="90593" marR="9059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70605"/>
                    </a:solidFill>
                  </a:tcPr>
                </a:tc>
                <a:tc gridSpan="2">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400" b="1" i="0" u="none" strike="noStrike" cap="none" normalizeH="0" baseline="0" dirty="0" smtClean="0">
                          <a:ln>
                            <a:noFill/>
                          </a:ln>
                          <a:solidFill>
                            <a:schemeClr val="lt1"/>
                          </a:solidFill>
                          <a:effectLst/>
                          <a:latin typeface="Trebuchet MS" pitchFamily="34" charset="0"/>
                        </a:rPr>
                        <a:t>Year 01</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400" b="1" i="0" u="none" strike="noStrike" cap="none" normalizeH="0" baseline="0" dirty="0" smtClean="0">
                          <a:ln>
                            <a:noFill/>
                          </a:ln>
                          <a:solidFill>
                            <a:schemeClr val="lt1"/>
                          </a:solidFill>
                          <a:effectLst/>
                          <a:latin typeface="Trebuchet MS" pitchFamily="34" charset="0"/>
                        </a:rPr>
                        <a:t>(</a:t>
                      </a:r>
                      <a:r>
                        <a:rPr kumimoji="0" lang="en-US" sz="2400" b="1" i="1" u="none" strike="noStrike" cap="none" normalizeH="0" baseline="0" dirty="0" smtClean="0">
                          <a:ln>
                            <a:noFill/>
                          </a:ln>
                          <a:solidFill>
                            <a:schemeClr val="lt1"/>
                          </a:solidFill>
                          <a:effectLst/>
                          <a:latin typeface="Trebuchet MS" pitchFamily="34" charset="0"/>
                        </a:rPr>
                        <a:t>N</a:t>
                      </a:r>
                      <a:r>
                        <a:rPr kumimoji="0" lang="en-US" sz="2400" b="1" i="0" u="none" strike="noStrike" cap="none" normalizeH="0" baseline="0" dirty="0" smtClean="0">
                          <a:ln>
                            <a:noFill/>
                          </a:ln>
                          <a:solidFill>
                            <a:schemeClr val="lt1"/>
                          </a:solidFill>
                          <a:effectLst/>
                          <a:latin typeface="Trebuchet MS" pitchFamily="34" charset="0"/>
                        </a:rPr>
                        <a:t> = 206)</a:t>
                      </a:r>
                      <a:endParaRPr kumimoji="0" lang="en-US" sz="2400" b="1" i="0" u="none" strike="noStrike" cap="none" normalizeH="0" baseline="0" dirty="0" smtClean="0">
                        <a:ln>
                          <a:noFill/>
                        </a:ln>
                        <a:solidFill>
                          <a:schemeClr val="bg1"/>
                        </a:solidFill>
                        <a:effectLst/>
                        <a:latin typeface="Trebuchet MS" pitchFamily="34" charset="0"/>
                      </a:endParaRPr>
                    </a:p>
                  </a:txBody>
                  <a:tcPr marL="90593" marR="9059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70605"/>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1800" b="1" i="0" u="none" strike="noStrike" cap="none" normalizeH="0" baseline="0" dirty="0" smtClean="0">
                        <a:ln>
                          <a:noFill/>
                        </a:ln>
                        <a:solidFill>
                          <a:schemeClr val="bg1"/>
                        </a:solidFill>
                        <a:effectLst/>
                        <a:latin typeface="Arial" charset="0"/>
                      </a:endParaRPr>
                    </a:p>
                  </a:txBody>
                  <a:tcPr marL="90593" marR="90593" horzOverflow="overflow"/>
                </a:tc>
                <a:tc gridSpan="2">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400" b="1" i="0" u="none" strike="noStrike" cap="none" normalizeH="0" baseline="0" dirty="0" smtClean="0">
                          <a:ln>
                            <a:noFill/>
                          </a:ln>
                          <a:solidFill>
                            <a:schemeClr val="bg1"/>
                          </a:solidFill>
                          <a:effectLst/>
                          <a:latin typeface="Trebuchet MS" pitchFamily="34" charset="0"/>
                        </a:rPr>
                        <a:t>Year 02</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400" b="1" i="0" u="none" strike="noStrike" cap="none" normalizeH="0" baseline="0" dirty="0" smtClean="0">
                          <a:ln>
                            <a:noFill/>
                          </a:ln>
                          <a:solidFill>
                            <a:schemeClr val="bg1"/>
                          </a:solidFill>
                          <a:effectLst/>
                          <a:latin typeface="Trebuchet MS" pitchFamily="34" charset="0"/>
                        </a:rPr>
                        <a:t>(</a:t>
                      </a:r>
                      <a:r>
                        <a:rPr kumimoji="0" lang="en-US" sz="2400" b="1" i="1" u="none" strike="noStrike" cap="none" normalizeH="0" baseline="0" dirty="0" smtClean="0">
                          <a:ln>
                            <a:noFill/>
                          </a:ln>
                          <a:solidFill>
                            <a:schemeClr val="bg1"/>
                          </a:solidFill>
                          <a:effectLst/>
                          <a:latin typeface="Trebuchet MS" pitchFamily="34" charset="0"/>
                        </a:rPr>
                        <a:t>N</a:t>
                      </a:r>
                      <a:r>
                        <a:rPr kumimoji="0" lang="en-US" sz="2400" b="1" i="0" u="none" strike="noStrike" cap="none" normalizeH="0" baseline="0" dirty="0" smtClean="0">
                          <a:ln>
                            <a:noFill/>
                          </a:ln>
                          <a:solidFill>
                            <a:schemeClr val="bg1"/>
                          </a:solidFill>
                          <a:effectLst/>
                          <a:latin typeface="Trebuchet MS" pitchFamily="34" charset="0"/>
                        </a:rPr>
                        <a:t> = 162)</a:t>
                      </a:r>
                    </a:p>
                  </a:txBody>
                  <a:tcPr marL="90593" marR="9059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70605"/>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1800" b="1" i="0" u="none" strike="noStrike" cap="none" normalizeH="0" baseline="0" dirty="0" smtClean="0">
                        <a:ln>
                          <a:noFill/>
                        </a:ln>
                        <a:solidFill>
                          <a:schemeClr val="bg1"/>
                        </a:solidFill>
                        <a:effectLst/>
                        <a:latin typeface="Arial" charset="0"/>
                      </a:endParaRPr>
                    </a:p>
                  </a:txBody>
                  <a:tcPr marL="90593" marR="90593" horzOverflow="overflow"/>
                </a:tc>
              </a:tr>
              <a:tr h="1114652">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solidFill>
                          <a:effectLst/>
                          <a:latin typeface="Trebuchet MS" pitchFamily="34" charset="0"/>
                        </a:rPr>
                        <a:t>Condition</a:t>
                      </a:r>
                    </a:p>
                  </a:txBody>
                  <a:tcPr marL="90593" marR="9059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400" b="0" i="0" u="none" strike="noStrike" cap="none" normalizeH="0" baseline="0" dirty="0" smtClean="0">
                          <a:ln>
                            <a:noFill/>
                          </a:ln>
                          <a:solidFill>
                            <a:schemeClr val="tx1"/>
                          </a:solidFill>
                          <a:effectLst/>
                          <a:latin typeface="Arial" charset="0"/>
                        </a:rPr>
                        <a:t>ERI</a:t>
                      </a:r>
                    </a:p>
                  </a:txBody>
                  <a:tcPr marL="90593" marR="90593" anchor="ctr" horzOverflow="overflow">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50000"/>
                        <a:lumOff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400" b="0" i="0" u="none" strike="noStrike" cap="none" normalizeH="0" baseline="0" dirty="0" smtClean="0">
                          <a:ln>
                            <a:noFill/>
                          </a:ln>
                          <a:solidFill>
                            <a:schemeClr val="tx1"/>
                          </a:solidFill>
                          <a:effectLst/>
                          <a:latin typeface="Arial" charset="0"/>
                        </a:rPr>
                        <a:t>SDI</a:t>
                      </a:r>
                    </a:p>
                  </a:txBody>
                  <a:tcPr marL="90593" marR="90593" anchor="ctr"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400" b="0" i="0" u="none" strike="noStrike" cap="none" normalizeH="0" baseline="0" dirty="0" smtClean="0">
                          <a:ln>
                            <a:noFill/>
                          </a:ln>
                          <a:solidFill>
                            <a:schemeClr val="bg1"/>
                          </a:solidFill>
                          <a:effectLst/>
                          <a:latin typeface="+mn-lt"/>
                        </a:rPr>
                        <a:t>ERI</a:t>
                      </a:r>
                      <a:endParaRPr kumimoji="0" lang="en-US" sz="2400" b="0" i="0" u="none" strike="noStrike" cap="none" normalizeH="0" baseline="0" dirty="0" smtClean="0">
                        <a:ln>
                          <a:noFill/>
                        </a:ln>
                        <a:solidFill>
                          <a:schemeClr val="bg1"/>
                        </a:solidFill>
                        <a:effectLst/>
                        <a:latin typeface="Arial" charset="0"/>
                      </a:endParaRPr>
                    </a:p>
                  </a:txBody>
                  <a:tcPr marL="90593" marR="90593" anchor="ctr" horzOverflow="overflow">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400" b="0" i="0" u="none" strike="noStrike" cap="none" normalizeH="0" baseline="0" dirty="0" smtClean="0">
                          <a:ln>
                            <a:noFill/>
                          </a:ln>
                          <a:solidFill>
                            <a:schemeClr val="dk1"/>
                          </a:solidFill>
                          <a:effectLst/>
                          <a:latin typeface="+mn-lt"/>
                        </a:rPr>
                        <a:t>SDI</a:t>
                      </a:r>
                      <a:endParaRPr kumimoji="0" lang="en-US" sz="2400" b="0" i="0" u="none" strike="noStrike" cap="none" normalizeH="0" baseline="0" dirty="0" smtClean="0">
                        <a:ln>
                          <a:noFill/>
                        </a:ln>
                        <a:solidFill>
                          <a:schemeClr val="tx1"/>
                        </a:solidFill>
                        <a:effectLst/>
                        <a:latin typeface="Arial" charset="0"/>
                      </a:endParaRPr>
                    </a:p>
                  </a:txBody>
                  <a:tcPr marL="90593" marR="90593" anchor="ctr"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143000">
                <a:tc>
                  <a:txBody>
                    <a:bodyPr/>
                    <a:lstStyle/>
                    <a:p>
                      <a:pPr marL="0" marR="0" lvl="0" indent="0" algn="l" defTabSz="914400" rtl="0" eaLnBrk="1" fontAlgn="base" latinLnBrk="0" hangingPunct="1">
                        <a:lnSpc>
                          <a:spcPct val="100000"/>
                        </a:lnSpc>
                        <a:spcBef>
                          <a:spcPts val="1200"/>
                        </a:spcBef>
                        <a:spcAft>
                          <a:spcPct val="0"/>
                        </a:spcAft>
                        <a:buClr>
                          <a:schemeClr val="accent1"/>
                        </a:buClr>
                        <a:buSzPct val="65000"/>
                        <a:buFont typeface="Wingdings" pitchFamily="2" charset="2"/>
                        <a:buNone/>
                        <a:tabLst/>
                      </a:pPr>
                      <a:r>
                        <a:rPr kumimoji="0" lang="en-US" sz="1800" u="none" strike="noStrike" cap="none" normalizeH="0" baseline="0" dirty="0" smtClean="0">
                          <a:ln>
                            <a:noFill/>
                          </a:ln>
                          <a:effectLst/>
                          <a:latin typeface="Trebuchet MS" pitchFamily="34" charset="0"/>
                        </a:rPr>
                        <a:t>Sample</a:t>
                      </a:r>
                    </a:p>
                  </a:txBody>
                  <a:tcPr marL="90593" marR="9059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
                          <a:schemeClr val="accent1"/>
                        </a:buClr>
                        <a:buSzPct val="65000"/>
                        <a:buFont typeface="Wingdings" pitchFamily="2" charset="2"/>
                        <a:buNone/>
                        <a:tabLst/>
                      </a:pPr>
                      <a:r>
                        <a:rPr kumimoji="0" lang="en-US" sz="2400" b="0" i="0" u="none" strike="noStrike" cap="none" normalizeH="0" baseline="0" dirty="0" smtClean="0">
                          <a:ln>
                            <a:noFill/>
                          </a:ln>
                          <a:solidFill>
                            <a:schemeClr val="tx1"/>
                          </a:solidFill>
                          <a:effectLst/>
                          <a:latin typeface="Arial" charset="0"/>
                        </a:rPr>
                        <a:t>112</a:t>
                      </a:r>
                    </a:p>
                  </a:txBody>
                  <a:tcPr marL="90593" marR="90593" anchor="ctr" horzOverflow="overflow">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50000"/>
                        <a:lumOff val="50000"/>
                      </a:schemeClr>
                    </a:solidFill>
                  </a:tcPr>
                </a:tc>
                <a:tc>
                  <a:txBody>
                    <a:bodyPr/>
                    <a:lstStyle/>
                    <a:p>
                      <a:pPr marL="0" marR="0" lvl="0" indent="0" algn="ctr" defTabSz="914400" rtl="0" eaLnBrk="1" fontAlgn="base" latinLnBrk="0" hangingPunct="1">
                        <a:lnSpc>
                          <a:spcPct val="100000"/>
                        </a:lnSpc>
                        <a:spcBef>
                          <a:spcPts val="0"/>
                        </a:spcBef>
                        <a:spcAft>
                          <a:spcPct val="0"/>
                        </a:spcAft>
                        <a:buClr>
                          <a:schemeClr val="accent1"/>
                        </a:buClr>
                        <a:buSzPct val="65000"/>
                        <a:buFont typeface="Wingdings" pitchFamily="2" charset="2"/>
                        <a:buNone/>
                        <a:tabLst/>
                      </a:pPr>
                      <a:r>
                        <a:rPr kumimoji="0" lang="en-US" sz="2400" b="0" i="0" u="none" strike="noStrike" cap="none" normalizeH="0" baseline="0" dirty="0" smtClean="0">
                          <a:ln>
                            <a:noFill/>
                          </a:ln>
                          <a:solidFill>
                            <a:schemeClr val="tx1"/>
                          </a:solidFill>
                          <a:effectLst/>
                          <a:latin typeface="Arial" charset="0"/>
                        </a:rPr>
                        <a:t>94</a:t>
                      </a:r>
                    </a:p>
                  </a:txBody>
                  <a:tcPr marL="90593" marR="90593" anchor="ctr"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
                          <a:schemeClr val="accent1"/>
                        </a:buClr>
                        <a:buSzPct val="65000"/>
                        <a:buFont typeface="Wingdings" pitchFamily="2" charset="2"/>
                        <a:buNone/>
                        <a:tabLst/>
                      </a:pPr>
                      <a:r>
                        <a:rPr kumimoji="0" lang="en-US" sz="2400" b="0" i="0" u="none" strike="noStrike" cap="none" normalizeH="0" baseline="0" dirty="0" smtClean="0">
                          <a:ln>
                            <a:noFill/>
                          </a:ln>
                          <a:solidFill>
                            <a:schemeClr val="tx1"/>
                          </a:solidFill>
                          <a:effectLst/>
                          <a:latin typeface="Arial" charset="0"/>
                        </a:rPr>
                        <a:t>87</a:t>
                      </a:r>
                    </a:p>
                  </a:txBody>
                  <a:tcPr marL="90593" marR="90593" anchor="ctr" horzOverflow="overflow">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50000"/>
                        <a:lumOff val="50000"/>
                      </a:schemeClr>
                    </a:solidFill>
                  </a:tcPr>
                </a:tc>
                <a:tc>
                  <a:txBody>
                    <a:bodyPr/>
                    <a:lstStyle/>
                    <a:p>
                      <a:pPr marL="0" marR="0" lvl="0" indent="0" algn="ctr" defTabSz="914400" rtl="0" eaLnBrk="1" fontAlgn="base" latinLnBrk="0" hangingPunct="1">
                        <a:lnSpc>
                          <a:spcPct val="100000"/>
                        </a:lnSpc>
                        <a:spcBef>
                          <a:spcPts val="0"/>
                        </a:spcBef>
                        <a:spcAft>
                          <a:spcPct val="0"/>
                        </a:spcAft>
                        <a:buClr>
                          <a:schemeClr val="accent1"/>
                        </a:buClr>
                        <a:buSzPct val="65000"/>
                        <a:buFont typeface="Wingdings" pitchFamily="2" charset="2"/>
                        <a:buNone/>
                        <a:tabLst/>
                      </a:pPr>
                      <a:r>
                        <a:rPr kumimoji="0" lang="en-US" sz="2400" b="0" i="0" u="none" strike="noStrike" cap="none" normalizeH="0" baseline="0" dirty="0" smtClean="0">
                          <a:ln>
                            <a:noFill/>
                          </a:ln>
                          <a:solidFill>
                            <a:schemeClr val="tx1"/>
                          </a:solidFill>
                          <a:effectLst/>
                          <a:latin typeface="Arial" charset="0"/>
                        </a:rPr>
                        <a:t>75</a:t>
                      </a:r>
                    </a:p>
                  </a:txBody>
                  <a:tcPr marL="90593" marR="90593" anchor="ctr"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143000">
                <a:tc>
                  <a:txBody>
                    <a:bodyPr/>
                    <a:lstStyle/>
                    <a:p>
                      <a:pPr marL="0" marR="0" lvl="0" indent="0" algn="l" defTabSz="914400" rtl="0" eaLnBrk="1" fontAlgn="base" latinLnBrk="0" hangingPunct="1">
                        <a:lnSpc>
                          <a:spcPct val="100000"/>
                        </a:lnSpc>
                        <a:spcBef>
                          <a:spcPts val="1200"/>
                        </a:spcBef>
                        <a:spcAft>
                          <a:spcPct val="0"/>
                        </a:spcAft>
                        <a:buClr>
                          <a:schemeClr val="accent1"/>
                        </a:buClr>
                        <a:buSzPct val="65000"/>
                        <a:buFont typeface="Wingdings" pitchFamily="2" charset="2"/>
                        <a:buNone/>
                        <a:tabLst/>
                      </a:pPr>
                      <a:r>
                        <a:rPr kumimoji="0" lang="en-US" sz="1800" u="none" strike="noStrike" cap="none" normalizeH="0" baseline="0" dirty="0" smtClean="0">
                          <a:ln>
                            <a:noFill/>
                          </a:ln>
                          <a:effectLst/>
                          <a:latin typeface="Trebuchet MS" pitchFamily="34" charset="0"/>
                        </a:rPr>
                        <a:t>Sites</a:t>
                      </a:r>
                    </a:p>
                  </a:txBody>
                  <a:tcPr marL="90593" marR="9059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p>
                      <a:pPr marL="0" marR="0" lvl="0" indent="0" algn="ctr" defTabSz="914400" rtl="0" eaLnBrk="1" fontAlgn="base" latinLnBrk="0" hangingPunct="1">
                        <a:lnSpc>
                          <a:spcPct val="100000"/>
                        </a:lnSpc>
                        <a:spcBef>
                          <a:spcPts val="0"/>
                        </a:spcBef>
                        <a:spcAft>
                          <a:spcPct val="0"/>
                        </a:spcAft>
                        <a:buClr>
                          <a:schemeClr val="accent1"/>
                        </a:buClr>
                        <a:buSzPct val="65000"/>
                        <a:buFont typeface="Wingdings" pitchFamily="2" charset="2"/>
                        <a:buNone/>
                        <a:tabLst/>
                        <a:defRPr/>
                      </a:pPr>
                      <a:r>
                        <a:rPr kumimoji="0" lang="en-US" sz="2400" b="0" i="0" u="none" strike="noStrike" cap="none" normalizeH="0" baseline="0" dirty="0" smtClean="0">
                          <a:ln>
                            <a:noFill/>
                          </a:ln>
                          <a:solidFill>
                            <a:schemeClr val="tx1"/>
                          </a:solidFill>
                          <a:effectLst/>
                          <a:latin typeface="Arial" charset="0"/>
                        </a:rPr>
                        <a:t>TX/CT</a:t>
                      </a:r>
                    </a:p>
                  </a:txBody>
                  <a:tcPr marL="90593" marR="9059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marL="0" marR="0" lvl="0" indent="0" algn="ctr" defTabSz="914400" rtl="0" eaLnBrk="1" fontAlgn="base" latinLnBrk="0" hangingPunct="1">
                        <a:lnSpc>
                          <a:spcPct val="100000"/>
                        </a:lnSpc>
                        <a:spcBef>
                          <a:spcPts val="0"/>
                        </a:spcBef>
                        <a:spcAft>
                          <a:spcPct val="0"/>
                        </a:spcAft>
                        <a:buClr>
                          <a:schemeClr val="accent1"/>
                        </a:buClr>
                        <a:buSzPct val="65000"/>
                        <a:buFont typeface="Wingdings" pitchFamily="2" charset="2"/>
                        <a:buNone/>
                        <a:tabLst/>
                        <a:defRPr/>
                      </a:pPr>
                      <a:endParaRPr kumimoji="0" lang="en-US" sz="2400" b="0" i="0" u="none" strike="noStrike" cap="none" normalizeH="0" baseline="0" dirty="0" smtClean="0">
                        <a:ln>
                          <a:noFill/>
                        </a:ln>
                        <a:solidFill>
                          <a:schemeClr val="tx1"/>
                        </a:solidFill>
                        <a:effectLst/>
                        <a:latin typeface="Arial" charset="0"/>
                      </a:endParaRPr>
                    </a:p>
                  </a:txBody>
                  <a:tcPr marL="90593" marR="9059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gridSpan="2">
                  <a:txBody>
                    <a:bodyPr/>
                    <a:lstStyle/>
                    <a:p>
                      <a:pPr marL="0" marR="0" lvl="0" indent="0" algn="ctr" defTabSz="914400" rtl="0" eaLnBrk="1" fontAlgn="base" latinLnBrk="0" hangingPunct="1">
                        <a:lnSpc>
                          <a:spcPct val="100000"/>
                        </a:lnSpc>
                        <a:spcBef>
                          <a:spcPts val="0"/>
                        </a:spcBef>
                        <a:spcAft>
                          <a:spcPct val="0"/>
                        </a:spcAft>
                        <a:buClr>
                          <a:schemeClr val="accent1"/>
                        </a:buClr>
                        <a:buSzPct val="65000"/>
                        <a:buFont typeface="Wingdings" pitchFamily="2" charset="2"/>
                        <a:buNone/>
                        <a:tabLst/>
                        <a:defRPr/>
                      </a:pPr>
                      <a:endParaRPr kumimoji="0" lang="en-US" sz="2400" b="0" i="0" u="none" strike="noStrike" cap="none" normalizeH="0" baseline="0" dirty="0" smtClean="0">
                        <a:ln>
                          <a:noFill/>
                        </a:ln>
                        <a:solidFill>
                          <a:schemeClr val="tx1"/>
                        </a:solidFill>
                        <a:effectLst/>
                        <a:latin typeface="Arial" charset="0"/>
                      </a:endParaRPr>
                    </a:p>
                    <a:p>
                      <a:pPr marL="0" marR="0" lvl="0" indent="0" algn="ctr" defTabSz="914400" rtl="0" eaLnBrk="1" fontAlgn="base" latinLnBrk="0" hangingPunct="1">
                        <a:lnSpc>
                          <a:spcPct val="100000"/>
                        </a:lnSpc>
                        <a:spcBef>
                          <a:spcPts val="0"/>
                        </a:spcBef>
                        <a:spcAft>
                          <a:spcPct val="0"/>
                        </a:spcAft>
                        <a:buClr>
                          <a:schemeClr val="accent1"/>
                        </a:buClr>
                        <a:buSzPct val="65000"/>
                        <a:buFont typeface="Wingdings" pitchFamily="2" charset="2"/>
                        <a:buNone/>
                        <a:tabLst/>
                        <a:defRPr/>
                      </a:pPr>
                      <a:r>
                        <a:rPr kumimoji="0" lang="en-US" sz="2400" b="0" i="0" u="none" strike="noStrike" cap="none" normalizeH="0" baseline="0" dirty="0" smtClean="0">
                          <a:ln>
                            <a:noFill/>
                          </a:ln>
                          <a:solidFill>
                            <a:schemeClr val="tx1"/>
                          </a:solidFill>
                          <a:effectLst/>
                          <a:latin typeface="Arial" charset="0"/>
                        </a:rPr>
                        <a:t>FL</a:t>
                      </a:r>
                    </a:p>
                    <a:p>
                      <a:pPr marL="0" marR="0" lvl="0" indent="0" algn="ctr" defTabSz="914400" rtl="0" eaLnBrk="1" fontAlgn="base" latinLnBrk="0" hangingPunct="1">
                        <a:lnSpc>
                          <a:spcPct val="100000"/>
                        </a:lnSpc>
                        <a:spcBef>
                          <a:spcPts val="0"/>
                        </a:spcBef>
                        <a:spcAft>
                          <a:spcPct val="0"/>
                        </a:spcAft>
                        <a:buClr>
                          <a:schemeClr val="accent1"/>
                        </a:buClr>
                        <a:buSzPct val="65000"/>
                        <a:buFont typeface="Wingdings" pitchFamily="2" charset="2"/>
                        <a:buNone/>
                        <a:tabLst/>
                        <a:defRPr/>
                      </a:pPr>
                      <a:endParaRPr kumimoji="0" lang="en-US" sz="2400" b="0" i="0" u="none" strike="noStrike" cap="none" normalizeH="0" baseline="0" dirty="0" smtClean="0">
                        <a:ln>
                          <a:noFill/>
                        </a:ln>
                        <a:solidFill>
                          <a:schemeClr val="tx1"/>
                        </a:solidFill>
                        <a:effectLst/>
                        <a:latin typeface="Arial" charset="0"/>
                      </a:endParaRPr>
                    </a:p>
                  </a:txBody>
                  <a:tcPr marL="90593" marR="9059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marL="0" marR="0" lvl="0" indent="0" algn="ctr" defTabSz="914400" rtl="0" eaLnBrk="1" fontAlgn="base" latinLnBrk="0" hangingPunct="1">
                        <a:lnSpc>
                          <a:spcPct val="100000"/>
                        </a:lnSpc>
                        <a:spcBef>
                          <a:spcPts val="0"/>
                        </a:spcBef>
                        <a:spcAft>
                          <a:spcPct val="0"/>
                        </a:spcAft>
                        <a:buClr>
                          <a:schemeClr val="accent1"/>
                        </a:buClr>
                        <a:buSzPct val="65000"/>
                        <a:buFont typeface="Wingdings" pitchFamily="2" charset="2"/>
                        <a:buNone/>
                        <a:tabLst/>
                        <a:defRPr/>
                      </a:pPr>
                      <a:endParaRPr kumimoji="0" lang="en-US" sz="2400" b="0" i="0" u="none" strike="noStrike" cap="none" normalizeH="0" baseline="0" dirty="0" smtClean="0">
                        <a:ln>
                          <a:noFill/>
                        </a:ln>
                        <a:solidFill>
                          <a:schemeClr val="tx1"/>
                        </a:solidFill>
                        <a:effectLst/>
                        <a:latin typeface="Arial" charset="0"/>
                      </a:endParaRPr>
                    </a:p>
                  </a:txBody>
                  <a:tcPr marL="90593" marR="9059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r>
            </a:tbl>
          </a:graphicData>
        </a:graphic>
      </p:graphicFrame>
      <p:sp>
        <p:nvSpPr>
          <p:cNvPr id="5" name="TextBox 4"/>
          <p:cNvSpPr txBox="1"/>
          <p:nvPr/>
        </p:nvSpPr>
        <p:spPr>
          <a:xfrm>
            <a:off x="184316" y="6248400"/>
            <a:ext cx="3573414" cy="369332"/>
          </a:xfrm>
          <a:prstGeom prst="rect">
            <a:avLst/>
          </a:prstGeom>
          <a:noFill/>
        </p:spPr>
        <p:txBody>
          <a:bodyPr wrap="none" rtlCol="0">
            <a:spAutoFit/>
          </a:bodyPr>
          <a:lstStyle/>
          <a:p>
            <a:r>
              <a:rPr lang="en-US" i="1" dirty="0" smtClean="0">
                <a:solidFill>
                  <a:srgbClr val="000000"/>
                </a:solidFill>
                <a:latin typeface="Bookman Old Style" pitchFamily="18" charset="0"/>
              </a:rPr>
              <a:t>Note. N</a:t>
            </a:r>
            <a:r>
              <a:rPr lang="en-US" dirty="0" smtClean="0">
                <a:solidFill>
                  <a:srgbClr val="000000"/>
                </a:solidFill>
                <a:latin typeface="Bookman Old Style" pitchFamily="18" charset="0"/>
              </a:rPr>
              <a:t> = student sample size</a:t>
            </a:r>
            <a:r>
              <a:rPr lang="en-US" dirty="0" smtClean="0">
                <a:solidFill>
                  <a:srgbClr val="000000"/>
                </a:solidFill>
              </a:rPr>
              <a:t>.</a:t>
            </a:r>
            <a:endParaRPr lang="en-US" dirty="0">
              <a:solidFill>
                <a:srgbClr val="000000"/>
              </a:solidFill>
            </a:endParaRPr>
          </a:p>
        </p:txBody>
      </p:sp>
    </p:spTree>
    <p:extLst>
      <p:ext uri="{BB962C8B-B14F-4D97-AF65-F5344CB8AC3E}">
        <p14:creationId xmlns:p14="http://schemas.microsoft.com/office/powerpoint/2010/main" val="24930692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a:spLocks noChangeArrowheads="1"/>
          </p:cNvSpPr>
          <p:nvPr/>
        </p:nvSpPr>
        <p:spPr bwMode="auto">
          <a:xfrm>
            <a:off x="0" y="0"/>
            <a:ext cx="9144000" cy="1219200"/>
          </a:xfrm>
          <a:prstGeom prst="rect">
            <a:avLst/>
          </a:prstGeom>
          <a:solidFill>
            <a:schemeClr val="tx1">
              <a:lumMod val="85000"/>
              <a:lumOff val="15000"/>
            </a:schemeClr>
          </a:solidFill>
          <a:ln w="12700">
            <a:noFill/>
            <a:miter lim="800000"/>
            <a:headEnd/>
            <a:tailEnd/>
          </a:ln>
          <a:effectLst>
            <a:outerShdw dist="28398" dir="3806097" algn="ctr" rotWithShape="0">
              <a:srgbClr val="974706">
                <a:alpha val="50000"/>
              </a:srgbClr>
            </a:outerShdw>
          </a:effectLst>
        </p:spPr>
        <p:txBody>
          <a:bodyPr vert="horz" wrap="square" lIns="91440" tIns="45720" rIns="91440" bIns="45720" numCol="1" anchor="t" anchorCtr="0" compatLnSpc="1">
            <a:prstTxWarp prst="textNoShape">
              <a:avLst/>
            </a:prstTxWarp>
          </a:bodyPr>
          <a:lstStyle/>
          <a:p>
            <a:endParaRPr lang="en-US" dirty="0"/>
          </a:p>
        </p:txBody>
      </p:sp>
      <p:sp>
        <p:nvSpPr>
          <p:cNvPr id="2" name="Title 1"/>
          <p:cNvSpPr>
            <a:spLocks noGrp="1"/>
          </p:cNvSpPr>
          <p:nvPr>
            <p:ph type="title"/>
          </p:nvPr>
        </p:nvSpPr>
        <p:spPr>
          <a:xfrm>
            <a:off x="304800" y="381000"/>
            <a:ext cx="8382000" cy="707886"/>
          </a:xfrm>
        </p:spPr>
        <p:txBody>
          <a:bodyPr/>
          <a:lstStyle/>
          <a:p>
            <a:pPr lvl="0" eaLnBrk="0" hangingPunct="0"/>
            <a:r>
              <a:rPr lang="en-US" altLang="ko-KR" sz="4000" dirty="0">
                <a:ea typeface="Malgun Gothic" pitchFamily="34" charset="-127"/>
                <a:cs typeface="Times New Roman" pitchFamily="18" charset="0"/>
              </a:rPr>
              <a:t>Standardized Differences (Hedge’s </a:t>
            </a:r>
            <a:r>
              <a:rPr lang="en-US" altLang="ko-KR" sz="4000" i="1" dirty="0">
                <a:ea typeface="Malgun Gothic" pitchFamily="34" charset="-127"/>
                <a:cs typeface="Times New Roman" pitchFamily="18" charset="0"/>
              </a:rPr>
              <a:t>g</a:t>
            </a:r>
            <a:r>
              <a:rPr lang="en-US" altLang="ko-KR" sz="4000" dirty="0">
                <a:ea typeface="Malgun Gothic" pitchFamily="34" charset="-127"/>
                <a:cs typeface="Times New Roman" pitchFamily="18" charset="0"/>
              </a:rPr>
              <a:t>) for </a:t>
            </a:r>
            <a:r>
              <a:rPr lang="en-US" altLang="ko-KR" sz="4000" dirty="0" smtClean="0">
                <a:ea typeface="Malgun Gothic" pitchFamily="34" charset="-127"/>
                <a:cs typeface="Times New Roman" pitchFamily="18" charset="0"/>
              </a:rPr>
              <a:t>Initial Study</a:t>
            </a:r>
            <a:endParaRPr lang="en-US" altLang="ko-KR" sz="4000" dirty="0">
              <a:cs typeface="Arial"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04317778"/>
              </p:ext>
            </p:extLst>
          </p:nvPr>
        </p:nvGraphicFramePr>
        <p:xfrm>
          <a:off x="1371600" y="1374125"/>
          <a:ext cx="6324600" cy="5102875"/>
        </p:xfrm>
        <a:graphic>
          <a:graphicData uri="http://schemas.openxmlformats.org/drawingml/2006/table">
            <a:tbl>
              <a:tblPr firstRow="1" firstCol="1" bandRow="1">
                <a:tableStyleId>{5C22544A-7EE6-4342-B048-85BDC9FD1C3A}</a:tableStyleId>
              </a:tblPr>
              <a:tblGrid>
                <a:gridCol w="4599709"/>
                <a:gridCol w="1724891"/>
              </a:tblGrid>
              <a:tr h="927115">
                <a:tc>
                  <a:txBody>
                    <a:bodyPr/>
                    <a:lstStyle/>
                    <a:p>
                      <a:pPr marL="0" marR="0">
                        <a:spcBef>
                          <a:spcPts val="0"/>
                        </a:spcBef>
                        <a:spcAft>
                          <a:spcPts val="0"/>
                        </a:spcAft>
                      </a:pPr>
                      <a:r>
                        <a:rPr lang="en-US" sz="2400" dirty="0" smtClean="0">
                          <a:effectLst/>
                        </a:rPr>
                        <a:t>Measure</a:t>
                      </a:r>
                    </a:p>
                    <a:p>
                      <a:pPr marL="0" marR="0">
                        <a:spcBef>
                          <a:spcPts val="0"/>
                        </a:spcBef>
                        <a:spcAft>
                          <a:spcPts val="0"/>
                        </a:spcAft>
                      </a:pPr>
                      <a:endParaRPr lang="en-US" sz="1000" dirty="0">
                        <a:effectLst/>
                        <a:latin typeface="Times New Roman"/>
                        <a:ea typeface="Times New Roman"/>
                        <a:cs typeface="Times New Roman"/>
                      </a:endParaRPr>
                    </a:p>
                  </a:txBody>
                  <a:tcPr marL="68580" marR="68580" marT="0" marB="0" anchor="b">
                    <a:solidFill>
                      <a:srgbClr val="570605"/>
                    </a:solidFill>
                  </a:tcPr>
                </a:tc>
                <a:tc>
                  <a:txBody>
                    <a:bodyPr/>
                    <a:lstStyle/>
                    <a:p>
                      <a:pPr marL="0" marR="0" algn="ctr">
                        <a:spcBef>
                          <a:spcPts val="0"/>
                        </a:spcBef>
                        <a:spcAft>
                          <a:spcPts val="0"/>
                        </a:spcAft>
                      </a:pPr>
                      <a:r>
                        <a:rPr lang="en-US" sz="2000" dirty="0">
                          <a:effectLst/>
                        </a:rPr>
                        <a:t>ERI  </a:t>
                      </a:r>
                      <a:r>
                        <a:rPr lang="en-US" sz="2000" dirty="0" smtClean="0">
                          <a:effectLst/>
                        </a:rPr>
                        <a:t>vs</a:t>
                      </a:r>
                      <a:r>
                        <a:rPr lang="en-US" sz="2000" dirty="0">
                          <a:effectLst/>
                        </a:rPr>
                        <a:t>. </a:t>
                      </a:r>
                      <a:r>
                        <a:rPr lang="en-US" sz="2000" dirty="0" smtClean="0">
                          <a:effectLst/>
                        </a:rPr>
                        <a:t>SDI</a:t>
                      </a:r>
                    </a:p>
                    <a:p>
                      <a:pPr marL="0" marR="0" algn="ctr">
                        <a:spcBef>
                          <a:spcPts val="0"/>
                        </a:spcBef>
                        <a:spcAft>
                          <a:spcPts val="0"/>
                        </a:spcAft>
                      </a:pPr>
                      <a:endParaRPr lang="en-US" sz="1000" dirty="0">
                        <a:effectLst/>
                        <a:latin typeface="Times New Roman"/>
                        <a:ea typeface="Times New Roman"/>
                        <a:cs typeface="Times New Roman"/>
                      </a:endParaRPr>
                    </a:p>
                  </a:txBody>
                  <a:tcPr marL="68580" marR="68580" marT="0" marB="0" anchor="b">
                    <a:solidFill>
                      <a:srgbClr val="570605"/>
                    </a:solidFill>
                  </a:tcPr>
                </a:tc>
              </a:tr>
              <a:tr h="230498">
                <a:tc>
                  <a:txBody>
                    <a:bodyPr/>
                    <a:lstStyle/>
                    <a:p>
                      <a:pPr marL="0" marR="0">
                        <a:spcBef>
                          <a:spcPts val="0"/>
                        </a:spcBef>
                        <a:spcAft>
                          <a:spcPts val="0"/>
                        </a:spcAft>
                      </a:pPr>
                      <a:r>
                        <a:rPr lang="en-US" sz="1600" b="0" dirty="0">
                          <a:effectLst/>
                        </a:rPr>
                        <a:t>Alphabet Knowledge </a:t>
                      </a:r>
                      <a:endParaRPr lang="en-US" sz="1800" b="0" dirty="0">
                        <a:effectLst/>
                        <a:latin typeface="Times New Roman"/>
                        <a:ea typeface="Times New Roman"/>
                        <a:cs typeface="Times New Roman"/>
                      </a:endParaRPr>
                    </a:p>
                  </a:txBody>
                  <a:tcPr marL="68580" marR="68580" marT="0" marB="0" anchor="b">
                    <a:solidFill>
                      <a:srgbClr val="570605"/>
                    </a:solidFill>
                  </a:tcPr>
                </a:tc>
                <a:tc>
                  <a:txBody>
                    <a:bodyPr/>
                    <a:lstStyle/>
                    <a:p>
                      <a:endParaRPr lang="en-US" sz="1100" dirty="0">
                        <a:effectLst/>
                        <a:latin typeface="Calibri"/>
                        <a:cs typeface="Times New Roman"/>
                      </a:endParaRPr>
                    </a:p>
                  </a:txBody>
                  <a:tcPr marL="68580" marR="68580" marT="0" marB="0" anchor="b"/>
                </a:tc>
              </a:tr>
              <a:tr h="219522">
                <a:tc>
                  <a:txBody>
                    <a:bodyPr/>
                    <a:lstStyle/>
                    <a:p>
                      <a:pPr marL="0" marR="0">
                        <a:spcBef>
                          <a:spcPts val="0"/>
                        </a:spcBef>
                        <a:spcAft>
                          <a:spcPts val="0"/>
                        </a:spcAft>
                      </a:pPr>
                      <a:r>
                        <a:rPr lang="en-US" sz="1600" b="0" dirty="0">
                          <a:effectLst/>
                        </a:rPr>
                        <a:t>     WRMT-R/NU Supplementary Letter </a:t>
                      </a:r>
                      <a:endParaRPr lang="en-US" sz="1800" b="0" dirty="0">
                        <a:effectLst/>
                        <a:latin typeface="Times New Roman"/>
                        <a:ea typeface="Times New Roman"/>
                        <a:cs typeface="Times New Roman"/>
                      </a:endParaRPr>
                    </a:p>
                  </a:txBody>
                  <a:tcPr marL="68580" marR="68580" marT="0" marB="0" anchor="b">
                    <a:solidFill>
                      <a:srgbClr val="570605"/>
                    </a:solidFill>
                  </a:tcPr>
                </a:tc>
                <a:tc rowSpan="2">
                  <a:txBody>
                    <a:bodyPr/>
                    <a:lstStyle/>
                    <a:p>
                      <a:pPr marL="0" marR="0" algn="ctr">
                        <a:spcBef>
                          <a:spcPts val="0"/>
                        </a:spcBef>
                        <a:spcAft>
                          <a:spcPts val="0"/>
                        </a:spcAft>
                      </a:pPr>
                      <a:r>
                        <a:rPr lang="en-US" sz="1800" dirty="0">
                          <a:effectLst/>
                          <a:latin typeface="+mn-lt"/>
                        </a:rPr>
                        <a:t>0.19</a:t>
                      </a:r>
                      <a:endParaRPr lang="en-US" sz="1800" dirty="0">
                        <a:effectLst/>
                        <a:latin typeface="+mn-lt"/>
                        <a:ea typeface="Times New Roman"/>
                        <a:cs typeface="Times New Roman"/>
                      </a:endParaRPr>
                    </a:p>
                  </a:txBody>
                  <a:tcPr marL="68580" marR="68580" marT="0" marB="0" anchor="b"/>
                </a:tc>
              </a:tr>
              <a:tr h="219522">
                <a:tc>
                  <a:txBody>
                    <a:bodyPr/>
                    <a:lstStyle/>
                    <a:p>
                      <a:pPr marL="0" marR="0">
                        <a:spcBef>
                          <a:spcPts val="0"/>
                        </a:spcBef>
                        <a:spcAft>
                          <a:spcPts val="0"/>
                        </a:spcAft>
                      </a:pPr>
                      <a:r>
                        <a:rPr lang="en-US" sz="1600" b="0" dirty="0">
                          <a:effectLst/>
                        </a:rPr>
                        <a:t>     Checklist-Name </a:t>
                      </a:r>
                      <a:endParaRPr lang="en-US" sz="1800" b="0" dirty="0">
                        <a:effectLst/>
                        <a:latin typeface="Times New Roman"/>
                        <a:ea typeface="Times New Roman"/>
                        <a:cs typeface="Times New Roman"/>
                      </a:endParaRPr>
                    </a:p>
                  </a:txBody>
                  <a:tcPr marL="68580" marR="68580" marT="0" marB="0" anchor="b">
                    <a:solidFill>
                      <a:srgbClr val="570605"/>
                    </a:solidFill>
                  </a:tcPr>
                </a:tc>
                <a:tc vMerge="1">
                  <a:txBody>
                    <a:bodyPr/>
                    <a:lstStyle/>
                    <a:p>
                      <a:endParaRPr lang="en-US"/>
                    </a:p>
                  </a:txBody>
                  <a:tcPr/>
                </a:tc>
              </a:tr>
              <a:tr h="245865">
                <a:tc>
                  <a:txBody>
                    <a:bodyPr/>
                    <a:lstStyle/>
                    <a:p>
                      <a:pPr marL="0" marR="0">
                        <a:spcBef>
                          <a:spcPts val="0"/>
                        </a:spcBef>
                        <a:spcAft>
                          <a:spcPts val="0"/>
                        </a:spcAft>
                      </a:pPr>
                      <a:r>
                        <a:rPr lang="en-US" sz="1600" b="0" dirty="0">
                          <a:effectLst/>
                        </a:rPr>
                        <a:t>Letter Sound Knowledge </a:t>
                      </a:r>
                      <a:endParaRPr lang="en-US" sz="1800" b="0" dirty="0">
                        <a:effectLst/>
                        <a:latin typeface="Times New Roman"/>
                        <a:ea typeface="Times New Roman"/>
                        <a:cs typeface="Times New Roman"/>
                      </a:endParaRPr>
                    </a:p>
                  </a:txBody>
                  <a:tcPr marL="68580" marR="68580" marT="0" marB="0" anchor="b">
                    <a:solidFill>
                      <a:srgbClr val="570605"/>
                    </a:solidFill>
                  </a:tcPr>
                </a:tc>
                <a:tc>
                  <a:txBody>
                    <a:bodyPr/>
                    <a:lstStyle/>
                    <a:p>
                      <a:endParaRPr lang="en-US" sz="1800" dirty="0">
                        <a:effectLst/>
                        <a:latin typeface="+mn-lt"/>
                        <a:cs typeface="Times New Roman"/>
                      </a:endParaRPr>
                    </a:p>
                  </a:txBody>
                  <a:tcPr marL="68580" marR="68580" marT="0" marB="0" anchor="b"/>
                </a:tc>
              </a:tr>
              <a:tr h="219522">
                <a:tc>
                  <a:txBody>
                    <a:bodyPr/>
                    <a:lstStyle/>
                    <a:p>
                      <a:pPr marL="0" marR="0">
                        <a:spcBef>
                          <a:spcPts val="0"/>
                        </a:spcBef>
                        <a:spcAft>
                          <a:spcPts val="0"/>
                        </a:spcAft>
                      </a:pPr>
                      <a:r>
                        <a:rPr lang="en-US" sz="1600" b="0" dirty="0">
                          <a:effectLst/>
                        </a:rPr>
                        <a:t>     WRMT-R/NU Supplementary Letter </a:t>
                      </a:r>
                      <a:endParaRPr lang="en-US" sz="1800" b="0" dirty="0">
                        <a:effectLst/>
                        <a:latin typeface="Times New Roman"/>
                        <a:ea typeface="Times New Roman"/>
                        <a:cs typeface="Times New Roman"/>
                      </a:endParaRPr>
                    </a:p>
                  </a:txBody>
                  <a:tcPr marL="68580" marR="68580" marT="0" marB="0" anchor="b">
                    <a:solidFill>
                      <a:srgbClr val="570605"/>
                    </a:solidFill>
                  </a:tcPr>
                </a:tc>
                <a:tc rowSpan="2">
                  <a:txBody>
                    <a:bodyPr/>
                    <a:lstStyle/>
                    <a:p>
                      <a:pPr marL="0" marR="0" algn="ctr">
                        <a:spcBef>
                          <a:spcPts val="0"/>
                        </a:spcBef>
                        <a:spcAft>
                          <a:spcPts val="0"/>
                        </a:spcAft>
                      </a:pPr>
                      <a:r>
                        <a:rPr lang="en-US" sz="1800" b="1" dirty="0">
                          <a:effectLst/>
                          <a:latin typeface="+mn-lt"/>
                        </a:rPr>
                        <a:t>0.44</a:t>
                      </a:r>
                      <a:endParaRPr lang="en-US" sz="1800" b="1" dirty="0">
                        <a:effectLst/>
                        <a:latin typeface="+mn-lt"/>
                        <a:ea typeface="Times New Roman"/>
                        <a:cs typeface="Times New Roman"/>
                      </a:endParaRPr>
                    </a:p>
                  </a:txBody>
                  <a:tcPr marL="68580" marR="68580" marT="0" marB="0" anchor="b"/>
                </a:tc>
              </a:tr>
              <a:tr h="219522">
                <a:tc>
                  <a:txBody>
                    <a:bodyPr/>
                    <a:lstStyle/>
                    <a:p>
                      <a:pPr marL="0" marR="0">
                        <a:spcBef>
                          <a:spcPts val="0"/>
                        </a:spcBef>
                        <a:spcAft>
                          <a:spcPts val="0"/>
                        </a:spcAft>
                      </a:pPr>
                      <a:r>
                        <a:rPr lang="en-US" sz="1600" b="0" dirty="0">
                          <a:effectLst/>
                        </a:rPr>
                        <a:t>     Checklist-Sounds</a:t>
                      </a:r>
                      <a:endParaRPr lang="en-US" sz="1800" b="0" dirty="0">
                        <a:effectLst/>
                        <a:latin typeface="Times New Roman"/>
                        <a:ea typeface="Times New Roman"/>
                        <a:cs typeface="Times New Roman"/>
                      </a:endParaRPr>
                    </a:p>
                  </a:txBody>
                  <a:tcPr marL="68580" marR="68580" marT="0" marB="0" anchor="b">
                    <a:solidFill>
                      <a:srgbClr val="570605"/>
                    </a:solidFill>
                  </a:tcPr>
                </a:tc>
                <a:tc vMerge="1">
                  <a:txBody>
                    <a:bodyPr/>
                    <a:lstStyle/>
                    <a:p>
                      <a:endParaRPr lang="en-US"/>
                    </a:p>
                  </a:txBody>
                  <a:tcPr/>
                </a:tc>
              </a:tr>
              <a:tr h="245865">
                <a:tc>
                  <a:txBody>
                    <a:bodyPr/>
                    <a:lstStyle/>
                    <a:p>
                      <a:pPr marL="0" marR="0">
                        <a:spcBef>
                          <a:spcPts val="0"/>
                        </a:spcBef>
                        <a:spcAft>
                          <a:spcPts val="0"/>
                        </a:spcAft>
                      </a:pPr>
                      <a:r>
                        <a:rPr lang="en-US" sz="1600" b="0" dirty="0">
                          <a:effectLst/>
                        </a:rPr>
                        <a:t>Phonemic Awareness </a:t>
                      </a:r>
                      <a:endParaRPr lang="en-US" sz="1800" b="0" dirty="0">
                        <a:effectLst/>
                        <a:latin typeface="Times New Roman"/>
                        <a:ea typeface="Times New Roman"/>
                        <a:cs typeface="Times New Roman"/>
                      </a:endParaRPr>
                    </a:p>
                  </a:txBody>
                  <a:tcPr marL="68580" marR="68580" marT="0" marB="0" anchor="b">
                    <a:solidFill>
                      <a:srgbClr val="570605"/>
                    </a:solidFill>
                  </a:tcPr>
                </a:tc>
                <a:tc>
                  <a:txBody>
                    <a:bodyPr/>
                    <a:lstStyle/>
                    <a:p>
                      <a:endParaRPr lang="en-US" sz="1800" dirty="0">
                        <a:effectLst/>
                        <a:latin typeface="+mn-lt"/>
                        <a:cs typeface="Times New Roman"/>
                      </a:endParaRPr>
                    </a:p>
                  </a:txBody>
                  <a:tcPr marL="68580" marR="68580" marT="0" marB="0" anchor="b"/>
                </a:tc>
              </a:tr>
              <a:tr h="245865">
                <a:tc>
                  <a:txBody>
                    <a:bodyPr/>
                    <a:lstStyle/>
                    <a:p>
                      <a:pPr marL="0" marR="0">
                        <a:spcBef>
                          <a:spcPts val="0"/>
                        </a:spcBef>
                        <a:spcAft>
                          <a:spcPts val="0"/>
                        </a:spcAft>
                      </a:pPr>
                      <a:r>
                        <a:rPr lang="en-US" sz="1600" b="0" dirty="0">
                          <a:effectLst/>
                        </a:rPr>
                        <a:t>     CTOPP Sound Matching</a:t>
                      </a:r>
                      <a:endParaRPr lang="en-US" sz="1800" b="0" dirty="0">
                        <a:effectLst/>
                        <a:latin typeface="Times New Roman"/>
                        <a:ea typeface="Times New Roman"/>
                        <a:cs typeface="Times New Roman"/>
                      </a:endParaRPr>
                    </a:p>
                  </a:txBody>
                  <a:tcPr marL="68580" marR="68580" marT="0" marB="0" anchor="b">
                    <a:solidFill>
                      <a:srgbClr val="570605"/>
                    </a:solidFill>
                  </a:tcPr>
                </a:tc>
                <a:tc>
                  <a:txBody>
                    <a:bodyPr/>
                    <a:lstStyle/>
                    <a:p>
                      <a:pPr marL="0" marR="0" algn="ctr">
                        <a:spcBef>
                          <a:spcPts val="0"/>
                        </a:spcBef>
                        <a:spcAft>
                          <a:spcPts val="0"/>
                        </a:spcAft>
                      </a:pPr>
                      <a:r>
                        <a:rPr lang="en-US" sz="1800" b="1" dirty="0">
                          <a:effectLst/>
                          <a:latin typeface="+mn-lt"/>
                        </a:rPr>
                        <a:t>0.43</a:t>
                      </a:r>
                      <a:endParaRPr lang="en-US" sz="1800" b="1" dirty="0">
                        <a:effectLst/>
                        <a:latin typeface="+mn-lt"/>
                        <a:ea typeface="Times New Roman"/>
                        <a:cs typeface="Times New Roman"/>
                      </a:endParaRPr>
                    </a:p>
                  </a:txBody>
                  <a:tcPr marL="68580" marR="68580" marT="0" marB="0" anchor="b"/>
                </a:tc>
              </a:tr>
              <a:tr h="245865">
                <a:tc>
                  <a:txBody>
                    <a:bodyPr/>
                    <a:lstStyle/>
                    <a:p>
                      <a:pPr marL="0" marR="0">
                        <a:spcBef>
                          <a:spcPts val="0"/>
                        </a:spcBef>
                        <a:spcAft>
                          <a:spcPts val="0"/>
                        </a:spcAft>
                      </a:pPr>
                      <a:r>
                        <a:rPr lang="en-US" sz="1600" b="0" dirty="0">
                          <a:effectLst/>
                        </a:rPr>
                        <a:t>     CTOPP Blending Words</a:t>
                      </a:r>
                      <a:endParaRPr lang="en-US" sz="1800" b="0" dirty="0">
                        <a:effectLst/>
                        <a:latin typeface="Times New Roman"/>
                        <a:ea typeface="Times New Roman"/>
                        <a:cs typeface="Times New Roman"/>
                      </a:endParaRPr>
                    </a:p>
                  </a:txBody>
                  <a:tcPr marL="68580" marR="68580" marT="0" marB="0" anchor="b">
                    <a:solidFill>
                      <a:srgbClr val="570605"/>
                    </a:solidFill>
                  </a:tcPr>
                </a:tc>
                <a:tc>
                  <a:txBody>
                    <a:bodyPr/>
                    <a:lstStyle/>
                    <a:p>
                      <a:pPr marL="0" marR="0" algn="ctr">
                        <a:spcBef>
                          <a:spcPts val="0"/>
                        </a:spcBef>
                        <a:spcAft>
                          <a:spcPts val="0"/>
                        </a:spcAft>
                      </a:pPr>
                      <a:r>
                        <a:rPr lang="en-US" sz="1800" b="1" dirty="0" smtClean="0">
                          <a:effectLst/>
                          <a:latin typeface="+mn-lt"/>
                        </a:rPr>
                        <a:t>0.40</a:t>
                      </a:r>
                      <a:endParaRPr lang="en-US" sz="1800" b="1" dirty="0">
                        <a:effectLst/>
                        <a:latin typeface="+mn-lt"/>
                        <a:ea typeface="Times New Roman"/>
                        <a:cs typeface="Times New Roman"/>
                      </a:endParaRPr>
                    </a:p>
                  </a:txBody>
                  <a:tcPr marL="68580" marR="68580" marT="0" marB="0" anchor="b"/>
                </a:tc>
              </a:tr>
              <a:tr h="219522">
                <a:tc>
                  <a:txBody>
                    <a:bodyPr/>
                    <a:lstStyle/>
                    <a:p>
                      <a:pPr marL="0" marR="0">
                        <a:spcBef>
                          <a:spcPts val="0"/>
                        </a:spcBef>
                        <a:spcAft>
                          <a:spcPts val="0"/>
                        </a:spcAft>
                      </a:pPr>
                      <a:r>
                        <a:rPr lang="en-US" sz="1600" b="0" dirty="0">
                          <a:effectLst/>
                        </a:rPr>
                        <a:t>     DIBELS Phonemic Segmentation </a:t>
                      </a:r>
                      <a:endParaRPr lang="en-US" sz="1800" b="0" dirty="0">
                        <a:effectLst/>
                        <a:latin typeface="Times New Roman"/>
                        <a:ea typeface="Times New Roman"/>
                        <a:cs typeface="Times New Roman"/>
                      </a:endParaRPr>
                    </a:p>
                  </a:txBody>
                  <a:tcPr marL="68580" marR="68580" marT="0" marB="0" anchor="b">
                    <a:solidFill>
                      <a:srgbClr val="570605"/>
                    </a:solidFill>
                  </a:tcPr>
                </a:tc>
                <a:tc rowSpan="2">
                  <a:txBody>
                    <a:bodyPr/>
                    <a:lstStyle/>
                    <a:p>
                      <a:pPr marL="0" marR="0" algn="ctr">
                        <a:spcBef>
                          <a:spcPts val="0"/>
                        </a:spcBef>
                        <a:spcAft>
                          <a:spcPts val="0"/>
                        </a:spcAft>
                      </a:pPr>
                      <a:r>
                        <a:rPr lang="en-US" sz="1800" b="1" dirty="0">
                          <a:effectLst/>
                          <a:latin typeface="+mn-lt"/>
                        </a:rPr>
                        <a:t>0.46</a:t>
                      </a:r>
                      <a:endParaRPr lang="en-US" sz="1800" b="1" dirty="0">
                        <a:effectLst/>
                        <a:latin typeface="+mn-lt"/>
                        <a:ea typeface="Times New Roman"/>
                        <a:cs typeface="Times New Roman"/>
                      </a:endParaRPr>
                    </a:p>
                  </a:txBody>
                  <a:tcPr marL="68580" marR="68580" marT="0" marB="0" anchor="b"/>
                </a:tc>
              </a:tr>
              <a:tr h="219522">
                <a:tc>
                  <a:txBody>
                    <a:bodyPr/>
                    <a:lstStyle/>
                    <a:p>
                      <a:pPr marL="0" marR="0">
                        <a:spcBef>
                          <a:spcPts val="0"/>
                        </a:spcBef>
                        <a:spcAft>
                          <a:spcPts val="0"/>
                        </a:spcAft>
                      </a:pPr>
                      <a:r>
                        <a:rPr lang="en-US" sz="1600" b="0" dirty="0">
                          <a:effectLst/>
                        </a:rPr>
                        <a:t>     Fluency</a:t>
                      </a:r>
                      <a:endParaRPr lang="en-US" sz="1800" b="0" dirty="0">
                        <a:effectLst/>
                        <a:latin typeface="Times New Roman"/>
                        <a:ea typeface="Times New Roman"/>
                        <a:cs typeface="Times New Roman"/>
                      </a:endParaRPr>
                    </a:p>
                  </a:txBody>
                  <a:tcPr marL="68580" marR="68580" marT="0" marB="0" anchor="b">
                    <a:solidFill>
                      <a:srgbClr val="570605"/>
                    </a:solidFill>
                  </a:tcPr>
                </a:tc>
                <a:tc vMerge="1">
                  <a:txBody>
                    <a:bodyPr/>
                    <a:lstStyle/>
                    <a:p>
                      <a:endParaRPr lang="en-US"/>
                    </a:p>
                  </a:txBody>
                  <a:tcPr/>
                </a:tc>
              </a:tr>
              <a:tr h="245865">
                <a:tc>
                  <a:txBody>
                    <a:bodyPr/>
                    <a:lstStyle/>
                    <a:p>
                      <a:pPr marL="0" marR="0">
                        <a:spcBef>
                          <a:spcPts val="0"/>
                        </a:spcBef>
                        <a:spcAft>
                          <a:spcPts val="0"/>
                        </a:spcAft>
                      </a:pPr>
                      <a:r>
                        <a:rPr lang="en-US" sz="1600" b="0" dirty="0">
                          <a:effectLst/>
                        </a:rPr>
                        <a:t>Word Attack </a:t>
                      </a:r>
                      <a:endParaRPr lang="en-US" sz="1800" b="0" dirty="0">
                        <a:effectLst/>
                        <a:latin typeface="Times New Roman"/>
                        <a:ea typeface="Times New Roman"/>
                        <a:cs typeface="Times New Roman"/>
                      </a:endParaRPr>
                    </a:p>
                  </a:txBody>
                  <a:tcPr marL="68580" marR="68580" marT="0" marB="0" anchor="b">
                    <a:solidFill>
                      <a:srgbClr val="570605"/>
                    </a:solidFill>
                  </a:tcPr>
                </a:tc>
                <a:tc>
                  <a:txBody>
                    <a:bodyPr/>
                    <a:lstStyle/>
                    <a:p>
                      <a:endParaRPr lang="en-US" sz="1800" dirty="0">
                        <a:effectLst/>
                        <a:latin typeface="+mn-lt"/>
                        <a:cs typeface="Times New Roman"/>
                      </a:endParaRPr>
                    </a:p>
                  </a:txBody>
                  <a:tcPr marL="68580" marR="68580" marT="0" marB="0" anchor="b"/>
                </a:tc>
              </a:tr>
              <a:tr h="245865">
                <a:tc>
                  <a:txBody>
                    <a:bodyPr/>
                    <a:lstStyle/>
                    <a:p>
                      <a:pPr marL="0" marR="0">
                        <a:spcBef>
                          <a:spcPts val="0"/>
                        </a:spcBef>
                        <a:spcAft>
                          <a:spcPts val="0"/>
                        </a:spcAft>
                      </a:pPr>
                      <a:r>
                        <a:rPr lang="en-US" sz="1600" b="0" dirty="0">
                          <a:effectLst/>
                        </a:rPr>
                        <a:t>     DIBELS Nonsense Word Fluency</a:t>
                      </a:r>
                      <a:endParaRPr lang="en-US" sz="1800" b="0" dirty="0">
                        <a:effectLst/>
                        <a:latin typeface="Times New Roman"/>
                        <a:ea typeface="Times New Roman"/>
                        <a:cs typeface="Times New Roman"/>
                      </a:endParaRPr>
                    </a:p>
                  </a:txBody>
                  <a:tcPr marL="68580" marR="68580" marT="0" marB="0" anchor="b">
                    <a:solidFill>
                      <a:srgbClr val="570605"/>
                    </a:solidFill>
                  </a:tcPr>
                </a:tc>
                <a:tc>
                  <a:txBody>
                    <a:bodyPr/>
                    <a:lstStyle/>
                    <a:p>
                      <a:pPr marL="0" marR="0" algn="ctr">
                        <a:spcBef>
                          <a:spcPts val="0"/>
                        </a:spcBef>
                        <a:spcAft>
                          <a:spcPts val="0"/>
                        </a:spcAft>
                      </a:pPr>
                      <a:r>
                        <a:rPr lang="en-US" sz="1800" dirty="0">
                          <a:effectLst/>
                          <a:latin typeface="+mn-lt"/>
                        </a:rPr>
                        <a:t>0.36</a:t>
                      </a:r>
                      <a:endParaRPr lang="en-US" sz="1800" dirty="0">
                        <a:effectLst/>
                        <a:latin typeface="+mn-lt"/>
                        <a:ea typeface="Times New Roman"/>
                        <a:cs typeface="Times New Roman"/>
                      </a:endParaRPr>
                    </a:p>
                  </a:txBody>
                  <a:tcPr marL="68580" marR="68580" marT="0" marB="0" anchor="b"/>
                </a:tc>
              </a:tr>
              <a:tr h="245865">
                <a:tc>
                  <a:txBody>
                    <a:bodyPr/>
                    <a:lstStyle/>
                    <a:p>
                      <a:pPr marL="0" marR="0">
                        <a:spcBef>
                          <a:spcPts val="0"/>
                        </a:spcBef>
                        <a:spcAft>
                          <a:spcPts val="0"/>
                        </a:spcAft>
                      </a:pPr>
                      <a:r>
                        <a:rPr lang="en-US" sz="1600" b="0" dirty="0">
                          <a:effectLst/>
                        </a:rPr>
                        <a:t>     WRMT-R/NU Word Attack</a:t>
                      </a:r>
                      <a:endParaRPr lang="en-US" sz="1800" b="0" dirty="0">
                        <a:effectLst/>
                        <a:latin typeface="Times New Roman"/>
                        <a:ea typeface="Times New Roman"/>
                        <a:cs typeface="Times New Roman"/>
                      </a:endParaRPr>
                    </a:p>
                  </a:txBody>
                  <a:tcPr marL="68580" marR="68580" marT="0" marB="0" anchor="b">
                    <a:solidFill>
                      <a:srgbClr val="570605"/>
                    </a:solidFill>
                  </a:tcPr>
                </a:tc>
                <a:tc>
                  <a:txBody>
                    <a:bodyPr/>
                    <a:lstStyle/>
                    <a:p>
                      <a:pPr marL="0" marR="0" algn="ctr">
                        <a:spcBef>
                          <a:spcPts val="0"/>
                        </a:spcBef>
                        <a:spcAft>
                          <a:spcPts val="0"/>
                        </a:spcAft>
                      </a:pPr>
                      <a:r>
                        <a:rPr lang="en-US" sz="1800" b="1" dirty="0">
                          <a:effectLst/>
                          <a:latin typeface="+mn-lt"/>
                        </a:rPr>
                        <a:t>0.51</a:t>
                      </a:r>
                      <a:endParaRPr lang="en-US" sz="1800" b="1" dirty="0">
                        <a:effectLst/>
                        <a:latin typeface="+mn-lt"/>
                        <a:ea typeface="Times New Roman"/>
                        <a:cs typeface="Times New Roman"/>
                      </a:endParaRPr>
                    </a:p>
                  </a:txBody>
                  <a:tcPr marL="68580" marR="68580" marT="0" marB="0" anchor="b"/>
                </a:tc>
              </a:tr>
              <a:tr h="245865">
                <a:tc>
                  <a:txBody>
                    <a:bodyPr/>
                    <a:lstStyle/>
                    <a:p>
                      <a:pPr marL="0" marR="0">
                        <a:spcBef>
                          <a:spcPts val="0"/>
                        </a:spcBef>
                        <a:spcAft>
                          <a:spcPts val="0"/>
                        </a:spcAft>
                      </a:pPr>
                      <a:r>
                        <a:rPr lang="en-US" sz="1600" b="0" dirty="0">
                          <a:effectLst/>
                        </a:rPr>
                        <a:t>Word Identification </a:t>
                      </a:r>
                      <a:endParaRPr lang="en-US" sz="1800" b="0" dirty="0">
                        <a:effectLst/>
                        <a:latin typeface="Times New Roman"/>
                        <a:ea typeface="Times New Roman"/>
                        <a:cs typeface="Times New Roman"/>
                      </a:endParaRPr>
                    </a:p>
                  </a:txBody>
                  <a:tcPr marL="68580" marR="68580" marT="0" marB="0" anchor="b">
                    <a:solidFill>
                      <a:srgbClr val="570605"/>
                    </a:solidFill>
                  </a:tcPr>
                </a:tc>
                <a:tc>
                  <a:txBody>
                    <a:bodyPr/>
                    <a:lstStyle/>
                    <a:p>
                      <a:endParaRPr lang="en-US" sz="1800" dirty="0">
                        <a:effectLst/>
                        <a:latin typeface="+mn-lt"/>
                        <a:cs typeface="Times New Roman"/>
                      </a:endParaRPr>
                    </a:p>
                  </a:txBody>
                  <a:tcPr marL="68580" marR="68580" marT="0" marB="0" anchor="b"/>
                </a:tc>
              </a:tr>
              <a:tr h="245865">
                <a:tc>
                  <a:txBody>
                    <a:bodyPr/>
                    <a:lstStyle/>
                    <a:p>
                      <a:pPr marL="0" marR="0">
                        <a:spcBef>
                          <a:spcPts val="0"/>
                        </a:spcBef>
                        <a:spcAft>
                          <a:spcPts val="0"/>
                        </a:spcAft>
                      </a:pPr>
                      <a:r>
                        <a:rPr lang="en-US" sz="1600" b="0" dirty="0">
                          <a:effectLst/>
                        </a:rPr>
                        <a:t>     WRMT-R/NU Word ID</a:t>
                      </a:r>
                      <a:endParaRPr lang="en-US" sz="1800" b="0" dirty="0">
                        <a:effectLst/>
                        <a:latin typeface="Times New Roman"/>
                        <a:ea typeface="Times New Roman"/>
                        <a:cs typeface="Times New Roman"/>
                      </a:endParaRPr>
                    </a:p>
                  </a:txBody>
                  <a:tcPr marL="68580" marR="68580" marT="0" marB="0" anchor="b">
                    <a:solidFill>
                      <a:srgbClr val="570605"/>
                    </a:solidFill>
                  </a:tcPr>
                </a:tc>
                <a:tc>
                  <a:txBody>
                    <a:bodyPr/>
                    <a:lstStyle/>
                    <a:p>
                      <a:pPr marL="0" marR="0" algn="ctr">
                        <a:spcBef>
                          <a:spcPts val="0"/>
                        </a:spcBef>
                        <a:spcAft>
                          <a:spcPts val="0"/>
                        </a:spcAft>
                      </a:pPr>
                      <a:r>
                        <a:rPr lang="en-US" sz="1800" dirty="0">
                          <a:effectLst/>
                          <a:latin typeface="+mn-lt"/>
                        </a:rPr>
                        <a:t>0.25</a:t>
                      </a:r>
                      <a:endParaRPr lang="en-US" sz="1800" dirty="0">
                        <a:effectLst/>
                        <a:latin typeface="+mn-lt"/>
                        <a:ea typeface="Times New Roman"/>
                        <a:cs typeface="Times New Roman"/>
                      </a:endParaRPr>
                    </a:p>
                  </a:txBody>
                  <a:tcPr marL="68580" marR="68580" marT="0" marB="0" anchor="b"/>
                </a:tc>
              </a:tr>
            </a:tbl>
          </a:graphicData>
        </a:graphic>
      </p:graphicFrame>
      <p:sp>
        <p:nvSpPr>
          <p:cNvPr id="6" name="Rectangle 5"/>
          <p:cNvSpPr/>
          <p:nvPr/>
        </p:nvSpPr>
        <p:spPr>
          <a:xfrm>
            <a:off x="342181" y="6477000"/>
            <a:ext cx="6389687" cy="276999"/>
          </a:xfrm>
          <a:prstGeom prst="rect">
            <a:avLst/>
          </a:prstGeom>
        </p:spPr>
        <p:txBody>
          <a:bodyPr wrap="square">
            <a:spAutoFit/>
          </a:bodyPr>
          <a:lstStyle/>
          <a:p>
            <a:r>
              <a:rPr lang="en-US" altLang="ko-KR" sz="1200" i="1" dirty="0">
                <a:solidFill>
                  <a:srgbClr val="000000"/>
                </a:solidFill>
                <a:latin typeface="Arial" pitchFamily="34" charset="0"/>
                <a:ea typeface="Times New Roman" pitchFamily="18" charset="0"/>
                <a:cs typeface="Arial" pitchFamily="34" charset="0"/>
              </a:rPr>
              <a:t>Note</a:t>
            </a:r>
            <a:r>
              <a:rPr lang="en-US" altLang="ko-KR" sz="1200" dirty="0">
                <a:solidFill>
                  <a:srgbClr val="000000"/>
                </a:solidFill>
                <a:latin typeface="Arial" pitchFamily="34" charset="0"/>
                <a:ea typeface="Times New Roman" pitchFamily="18" charset="0"/>
                <a:cs typeface="Arial" pitchFamily="34" charset="0"/>
              </a:rPr>
              <a:t>. </a:t>
            </a:r>
            <a:r>
              <a:rPr lang="en-US" altLang="ko-KR" sz="1200" b="1" dirty="0" smtClean="0">
                <a:solidFill>
                  <a:srgbClr val="000000"/>
                </a:solidFill>
                <a:latin typeface="Arial" pitchFamily="34" charset="0"/>
                <a:ea typeface="Times New Roman" pitchFamily="18" charset="0"/>
                <a:cs typeface="Arial" pitchFamily="34" charset="0"/>
              </a:rPr>
              <a:t>Bolded</a:t>
            </a:r>
            <a:r>
              <a:rPr lang="en-US" altLang="ko-KR" sz="1200" dirty="0">
                <a:solidFill>
                  <a:srgbClr val="000000"/>
                </a:solidFill>
                <a:latin typeface="Arial" pitchFamily="34" charset="0"/>
                <a:ea typeface="Times New Roman" pitchFamily="18" charset="0"/>
                <a:cs typeface="Arial" pitchFamily="34" charset="0"/>
              </a:rPr>
              <a:t>: significant effect</a:t>
            </a:r>
            <a:endParaRPr lang="en-US" sz="1200" dirty="0"/>
          </a:p>
        </p:txBody>
      </p:sp>
    </p:spTree>
    <p:extLst>
      <p:ext uri="{BB962C8B-B14F-4D97-AF65-F5344CB8AC3E}">
        <p14:creationId xmlns:p14="http://schemas.microsoft.com/office/powerpoint/2010/main" val="362105979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82000" cy="854075"/>
          </a:xfrm>
        </p:spPr>
        <p:txBody>
          <a:bodyPr/>
          <a:lstStyle/>
          <a:p>
            <a:r>
              <a:rPr lang="en-US" sz="4400" dirty="0" smtClean="0"/>
              <a:t>Illustration of Year 01 &amp; Year 02 Findings</a:t>
            </a:r>
            <a:endParaRPr lang="en-US" sz="44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322001938"/>
              </p:ext>
            </p:extLst>
          </p:nvPr>
        </p:nvGraphicFramePr>
        <p:xfrm>
          <a:off x="609600" y="1600200"/>
          <a:ext cx="7772400" cy="411480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1143000" y="5602069"/>
            <a:ext cx="1066800" cy="646331"/>
          </a:xfrm>
          <a:prstGeom prst="rect">
            <a:avLst/>
          </a:prstGeom>
          <a:noFill/>
        </p:spPr>
        <p:txBody>
          <a:bodyPr wrap="square" rtlCol="0">
            <a:spAutoFit/>
          </a:bodyPr>
          <a:lstStyle/>
          <a:p>
            <a:pPr algn="ctr"/>
            <a:r>
              <a:rPr lang="en-US" dirty="0" smtClean="0">
                <a:latin typeface="Gisha"/>
                <a:cs typeface="Gisha"/>
              </a:rPr>
              <a:t>ERI</a:t>
            </a:r>
          </a:p>
          <a:p>
            <a:pPr algn="ctr"/>
            <a:r>
              <a:rPr lang="en-US" dirty="0" smtClean="0">
                <a:latin typeface="Gisha"/>
                <a:cs typeface="Gisha"/>
              </a:rPr>
              <a:t>Year 01</a:t>
            </a:r>
            <a:endParaRPr lang="en-US" dirty="0">
              <a:latin typeface="Gisha"/>
              <a:cs typeface="Gisha"/>
            </a:endParaRPr>
          </a:p>
        </p:txBody>
      </p:sp>
      <p:sp>
        <p:nvSpPr>
          <p:cNvPr id="7" name="TextBox 6"/>
          <p:cNvSpPr txBox="1"/>
          <p:nvPr/>
        </p:nvSpPr>
        <p:spPr>
          <a:xfrm>
            <a:off x="3048000" y="5562600"/>
            <a:ext cx="1066800" cy="646331"/>
          </a:xfrm>
          <a:prstGeom prst="rect">
            <a:avLst/>
          </a:prstGeom>
          <a:noFill/>
        </p:spPr>
        <p:txBody>
          <a:bodyPr wrap="square" rtlCol="0">
            <a:spAutoFit/>
          </a:bodyPr>
          <a:lstStyle/>
          <a:p>
            <a:pPr algn="ctr"/>
            <a:r>
              <a:rPr lang="en-US" dirty="0" smtClean="0">
                <a:latin typeface="Gisha"/>
                <a:cs typeface="Gisha"/>
              </a:rPr>
              <a:t>SDI</a:t>
            </a:r>
          </a:p>
          <a:p>
            <a:pPr algn="ctr"/>
            <a:r>
              <a:rPr lang="en-US" dirty="0" smtClean="0">
                <a:latin typeface="Gisha"/>
                <a:cs typeface="Gisha"/>
              </a:rPr>
              <a:t>Year 01</a:t>
            </a:r>
            <a:endParaRPr lang="en-US" dirty="0">
              <a:latin typeface="Gisha"/>
              <a:cs typeface="Gisha"/>
            </a:endParaRPr>
          </a:p>
        </p:txBody>
      </p:sp>
      <p:sp>
        <p:nvSpPr>
          <p:cNvPr id="8" name="TextBox 7"/>
          <p:cNvSpPr txBox="1"/>
          <p:nvPr/>
        </p:nvSpPr>
        <p:spPr>
          <a:xfrm>
            <a:off x="4953000" y="5562600"/>
            <a:ext cx="1066800" cy="646331"/>
          </a:xfrm>
          <a:prstGeom prst="rect">
            <a:avLst/>
          </a:prstGeom>
          <a:noFill/>
        </p:spPr>
        <p:txBody>
          <a:bodyPr wrap="square" rtlCol="0">
            <a:spAutoFit/>
          </a:bodyPr>
          <a:lstStyle/>
          <a:p>
            <a:pPr algn="ctr"/>
            <a:r>
              <a:rPr lang="en-US" dirty="0" smtClean="0">
                <a:latin typeface="Gisha"/>
                <a:cs typeface="Gisha"/>
              </a:rPr>
              <a:t>ERI</a:t>
            </a:r>
          </a:p>
          <a:p>
            <a:pPr algn="ctr"/>
            <a:r>
              <a:rPr lang="en-US" dirty="0" smtClean="0">
                <a:latin typeface="Gisha"/>
                <a:cs typeface="Gisha"/>
              </a:rPr>
              <a:t>Year 02</a:t>
            </a:r>
            <a:endParaRPr lang="en-US" dirty="0">
              <a:latin typeface="Gisha"/>
              <a:cs typeface="Gisha"/>
            </a:endParaRPr>
          </a:p>
        </p:txBody>
      </p:sp>
      <p:sp>
        <p:nvSpPr>
          <p:cNvPr id="9" name="TextBox 8"/>
          <p:cNvSpPr txBox="1"/>
          <p:nvPr/>
        </p:nvSpPr>
        <p:spPr>
          <a:xfrm>
            <a:off x="6781800" y="5562600"/>
            <a:ext cx="1066800" cy="646331"/>
          </a:xfrm>
          <a:prstGeom prst="rect">
            <a:avLst/>
          </a:prstGeom>
          <a:noFill/>
        </p:spPr>
        <p:txBody>
          <a:bodyPr wrap="square" rtlCol="0">
            <a:spAutoFit/>
          </a:bodyPr>
          <a:lstStyle/>
          <a:p>
            <a:pPr algn="ctr"/>
            <a:r>
              <a:rPr lang="en-US" dirty="0" smtClean="0">
                <a:latin typeface="Gisha"/>
                <a:cs typeface="Gisha"/>
              </a:rPr>
              <a:t>SDI</a:t>
            </a:r>
          </a:p>
          <a:p>
            <a:pPr algn="ctr"/>
            <a:r>
              <a:rPr lang="en-US" dirty="0" smtClean="0">
                <a:latin typeface="Gisha"/>
                <a:cs typeface="Gisha"/>
              </a:rPr>
              <a:t>Year 02</a:t>
            </a:r>
            <a:endParaRPr lang="en-US" dirty="0">
              <a:latin typeface="Gisha"/>
              <a:cs typeface="Gisha"/>
            </a:endParaRPr>
          </a:p>
        </p:txBody>
      </p:sp>
      <p:cxnSp>
        <p:nvCxnSpPr>
          <p:cNvPr id="11" name="Straight Arrow Connector 10"/>
          <p:cNvCxnSpPr/>
          <p:nvPr/>
        </p:nvCxnSpPr>
        <p:spPr bwMode="auto">
          <a:xfrm>
            <a:off x="2209800" y="2590800"/>
            <a:ext cx="1066800" cy="838200"/>
          </a:xfrm>
          <a:prstGeom prst="straightConnector1">
            <a:avLst/>
          </a:prstGeom>
          <a:solidFill>
            <a:schemeClr val="accent1"/>
          </a:solidFill>
          <a:ln w="50800" cap="flat" cmpd="sng" algn="ctr">
            <a:solidFill>
              <a:schemeClr val="tx1"/>
            </a:solidFill>
            <a:prstDash val="solid"/>
            <a:round/>
            <a:headEnd type="arrow"/>
            <a:tailEnd type="arrow"/>
          </a:ln>
          <a:effectLst/>
        </p:spPr>
      </p:cxnSp>
      <p:cxnSp>
        <p:nvCxnSpPr>
          <p:cNvPr id="12" name="Straight Arrow Connector 11"/>
          <p:cNvCxnSpPr/>
          <p:nvPr/>
        </p:nvCxnSpPr>
        <p:spPr bwMode="auto">
          <a:xfrm>
            <a:off x="5867400" y="2514600"/>
            <a:ext cx="990600" cy="0"/>
          </a:xfrm>
          <a:prstGeom prst="straightConnector1">
            <a:avLst/>
          </a:prstGeom>
          <a:solidFill>
            <a:schemeClr val="accent1"/>
          </a:solidFill>
          <a:ln w="50800" cap="flat" cmpd="sng" algn="ctr">
            <a:solidFill>
              <a:schemeClr val="tx1"/>
            </a:solidFill>
            <a:prstDash val="solid"/>
            <a:round/>
            <a:headEnd type="arrow"/>
            <a:tailEnd type="arrow"/>
          </a:ln>
          <a:effectLst/>
        </p:spPr>
      </p:cxnSp>
      <p:cxnSp>
        <p:nvCxnSpPr>
          <p:cNvPr id="16" name="Straight Arrow Connector 15"/>
          <p:cNvCxnSpPr/>
          <p:nvPr/>
        </p:nvCxnSpPr>
        <p:spPr bwMode="auto">
          <a:xfrm>
            <a:off x="2286000" y="2514600"/>
            <a:ext cx="2590800" cy="0"/>
          </a:xfrm>
          <a:prstGeom prst="straightConnector1">
            <a:avLst/>
          </a:prstGeom>
          <a:solidFill>
            <a:schemeClr val="accent1"/>
          </a:solidFill>
          <a:ln w="50800" cap="flat" cmpd="sng" algn="ctr">
            <a:solidFill>
              <a:schemeClr val="tx1"/>
            </a:solidFill>
            <a:prstDash val="dash"/>
            <a:round/>
            <a:headEnd type="arrow"/>
            <a:tailEnd type="arrow"/>
          </a:ln>
          <a:effectLst/>
        </p:spPr>
      </p:cxnSp>
      <p:cxnSp>
        <p:nvCxnSpPr>
          <p:cNvPr id="19" name="Straight Arrow Connector 18"/>
          <p:cNvCxnSpPr/>
          <p:nvPr/>
        </p:nvCxnSpPr>
        <p:spPr bwMode="auto">
          <a:xfrm flipV="1">
            <a:off x="4038600" y="2590800"/>
            <a:ext cx="2743200" cy="990600"/>
          </a:xfrm>
          <a:prstGeom prst="straightConnector1">
            <a:avLst/>
          </a:prstGeom>
          <a:solidFill>
            <a:schemeClr val="accent1"/>
          </a:solidFill>
          <a:ln w="50800" cap="flat" cmpd="sng" algn="ctr">
            <a:solidFill>
              <a:schemeClr val="tx1"/>
            </a:solidFill>
            <a:prstDash val="dash"/>
            <a:round/>
            <a:headEnd type="arrow"/>
            <a:tailEnd type="arrow"/>
          </a:ln>
          <a:effectLst/>
        </p:spPr>
      </p:cxnSp>
      <p:sp>
        <p:nvSpPr>
          <p:cNvPr id="24" name="TextBox 23"/>
          <p:cNvSpPr txBox="1"/>
          <p:nvPr/>
        </p:nvSpPr>
        <p:spPr>
          <a:xfrm>
            <a:off x="152400" y="1905000"/>
            <a:ext cx="615553" cy="3429000"/>
          </a:xfrm>
          <a:prstGeom prst="rect">
            <a:avLst/>
          </a:prstGeom>
          <a:noFill/>
        </p:spPr>
        <p:txBody>
          <a:bodyPr vert="vert270" wrap="square" rtlCol="0">
            <a:spAutoFit/>
          </a:bodyPr>
          <a:lstStyle/>
          <a:p>
            <a:r>
              <a:rPr lang="en-US" sz="2800" dirty="0" smtClean="0">
                <a:latin typeface="Gisha"/>
                <a:cs typeface="Gisha"/>
              </a:rPr>
              <a:t>Student Outcomes</a:t>
            </a:r>
            <a:endParaRPr lang="en-US" sz="2800" dirty="0">
              <a:latin typeface="Gisha"/>
              <a:cs typeface="Gisha"/>
            </a:endParaRPr>
          </a:p>
        </p:txBody>
      </p:sp>
    </p:spTree>
    <p:extLst>
      <p:ext uri="{BB962C8B-B14F-4D97-AF65-F5344CB8AC3E}">
        <p14:creationId xmlns:p14="http://schemas.microsoft.com/office/powerpoint/2010/main" val="1996012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9"/>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xit" presetSubtype="0" fill="hold" nodeType="withEffect">
                                  <p:stCondLst>
                                    <p:cond delay="0"/>
                                  </p:stCondLst>
                                  <p:childTnLst>
                                    <p:set>
                                      <p:cBhvr>
                                        <p:cTn id="12" dur="1" fill="hold">
                                          <p:stCondLst>
                                            <p:cond delay="0"/>
                                          </p:stCondLst>
                                        </p:cTn>
                                        <p:tgtEl>
                                          <p:spTgt spid="11"/>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xit" presetSubtype="0" fill="hold" nodeType="withEffect">
                                  <p:stCondLst>
                                    <p:cond delay="0"/>
                                  </p:stCondLst>
                                  <p:childTnLst>
                                    <p:set>
                                      <p:cBhvr>
                                        <p:cTn id="18" dur="1" fill="hold">
                                          <p:stCondLst>
                                            <p:cond delay="0"/>
                                          </p:stCondLst>
                                        </p:cTn>
                                        <p:tgtEl>
                                          <p:spTgt spid="12"/>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par>
                                <p:cTn id="23" presetID="1" presetClass="exit" presetSubtype="0" fill="hold" nodeType="withEffect">
                                  <p:stCondLst>
                                    <p:cond delay="0"/>
                                  </p:stCondLst>
                                  <p:childTnLst>
                                    <p:set>
                                      <p:cBhvr>
                                        <p:cTn id="24" dur="1" fill="hold">
                                          <p:stCondLst>
                                            <p:cond delay="0"/>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9144000" cy="1219200"/>
          </a:xfrm>
          <a:prstGeom prst="rect">
            <a:avLst/>
          </a:prstGeom>
          <a:solidFill>
            <a:schemeClr val="accent4">
              <a:lumMod val="85000"/>
              <a:lumOff val="15000"/>
            </a:schemeClr>
          </a:solidFill>
          <a:ln w="12700">
            <a:noFill/>
            <a:miter lim="800000"/>
            <a:headEnd/>
            <a:tailEnd/>
          </a:ln>
          <a:effectLst>
            <a:outerShdw dist="28398" dir="3806097" algn="ctr" rotWithShape="0">
              <a:srgbClr val="974706">
                <a:alpha val="50000"/>
              </a:srgbClr>
            </a:outerShdw>
          </a:effectLst>
        </p:spPr>
        <p:txBody>
          <a:bodyPr vert="horz" wrap="square" lIns="91440" tIns="45720" rIns="91440" bIns="45720" numCol="1" anchor="t" anchorCtr="0" compatLnSpc="1">
            <a:prstTxWarp prst="textNoShape">
              <a:avLst/>
            </a:prstTxWarp>
          </a:bodyPr>
          <a:lstStyle/>
          <a:p>
            <a:endParaRPr lang="en-US" dirty="0"/>
          </a:p>
        </p:txBody>
      </p:sp>
      <p:sp>
        <p:nvSpPr>
          <p:cNvPr id="2" name="Title 1"/>
          <p:cNvSpPr>
            <a:spLocks noGrp="1"/>
          </p:cNvSpPr>
          <p:nvPr>
            <p:ph type="title"/>
          </p:nvPr>
        </p:nvSpPr>
        <p:spPr>
          <a:xfrm>
            <a:off x="381000" y="34746"/>
            <a:ext cx="8382000" cy="1200329"/>
          </a:xfrm>
        </p:spPr>
        <p:txBody>
          <a:bodyPr/>
          <a:lstStyle/>
          <a:p>
            <a:pPr>
              <a:lnSpc>
                <a:spcPct val="90000"/>
              </a:lnSpc>
            </a:pPr>
            <a:r>
              <a:rPr lang="en-US" sz="4000" dirty="0" smtClean="0"/>
              <a:t>Look at Your Existing Practices!!! It May Not Take An Instructional Overhaul!  </a:t>
            </a:r>
            <a:endParaRPr lang="en-US" sz="4000" dirty="0"/>
          </a:p>
        </p:txBody>
      </p:sp>
      <p:sp>
        <p:nvSpPr>
          <p:cNvPr id="3" name="Content Placeholder 2"/>
          <p:cNvSpPr>
            <a:spLocks noGrp="1"/>
          </p:cNvSpPr>
          <p:nvPr>
            <p:ph idx="1"/>
          </p:nvPr>
        </p:nvSpPr>
        <p:spPr>
          <a:xfrm>
            <a:off x="685800" y="1752600"/>
            <a:ext cx="7772400" cy="4114800"/>
          </a:xfrm>
        </p:spPr>
        <p:txBody>
          <a:bodyPr/>
          <a:lstStyle/>
          <a:p>
            <a:pPr>
              <a:lnSpc>
                <a:spcPct val="80000"/>
              </a:lnSpc>
              <a:spcBef>
                <a:spcPts val="1800"/>
              </a:spcBef>
            </a:pPr>
            <a:r>
              <a:rPr lang="en-US" dirty="0" smtClean="0">
                <a:latin typeface="Bookman Old Style" pitchFamily="18" charset="0"/>
              </a:rPr>
              <a:t>Findings did not replicate across settings, WHY…..</a:t>
            </a:r>
          </a:p>
          <a:p>
            <a:pPr>
              <a:lnSpc>
                <a:spcPct val="80000"/>
              </a:lnSpc>
              <a:spcBef>
                <a:spcPts val="1800"/>
              </a:spcBef>
            </a:pPr>
            <a:r>
              <a:rPr lang="en-US" dirty="0" smtClean="0">
                <a:latin typeface="Bookman Old Style" pitchFamily="18" charset="0"/>
              </a:rPr>
              <a:t>BECAUSE, the strength of comparison (school-designed) interventions varied across settings! </a:t>
            </a:r>
          </a:p>
          <a:p>
            <a:pPr>
              <a:lnSpc>
                <a:spcPct val="80000"/>
              </a:lnSpc>
              <a:spcBef>
                <a:spcPts val="1800"/>
              </a:spcBef>
            </a:pPr>
            <a:r>
              <a:rPr lang="en-US" dirty="0" smtClean="0">
                <a:latin typeface="Bookman Old Style" pitchFamily="18" charset="0"/>
              </a:rPr>
              <a:t>Effects of the standardized intervention were comparable between sites. </a:t>
            </a:r>
          </a:p>
        </p:txBody>
      </p:sp>
    </p:spTree>
    <p:extLst>
      <p:ext uri="{BB962C8B-B14F-4D97-AF65-F5344CB8AC3E}">
        <p14:creationId xmlns:p14="http://schemas.microsoft.com/office/powerpoint/2010/main" val="159390934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0" y="0"/>
            <a:ext cx="9144000" cy="1219200"/>
          </a:xfrm>
          <a:prstGeom prst="rect">
            <a:avLst/>
          </a:prstGeom>
          <a:solidFill>
            <a:schemeClr val="accent4">
              <a:lumMod val="85000"/>
              <a:lumOff val="15000"/>
            </a:schemeClr>
          </a:solidFill>
          <a:ln w="12700">
            <a:noFill/>
            <a:miter lim="800000"/>
            <a:headEnd/>
            <a:tailEnd/>
          </a:ln>
          <a:effectLst>
            <a:outerShdw dist="28398" dir="3806097" algn="ctr" rotWithShape="0">
              <a:srgbClr val="974706">
                <a:alpha val="50000"/>
              </a:srgbClr>
            </a:outerShdw>
          </a:effectLst>
        </p:spPr>
        <p:txBody>
          <a:bodyPr vert="horz" wrap="square" lIns="91440" tIns="45720" rIns="91440" bIns="45720" numCol="1" anchor="t" anchorCtr="0" compatLnSpc="1">
            <a:prstTxWarp prst="textNoShape">
              <a:avLst/>
            </a:prstTxWarp>
          </a:bodyPr>
          <a:lstStyle/>
          <a:p>
            <a:endParaRPr lang="en-US" dirty="0"/>
          </a:p>
        </p:txBody>
      </p:sp>
      <p:sp>
        <p:nvSpPr>
          <p:cNvPr id="2" name="Title 1"/>
          <p:cNvSpPr>
            <a:spLocks noGrp="1"/>
          </p:cNvSpPr>
          <p:nvPr>
            <p:ph type="title"/>
          </p:nvPr>
        </p:nvSpPr>
        <p:spPr>
          <a:xfrm>
            <a:off x="304800" y="280904"/>
            <a:ext cx="8686800" cy="701731"/>
          </a:xfrm>
          <a:solidFill>
            <a:schemeClr val="accent4">
              <a:lumMod val="85000"/>
              <a:lumOff val="15000"/>
            </a:schemeClr>
          </a:solidFill>
        </p:spPr>
        <p:txBody>
          <a:bodyPr/>
          <a:lstStyle/>
          <a:p>
            <a:pPr>
              <a:lnSpc>
                <a:spcPct val="90000"/>
              </a:lnSpc>
            </a:pPr>
            <a:r>
              <a:rPr lang="en-US" sz="4400" dirty="0" smtClean="0"/>
              <a:t>What We Know Now</a:t>
            </a:r>
            <a:endParaRPr lang="en-US" sz="4400" dirty="0"/>
          </a:p>
        </p:txBody>
      </p:sp>
      <p:sp>
        <p:nvSpPr>
          <p:cNvPr id="3" name="Content Placeholder 2"/>
          <p:cNvSpPr>
            <a:spLocks noGrp="1"/>
          </p:cNvSpPr>
          <p:nvPr>
            <p:ph idx="1"/>
          </p:nvPr>
        </p:nvSpPr>
        <p:spPr>
          <a:xfrm>
            <a:off x="152400" y="1447800"/>
            <a:ext cx="8458200" cy="4953000"/>
          </a:xfrm>
        </p:spPr>
        <p:txBody>
          <a:bodyPr/>
          <a:lstStyle/>
          <a:p>
            <a:endParaRPr lang="en-US" sz="2400" dirty="0" smtClean="0"/>
          </a:p>
          <a:p>
            <a:endParaRPr lang="en-US" sz="2400" dirty="0" smtClean="0"/>
          </a:p>
          <a:p>
            <a:endParaRPr lang="en-US" dirty="0"/>
          </a:p>
        </p:txBody>
      </p:sp>
      <p:graphicFrame>
        <p:nvGraphicFramePr>
          <p:cNvPr id="5" name="Diagram 4"/>
          <p:cNvGraphicFramePr/>
          <p:nvPr>
            <p:extLst>
              <p:ext uri="{D42A27DB-BD31-4B8C-83A1-F6EECF244321}">
                <p14:modId xmlns:p14="http://schemas.microsoft.com/office/powerpoint/2010/main" val="1014373650"/>
              </p:ext>
            </p:extLst>
          </p:nvPr>
        </p:nvGraphicFramePr>
        <p:xfrm>
          <a:off x="609600" y="1447800"/>
          <a:ext cx="8153400" cy="5181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3811915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0" y="0"/>
            <a:ext cx="9144000" cy="1219200"/>
          </a:xfrm>
          <a:prstGeom prst="rect">
            <a:avLst/>
          </a:prstGeom>
          <a:solidFill>
            <a:schemeClr val="accent4">
              <a:lumMod val="85000"/>
              <a:lumOff val="15000"/>
            </a:schemeClr>
          </a:solidFill>
          <a:ln w="12700">
            <a:noFill/>
            <a:miter lim="800000"/>
            <a:headEnd/>
            <a:tailEnd/>
          </a:ln>
          <a:effectLst>
            <a:outerShdw dist="28398" dir="3806097" algn="ctr" rotWithShape="0">
              <a:srgbClr val="974706">
                <a:alpha val="50000"/>
              </a:srgbClr>
            </a:outerShdw>
          </a:effectLst>
        </p:spPr>
        <p:txBody>
          <a:bodyPr vert="horz" wrap="square" lIns="91440" tIns="45720" rIns="91440" bIns="45720" numCol="1" anchor="t" anchorCtr="0" compatLnSpc="1">
            <a:prstTxWarp prst="textNoShape">
              <a:avLst/>
            </a:prstTxWarp>
          </a:bodyPr>
          <a:lstStyle/>
          <a:p>
            <a:endParaRPr lang="en-US" dirty="0">
              <a:solidFill>
                <a:srgbClr val="0C0C0C"/>
              </a:solidFill>
            </a:endParaRPr>
          </a:p>
        </p:txBody>
      </p:sp>
      <p:sp>
        <p:nvSpPr>
          <p:cNvPr id="2" name="Title 1"/>
          <p:cNvSpPr>
            <a:spLocks noGrp="1"/>
          </p:cNvSpPr>
          <p:nvPr>
            <p:ph type="title"/>
          </p:nvPr>
        </p:nvSpPr>
        <p:spPr>
          <a:xfrm>
            <a:off x="228600" y="304800"/>
            <a:ext cx="8153400" cy="769441"/>
          </a:xfrm>
        </p:spPr>
        <p:txBody>
          <a:bodyPr/>
          <a:lstStyle/>
          <a:p>
            <a:r>
              <a:rPr lang="en-US" sz="4400" dirty="0" smtClean="0"/>
              <a:t>Beyond What Works: The Instructional Puzzle</a:t>
            </a:r>
            <a:endParaRPr lang="en-US" sz="44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404584289"/>
              </p:ext>
            </p:extLst>
          </p:nvPr>
        </p:nvGraphicFramePr>
        <p:xfrm>
          <a:off x="685800" y="1981200"/>
          <a:ext cx="7772400" cy="4114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54095125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9144000" cy="1219200"/>
          </a:xfrm>
          <a:prstGeom prst="rect">
            <a:avLst/>
          </a:prstGeom>
          <a:solidFill>
            <a:schemeClr val="accent4">
              <a:lumMod val="85000"/>
              <a:lumOff val="15000"/>
            </a:schemeClr>
          </a:solidFill>
          <a:ln w="12700">
            <a:noFill/>
            <a:miter lim="800000"/>
            <a:headEnd/>
            <a:tailEnd/>
          </a:ln>
          <a:effectLst>
            <a:outerShdw dist="28398" dir="3806097" algn="ctr" rotWithShape="0">
              <a:srgbClr val="974706">
                <a:alpha val="50000"/>
              </a:srgbClr>
            </a:outerShdw>
          </a:effectLst>
        </p:spPr>
        <p:txBody>
          <a:bodyPr vert="horz" wrap="square" lIns="91440" tIns="45720" rIns="91440" bIns="45720" numCol="1" anchor="t" anchorCtr="0" compatLnSpc="1">
            <a:prstTxWarp prst="textNoShape">
              <a:avLst/>
            </a:prstTxWarp>
          </a:bodyPr>
          <a:lstStyle/>
          <a:p>
            <a:endParaRPr lang="en-US" dirty="0"/>
          </a:p>
        </p:txBody>
      </p:sp>
      <p:sp>
        <p:nvSpPr>
          <p:cNvPr id="2" name="Title 1"/>
          <p:cNvSpPr>
            <a:spLocks noGrp="1"/>
          </p:cNvSpPr>
          <p:nvPr>
            <p:ph type="title"/>
          </p:nvPr>
        </p:nvSpPr>
        <p:spPr>
          <a:xfrm>
            <a:off x="304800" y="304800"/>
            <a:ext cx="7696200" cy="769441"/>
          </a:xfrm>
        </p:spPr>
        <p:txBody>
          <a:bodyPr/>
          <a:lstStyle/>
          <a:p>
            <a:r>
              <a:rPr lang="en-US" sz="4400" dirty="0" smtClean="0"/>
              <a:t>More Things to Ponder…….</a:t>
            </a:r>
            <a:endParaRPr lang="en-US" sz="4400"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383351723"/>
              </p:ext>
            </p:extLst>
          </p:nvPr>
        </p:nvGraphicFramePr>
        <p:xfrm>
          <a:off x="685800" y="1981200"/>
          <a:ext cx="7772400" cy="4114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350023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305800" cy="777875"/>
          </a:xfrm>
        </p:spPr>
        <p:txBody>
          <a:bodyPr/>
          <a:lstStyle/>
          <a:p>
            <a:r>
              <a:rPr lang="en-US" sz="4400" dirty="0" smtClean="0"/>
              <a:t>National Assessment of Educational Progress</a:t>
            </a:r>
            <a:endParaRPr lang="en-US" sz="4400" dirty="0"/>
          </a:p>
        </p:txBody>
      </p:sp>
      <p:sp>
        <p:nvSpPr>
          <p:cNvPr id="3" name="Content Placeholder 2"/>
          <p:cNvSpPr>
            <a:spLocks noGrp="1"/>
          </p:cNvSpPr>
          <p:nvPr>
            <p:ph idx="1"/>
          </p:nvPr>
        </p:nvSpPr>
        <p:spPr>
          <a:xfrm>
            <a:off x="304800" y="1600200"/>
            <a:ext cx="8153400" cy="4648200"/>
          </a:xfrm>
        </p:spPr>
        <p:txBody>
          <a:bodyPr/>
          <a:lstStyle/>
          <a:p>
            <a:r>
              <a:rPr lang="en-US" sz="2800" dirty="0" smtClean="0"/>
              <a:t>Academic yardstick, began in 1971</a:t>
            </a:r>
          </a:p>
          <a:p>
            <a:r>
              <a:rPr lang="en-US" sz="2800" dirty="0" smtClean="0"/>
              <a:t>Representative sample across U.S.</a:t>
            </a:r>
          </a:p>
          <a:p>
            <a:r>
              <a:rPr lang="en-US" sz="2800" dirty="0" smtClean="0"/>
              <a:t>Students </a:t>
            </a:r>
            <a:r>
              <a:rPr lang="en-US" sz="2800" dirty="0"/>
              <a:t>participating in the assessment read passages and </a:t>
            </a:r>
            <a:r>
              <a:rPr lang="en-US" sz="2800" dirty="0" smtClean="0"/>
              <a:t>respond </a:t>
            </a:r>
            <a:r>
              <a:rPr lang="en-US" sz="2800" dirty="0"/>
              <a:t>to questions in three 15-minute sections</a:t>
            </a:r>
            <a:r>
              <a:rPr lang="en-US" sz="2800" dirty="0" smtClean="0"/>
              <a:t>.</a:t>
            </a:r>
          </a:p>
          <a:p>
            <a:r>
              <a:rPr lang="en-US" sz="2800" dirty="0" smtClean="0"/>
              <a:t>Each </a:t>
            </a:r>
            <a:r>
              <a:rPr lang="en-US" sz="2800" dirty="0"/>
              <a:t>section contained three or four short </a:t>
            </a:r>
            <a:r>
              <a:rPr lang="en-US" sz="2800" dirty="0" smtClean="0"/>
              <a:t>passages (approximately </a:t>
            </a:r>
            <a:r>
              <a:rPr lang="en-US" sz="2800" dirty="0"/>
              <a:t>10 </a:t>
            </a:r>
            <a:r>
              <a:rPr lang="en-US" sz="2800" dirty="0" smtClean="0"/>
              <a:t>questions). </a:t>
            </a:r>
            <a:endParaRPr lang="en-US" sz="2800" dirty="0"/>
          </a:p>
          <a:p>
            <a:r>
              <a:rPr lang="en-US" sz="2800" dirty="0" smtClean="0"/>
              <a:t>Majority </a:t>
            </a:r>
            <a:r>
              <a:rPr lang="en-US" sz="2800" dirty="0"/>
              <a:t>of the questions </a:t>
            </a:r>
            <a:r>
              <a:rPr lang="en-US" sz="2800" dirty="0" smtClean="0"/>
              <a:t>are multiple choice and some constructed responses. </a:t>
            </a:r>
            <a:endParaRPr lang="en-US" sz="2800" dirty="0"/>
          </a:p>
        </p:txBody>
      </p:sp>
    </p:spTree>
    <p:extLst>
      <p:ext uri="{BB962C8B-B14F-4D97-AF65-F5344CB8AC3E}">
        <p14:creationId xmlns:p14="http://schemas.microsoft.com/office/powerpoint/2010/main" val="230532956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0" y="4648200"/>
            <a:ext cx="9144000" cy="2209800"/>
          </a:xfrm>
          <a:prstGeom prst="rect">
            <a:avLst/>
          </a:prstGeom>
          <a:solidFill>
            <a:schemeClr val="tx2">
              <a:lumMod val="85000"/>
              <a:lumOff val="1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4000" b="0" i="0" u="none" strike="noStrike" cap="none" normalizeH="0" baseline="0" dirty="0">
              <a:ln>
                <a:noFill/>
              </a:ln>
              <a:solidFill>
                <a:schemeClr val="bg1"/>
              </a:solidFill>
              <a:effectLst/>
              <a:latin typeface="Arial" pitchFamily="-110" charset="0"/>
            </a:endParaRPr>
          </a:p>
        </p:txBody>
      </p:sp>
      <p:sp>
        <p:nvSpPr>
          <p:cNvPr id="2" name="Title 1"/>
          <p:cNvSpPr>
            <a:spLocks noGrp="1"/>
          </p:cNvSpPr>
          <p:nvPr>
            <p:ph type="ctrTitle"/>
          </p:nvPr>
        </p:nvSpPr>
        <p:spPr>
          <a:xfrm>
            <a:off x="304800" y="4567774"/>
            <a:ext cx="8534400" cy="677108"/>
          </a:xfrm>
        </p:spPr>
        <p:txBody>
          <a:bodyPr/>
          <a:lstStyle/>
          <a:p>
            <a:pPr lvl="0"/>
            <a:r>
              <a:rPr lang="en-US" sz="1800" b="0" dirty="0" smtClean="0">
                <a:latin typeface="+mj-lt"/>
              </a:rPr>
              <a:t/>
            </a:r>
            <a:br>
              <a:rPr lang="en-US" sz="1800" b="0" dirty="0" smtClean="0">
                <a:latin typeface="+mj-lt"/>
              </a:rPr>
            </a:br>
            <a:endParaRPr lang="en-US" sz="2000" dirty="0">
              <a:latin typeface="+mj-lt"/>
            </a:endParaRPr>
          </a:p>
        </p:txBody>
      </p:sp>
      <p:sp>
        <p:nvSpPr>
          <p:cNvPr id="7" name="TextBox 6"/>
          <p:cNvSpPr txBox="1"/>
          <p:nvPr/>
        </p:nvSpPr>
        <p:spPr>
          <a:xfrm>
            <a:off x="304800" y="4766608"/>
            <a:ext cx="8610600" cy="1631216"/>
          </a:xfrm>
          <a:prstGeom prst="rect">
            <a:avLst/>
          </a:prstGeom>
          <a:noFill/>
        </p:spPr>
        <p:txBody>
          <a:bodyPr wrap="square" rtlCol="0">
            <a:spAutoFit/>
          </a:bodyPr>
          <a:lstStyle/>
          <a:p>
            <a:r>
              <a:rPr lang="en-US" sz="2000" dirty="0" smtClean="0">
                <a:solidFill>
                  <a:srgbClr val="FFFFFF"/>
                </a:solidFill>
                <a:latin typeface="Bookman Old Style" pitchFamily="18" charset="0"/>
              </a:rPr>
              <a:t>Coyne</a:t>
            </a:r>
            <a:r>
              <a:rPr lang="en-US" sz="2000" dirty="0">
                <a:solidFill>
                  <a:srgbClr val="FFFFFF"/>
                </a:solidFill>
                <a:latin typeface="Bookman Old Style" pitchFamily="18" charset="0"/>
              </a:rPr>
              <a:t>, M. D., Simmons, D. C., Hagan-Burke, S., Simmons, L. E., Kwok, O., Kim, M., Fogarty, M., Oslund, E., Taylor, A., Capozzoli-Oldham, A., Ware, S., Little, M. E., &amp; Rawlinson, D. </a:t>
            </a:r>
            <a:r>
              <a:rPr lang="en-US" sz="2000" dirty="0" smtClean="0">
                <a:solidFill>
                  <a:srgbClr val="FFFFFF"/>
                </a:solidFill>
                <a:latin typeface="Bookman Old Style" pitchFamily="18" charset="0"/>
              </a:rPr>
              <a:t>M. (2013). </a:t>
            </a:r>
            <a:r>
              <a:rPr lang="en-US" sz="2000" dirty="0">
                <a:solidFill>
                  <a:srgbClr val="FFFFFF"/>
                </a:solidFill>
                <a:latin typeface="Bookman Old Style" pitchFamily="18" charset="0"/>
              </a:rPr>
              <a:t>Adjusting beginning reading intervention based on student performance: An experimental evaluation. </a:t>
            </a:r>
            <a:r>
              <a:rPr lang="en-US" sz="2000" i="1" dirty="0">
                <a:solidFill>
                  <a:srgbClr val="FFFFFF"/>
                </a:solidFill>
                <a:latin typeface="Bookman Old Style" pitchFamily="18" charset="0"/>
              </a:rPr>
              <a:t>Exceptional Children. </a:t>
            </a:r>
            <a:endParaRPr lang="en-US" dirty="0">
              <a:solidFill>
                <a:schemeClr val="bg1"/>
              </a:solidFill>
            </a:endParaRPr>
          </a:p>
        </p:txBody>
      </p:sp>
      <p:sp>
        <p:nvSpPr>
          <p:cNvPr id="8" name="Rectangle 7"/>
          <p:cNvSpPr/>
          <p:nvPr/>
        </p:nvSpPr>
        <p:spPr>
          <a:xfrm>
            <a:off x="419100" y="990600"/>
            <a:ext cx="8305800" cy="2862322"/>
          </a:xfrm>
          <a:prstGeom prst="rect">
            <a:avLst/>
          </a:prstGeom>
        </p:spPr>
        <p:txBody>
          <a:bodyPr wrap="square">
            <a:spAutoFit/>
          </a:bodyPr>
          <a:lstStyle/>
          <a:p>
            <a:endParaRPr lang="en-US" sz="3600" b="1" i="1" dirty="0" smtClean="0">
              <a:latin typeface="Trebuchet MS" pitchFamily="34" charset="0"/>
            </a:endParaRPr>
          </a:p>
          <a:p>
            <a:r>
              <a:rPr lang="en-US" sz="4800" b="1" dirty="0" smtClean="0">
                <a:latin typeface="Gabriola" panose="04040605051002020D02" pitchFamily="82" charset="0"/>
              </a:rPr>
              <a:t>Does Adjusting Intervention in Response to Learner Performance Improve Kindergarten and First Grade Outcomes?</a:t>
            </a:r>
            <a:endParaRPr lang="en-US" sz="4800" b="1" dirty="0">
              <a:latin typeface="Gabriola" panose="04040605051002020D02" pitchFamily="82" charset="0"/>
            </a:endParaRPr>
          </a:p>
        </p:txBody>
      </p:sp>
    </p:spTree>
    <p:extLst>
      <p:ext uri="{BB962C8B-B14F-4D97-AF65-F5344CB8AC3E}">
        <p14:creationId xmlns:p14="http://schemas.microsoft.com/office/powerpoint/2010/main" val="398313628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32657" y="-30678"/>
            <a:ext cx="9144000" cy="1219200"/>
          </a:xfrm>
          <a:prstGeom prst="rect">
            <a:avLst/>
          </a:prstGeom>
          <a:solidFill>
            <a:schemeClr val="accent4">
              <a:lumMod val="85000"/>
              <a:lumOff val="15000"/>
            </a:schemeClr>
          </a:solidFill>
          <a:ln w="12700">
            <a:noFill/>
            <a:miter lim="800000"/>
            <a:headEnd/>
            <a:tailEnd/>
          </a:ln>
          <a:effectLst>
            <a:outerShdw dist="28398" dir="3806097" algn="ctr" rotWithShape="0">
              <a:srgbClr val="974706">
                <a:alpha val="50000"/>
              </a:srgbClr>
            </a:outerShdw>
          </a:effectLst>
        </p:spPr>
        <p:txBody>
          <a:bodyPr vert="horz" wrap="square" lIns="91440" tIns="45720" rIns="91440" bIns="45720" numCol="1" anchor="t" anchorCtr="0" compatLnSpc="1">
            <a:prstTxWarp prst="textNoShape">
              <a:avLst/>
            </a:prstTxWarp>
          </a:bodyPr>
          <a:lstStyle/>
          <a:p>
            <a:endParaRPr lang="en-US" dirty="0"/>
          </a:p>
        </p:txBody>
      </p:sp>
      <p:sp>
        <p:nvSpPr>
          <p:cNvPr id="2" name="Title 1"/>
          <p:cNvSpPr>
            <a:spLocks noGrp="1"/>
          </p:cNvSpPr>
          <p:nvPr>
            <p:ph type="title"/>
          </p:nvPr>
        </p:nvSpPr>
        <p:spPr>
          <a:xfrm>
            <a:off x="381000" y="34746"/>
            <a:ext cx="7620000" cy="1200329"/>
          </a:xfrm>
        </p:spPr>
        <p:txBody>
          <a:bodyPr/>
          <a:lstStyle/>
          <a:p>
            <a:pPr>
              <a:lnSpc>
                <a:spcPct val="90000"/>
              </a:lnSpc>
            </a:pPr>
            <a:r>
              <a:rPr lang="en-US" sz="4000" dirty="0" smtClean="0"/>
              <a:t>How to Use Student Performance Data to Intensify/Enhance Intervention?</a:t>
            </a:r>
            <a:endParaRPr lang="en-US" sz="4000" dirty="0"/>
          </a:p>
        </p:txBody>
      </p:sp>
      <p:sp>
        <p:nvSpPr>
          <p:cNvPr id="3" name="Content Placeholder 2"/>
          <p:cNvSpPr>
            <a:spLocks noGrp="1"/>
          </p:cNvSpPr>
          <p:nvPr>
            <p:ph idx="1"/>
          </p:nvPr>
        </p:nvSpPr>
        <p:spPr>
          <a:xfrm>
            <a:off x="576943" y="1752600"/>
            <a:ext cx="7924800" cy="4572000"/>
          </a:xfrm>
        </p:spPr>
        <p:txBody>
          <a:bodyPr/>
          <a:lstStyle/>
          <a:p>
            <a:r>
              <a:rPr lang="en-US" dirty="0" smtClean="0">
                <a:latin typeface="Gisha" pitchFamily="34" charset="-79"/>
                <a:cs typeface="Gisha" pitchFamily="34" charset="-79"/>
              </a:rPr>
              <a:t>Adjusting intervention in response to student performance is an essential component of RTI. </a:t>
            </a:r>
          </a:p>
          <a:p>
            <a:r>
              <a:rPr lang="en-US" dirty="0" smtClean="0">
                <a:latin typeface="Gisha" pitchFamily="34" charset="-79"/>
                <a:cs typeface="Gisha" pitchFamily="34" charset="-79"/>
              </a:rPr>
              <a:t>Although there </a:t>
            </a:r>
            <a:r>
              <a:rPr lang="en-US" dirty="0">
                <a:latin typeface="Gisha" pitchFamily="34" charset="-79"/>
                <a:cs typeface="Gisha" pitchFamily="34" charset="-79"/>
              </a:rPr>
              <a:t>is </a:t>
            </a:r>
            <a:r>
              <a:rPr lang="en-US" dirty="0" smtClean="0">
                <a:latin typeface="Gisha" pitchFamily="34" charset="-79"/>
                <a:cs typeface="Gisha" pitchFamily="34" charset="-79"/>
              </a:rPr>
              <a:t>limited </a:t>
            </a:r>
            <a:r>
              <a:rPr lang="en-US" dirty="0">
                <a:latin typeface="Gisha" pitchFamily="34" charset="-79"/>
                <a:cs typeface="Gisha" pitchFamily="34" charset="-79"/>
              </a:rPr>
              <a:t>experimental evidence of the effects of </a:t>
            </a:r>
            <a:r>
              <a:rPr lang="en-US" u="sng" dirty="0" smtClean="0">
                <a:latin typeface="Gisha" pitchFamily="34" charset="-79"/>
                <a:cs typeface="Gisha" pitchFamily="34" charset="-79"/>
              </a:rPr>
              <a:t>how to </a:t>
            </a:r>
            <a:r>
              <a:rPr lang="en-US" dirty="0" smtClean="0">
                <a:latin typeface="Gisha" pitchFamily="34" charset="-79"/>
                <a:cs typeface="Gisha" pitchFamily="34" charset="-79"/>
              </a:rPr>
              <a:t>adjust instruction in response to learner performance</a:t>
            </a:r>
            <a:r>
              <a:rPr lang="en-US" dirty="0" smtClean="0">
                <a:latin typeface="Bookman Old Style" pitchFamily="18" charset="0"/>
              </a:rPr>
              <a:t>. </a:t>
            </a:r>
            <a:endParaRPr lang="en-US" dirty="0">
              <a:latin typeface="Bookman Old Style" pitchFamily="18" charset="0"/>
            </a:endParaRPr>
          </a:p>
        </p:txBody>
      </p:sp>
    </p:spTree>
    <p:extLst>
      <p:ext uri="{BB962C8B-B14F-4D97-AF65-F5344CB8AC3E}">
        <p14:creationId xmlns:p14="http://schemas.microsoft.com/office/powerpoint/2010/main" val="119922699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81000" y="533400"/>
            <a:ext cx="8610600" cy="5324535"/>
          </a:xfrm>
          <a:prstGeom prst="rect">
            <a:avLst/>
          </a:prstGeom>
          <a:noFill/>
        </p:spPr>
        <p:txBody>
          <a:bodyPr wrap="square" rtlCol="0">
            <a:spAutoFit/>
          </a:bodyPr>
          <a:lstStyle/>
          <a:p>
            <a:r>
              <a:rPr lang="en-US" sz="4400" dirty="0" smtClean="0">
                <a:solidFill>
                  <a:srgbClr val="FFFFFF"/>
                </a:solidFill>
                <a:latin typeface="Trebuchet MS" panose="020B0603020202020204" pitchFamily="34" charset="0"/>
              </a:rPr>
              <a:t>How do you teach more in less time?</a:t>
            </a:r>
          </a:p>
          <a:p>
            <a:pPr marL="742950" indent="-742950">
              <a:buAutoNum type="arabicPeriod"/>
            </a:pPr>
            <a:r>
              <a:rPr lang="en-US" sz="3600" dirty="0" smtClean="0">
                <a:solidFill>
                  <a:srgbClr val="FFFFFF"/>
                </a:solidFill>
                <a:latin typeface="Trebuchet MS" panose="020B0603020202020204" pitchFamily="34" charset="0"/>
              </a:rPr>
              <a:t>Students are placed in appropriate instructional material. </a:t>
            </a:r>
          </a:p>
          <a:p>
            <a:pPr marL="742950" indent="-742950">
              <a:buAutoNum type="arabicPeriod"/>
            </a:pPr>
            <a:r>
              <a:rPr lang="en-US" sz="3600" dirty="0" smtClean="0">
                <a:solidFill>
                  <a:srgbClr val="FFFFFF"/>
                </a:solidFill>
                <a:latin typeface="Trebuchet MS" panose="020B0603020202020204" pitchFamily="34" charset="0"/>
              </a:rPr>
              <a:t>Materials/instruction focus on the “most important” skills. </a:t>
            </a:r>
          </a:p>
          <a:p>
            <a:pPr marL="742950" indent="-742950">
              <a:buAutoNum type="arabicPeriod"/>
            </a:pPr>
            <a:r>
              <a:rPr lang="en-US" sz="3600" dirty="0" smtClean="0">
                <a:solidFill>
                  <a:srgbClr val="FFFFFF"/>
                </a:solidFill>
                <a:latin typeface="Trebuchet MS" panose="020B0603020202020204" pitchFamily="34" charset="0"/>
              </a:rPr>
              <a:t>Students accelerate based on mastery. </a:t>
            </a:r>
          </a:p>
          <a:p>
            <a:pPr marL="742950" indent="-742950">
              <a:buAutoNum type="arabicPeriod"/>
            </a:pPr>
            <a:r>
              <a:rPr lang="en-US" sz="3600" dirty="0" smtClean="0">
                <a:solidFill>
                  <a:srgbClr val="FFFFFF"/>
                </a:solidFill>
                <a:latin typeface="Trebuchet MS" panose="020B0603020202020204" pitchFamily="34" charset="0"/>
              </a:rPr>
              <a:t>Regrouping.</a:t>
            </a:r>
            <a:endParaRPr lang="en-US" sz="3600" dirty="0">
              <a:solidFill>
                <a:srgbClr val="FFFFFF"/>
              </a:solidFill>
              <a:latin typeface="Trebuchet MS" panose="020B0603020202020204" pitchFamily="34" charset="0"/>
            </a:endParaRPr>
          </a:p>
        </p:txBody>
      </p:sp>
    </p:spTree>
    <p:extLst>
      <p:ext uri="{BB962C8B-B14F-4D97-AF65-F5344CB8AC3E}">
        <p14:creationId xmlns:p14="http://schemas.microsoft.com/office/powerpoint/2010/main" val="412223936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9144000" cy="1219200"/>
          </a:xfrm>
          <a:prstGeom prst="rect">
            <a:avLst/>
          </a:prstGeom>
          <a:solidFill>
            <a:schemeClr val="accent4">
              <a:lumMod val="85000"/>
              <a:lumOff val="15000"/>
            </a:schemeClr>
          </a:solidFill>
          <a:ln w="12700">
            <a:noFill/>
            <a:miter lim="800000"/>
            <a:headEnd/>
            <a:tailEnd/>
          </a:ln>
          <a:effectLst>
            <a:outerShdw dist="28398" dir="3806097" algn="ctr" rotWithShape="0">
              <a:srgbClr val="974706">
                <a:alpha val="50000"/>
              </a:srgbClr>
            </a:outerShdw>
          </a:effectLst>
        </p:spPr>
        <p:txBody>
          <a:bodyPr vert="horz" wrap="square" lIns="91440" tIns="45720" rIns="91440" bIns="45720" numCol="1" anchor="t" anchorCtr="0" compatLnSpc="1">
            <a:prstTxWarp prst="textNoShape">
              <a:avLst/>
            </a:prstTxWarp>
          </a:bodyPr>
          <a:lstStyle/>
          <a:p>
            <a:endParaRPr lang="en-US" dirty="0"/>
          </a:p>
        </p:txBody>
      </p:sp>
      <p:sp>
        <p:nvSpPr>
          <p:cNvPr id="2" name="Title 1"/>
          <p:cNvSpPr>
            <a:spLocks noGrp="1"/>
          </p:cNvSpPr>
          <p:nvPr>
            <p:ph type="title"/>
          </p:nvPr>
        </p:nvSpPr>
        <p:spPr>
          <a:xfrm>
            <a:off x="304800" y="381000"/>
            <a:ext cx="8610600" cy="707886"/>
          </a:xfrm>
        </p:spPr>
        <p:txBody>
          <a:bodyPr/>
          <a:lstStyle/>
          <a:p>
            <a:r>
              <a:rPr lang="en-US" sz="4000" dirty="0" smtClean="0"/>
              <a:t>What Are the Implications of RTI and Acceleration?</a:t>
            </a:r>
            <a:endParaRPr lang="en-US" sz="4000" dirty="0"/>
          </a:p>
        </p:txBody>
      </p:sp>
      <p:sp>
        <p:nvSpPr>
          <p:cNvPr id="3" name="Content Placeholder 2"/>
          <p:cNvSpPr>
            <a:spLocks noGrp="1"/>
          </p:cNvSpPr>
          <p:nvPr>
            <p:ph idx="1"/>
          </p:nvPr>
        </p:nvSpPr>
        <p:spPr>
          <a:xfrm>
            <a:off x="288985" y="1600200"/>
            <a:ext cx="7772400" cy="4114800"/>
          </a:xfrm>
        </p:spPr>
        <p:txBody>
          <a:bodyPr/>
          <a:lstStyle/>
          <a:p>
            <a:r>
              <a:rPr lang="en-US" dirty="0" smtClean="0">
                <a:latin typeface="Bookman Old Style" pitchFamily="18" charset="0"/>
              </a:rPr>
              <a:t>Frequent progress monitoring</a:t>
            </a:r>
          </a:p>
          <a:p>
            <a:r>
              <a:rPr lang="en-US" dirty="0" smtClean="0">
                <a:latin typeface="Bookman Old Style" pitchFamily="18" charset="0"/>
              </a:rPr>
              <a:t>Not all students are on the same page. </a:t>
            </a:r>
          </a:p>
          <a:p>
            <a:r>
              <a:rPr lang="en-US" dirty="0" smtClean="0">
                <a:latin typeface="Bookman Old Style" pitchFamily="18" charset="0"/>
              </a:rPr>
              <a:t>Teachers who know how to use data to modify instruction</a:t>
            </a:r>
          </a:p>
          <a:p>
            <a:r>
              <a:rPr lang="en-US" dirty="0" smtClean="0">
                <a:latin typeface="Bookman Old Style" pitchFamily="18" charset="0"/>
              </a:rPr>
              <a:t>Instructional and schedule flexibility</a:t>
            </a:r>
          </a:p>
          <a:p>
            <a:r>
              <a:rPr lang="en-US" dirty="0" smtClean="0">
                <a:latin typeface="Bookman Old Style" pitchFamily="18" charset="0"/>
              </a:rPr>
              <a:t>Coordinated effects among ALL teachers.  </a:t>
            </a:r>
          </a:p>
          <a:p>
            <a:pPr marL="0" indent="0">
              <a:buNone/>
            </a:pPr>
            <a:r>
              <a:rPr lang="en-US" dirty="0" smtClean="0">
                <a:latin typeface="Bookman Old Style" pitchFamily="18" charset="0"/>
              </a:rPr>
              <a:t> </a:t>
            </a:r>
            <a:endParaRPr lang="en-US" dirty="0">
              <a:latin typeface="Bookman Old Style" pitchFamily="18" charset="0"/>
            </a:endParaRPr>
          </a:p>
        </p:txBody>
      </p:sp>
      <p:sp>
        <p:nvSpPr>
          <p:cNvPr id="5" name="Oval Callout 4"/>
          <p:cNvSpPr/>
          <p:nvPr/>
        </p:nvSpPr>
        <p:spPr bwMode="auto">
          <a:xfrm>
            <a:off x="7239000" y="1469886"/>
            <a:ext cx="2209800" cy="1524000"/>
          </a:xfrm>
          <a:prstGeom prst="wedgeEllipseCallou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r>
              <a:rPr lang="en-US" dirty="0" smtClean="0">
                <a:solidFill>
                  <a:schemeClr val="bg1"/>
                </a:solidFill>
                <a:latin typeface="Arial" pitchFamily="-110" charset="0"/>
              </a:rPr>
              <a:t>How many of you are using data to adjust intervention?</a:t>
            </a:r>
            <a:endParaRPr kumimoji="0" lang="en-US" b="0" i="0" u="none" strike="noStrike" cap="none" normalizeH="0" baseline="0" dirty="0">
              <a:ln>
                <a:noFill/>
              </a:ln>
              <a:solidFill>
                <a:schemeClr val="bg1"/>
              </a:solidFill>
              <a:effectLst/>
              <a:latin typeface="Arial" pitchFamily="-110" charset="0"/>
            </a:endParaRPr>
          </a:p>
        </p:txBody>
      </p:sp>
    </p:spTree>
    <p:extLst>
      <p:ext uri="{BB962C8B-B14F-4D97-AF65-F5344CB8AC3E}">
        <p14:creationId xmlns:p14="http://schemas.microsoft.com/office/powerpoint/2010/main" val="83742817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0" y="0"/>
            <a:ext cx="9144000" cy="1219200"/>
          </a:xfrm>
          <a:prstGeom prst="rect">
            <a:avLst/>
          </a:prstGeom>
          <a:solidFill>
            <a:schemeClr val="accent4">
              <a:lumMod val="85000"/>
              <a:lumOff val="15000"/>
            </a:schemeClr>
          </a:solidFill>
          <a:ln w="12700">
            <a:noFill/>
            <a:miter lim="800000"/>
            <a:headEnd/>
            <a:tailEnd/>
          </a:ln>
          <a:effectLst>
            <a:outerShdw dist="28398" dir="3806097" algn="ctr" rotWithShape="0">
              <a:srgbClr val="974706">
                <a:alpha val="50000"/>
              </a:srgbClr>
            </a:outerShdw>
          </a:effectLst>
        </p:spPr>
        <p:txBody>
          <a:bodyPr vert="horz" wrap="square" lIns="91440" tIns="45720" rIns="91440" bIns="45720" numCol="1" anchor="t" anchorCtr="0" compatLnSpc="1">
            <a:prstTxWarp prst="textNoShape">
              <a:avLst/>
            </a:prstTxWarp>
          </a:bodyPr>
          <a:lstStyle/>
          <a:p>
            <a:endParaRPr lang="en-US" dirty="0"/>
          </a:p>
        </p:txBody>
      </p:sp>
      <p:sp>
        <p:nvSpPr>
          <p:cNvPr id="2" name="Title 1"/>
          <p:cNvSpPr>
            <a:spLocks noGrp="1"/>
          </p:cNvSpPr>
          <p:nvPr>
            <p:ph type="title"/>
          </p:nvPr>
        </p:nvSpPr>
        <p:spPr>
          <a:xfrm>
            <a:off x="381000" y="7000"/>
            <a:ext cx="8458200" cy="1200329"/>
          </a:xfrm>
        </p:spPr>
        <p:txBody>
          <a:bodyPr/>
          <a:lstStyle/>
          <a:p>
            <a:pPr>
              <a:lnSpc>
                <a:spcPct val="90000"/>
              </a:lnSpc>
            </a:pPr>
            <a:r>
              <a:rPr lang="en-US" sz="4000" dirty="0" smtClean="0"/>
              <a:t>RCT to Compare Effects of Adjusting Progression through ERI</a:t>
            </a:r>
            <a:endParaRPr lang="en-US" sz="4000" dirty="0"/>
          </a:p>
        </p:txBody>
      </p:sp>
      <p:graphicFrame>
        <p:nvGraphicFramePr>
          <p:cNvPr id="4" name="Diagram 3"/>
          <p:cNvGraphicFramePr/>
          <p:nvPr>
            <p:extLst>
              <p:ext uri="{D42A27DB-BD31-4B8C-83A1-F6EECF244321}">
                <p14:modId xmlns:p14="http://schemas.microsoft.com/office/powerpoint/2010/main" val="1122463816"/>
              </p:ext>
            </p:extLst>
          </p:nvPr>
        </p:nvGraphicFramePr>
        <p:xfrm>
          <a:off x="762000" y="1524000"/>
          <a:ext cx="7467600" cy="533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5297885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9144000" cy="1219200"/>
          </a:xfrm>
          <a:prstGeom prst="rect">
            <a:avLst/>
          </a:prstGeom>
          <a:solidFill>
            <a:schemeClr val="accent4">
              <a:lumMod val="85000"/>
              <a:lumOff val="15000"/>
            </a:schemeClr>
          </a:solidFill>
          <a:ln w="12700">
            <a:noFill/>
            <a:miter lim="800000"/>
            <a:headEnd/>
            <a:tailEnd/>
          </a:ln>
          <a:effectLst>
            <a:outerShdw dist="28398" dir="3806097" algn="ctr" rotWithShape="0">
              <a:srgbClr val="974706">
                <a:alpha val="50000"/>
              </a:srgbClr>
            </a:outerShdw>
          </a:effectLst>
        </p:spPr>
        <p:txBody>
          <a:bodyPr vert="horz" wrap="square" lIns="91440" tIns="45720" rIns="91440" bIns="45720" numCol="1" anchor="t" anchorCtr="0" compatLnSpc="1">
            <a:prstTxWarp prst="textNoShape">
              <a:avLst/>
            </a:prstTxWarp>
          </a:bodyPr>
          <a:lstStyle/>
          <a:p>
            <a:endParaRPr lang="en-US" dirty="0"/>
          </a:p>
        </p:txBody>
      </p:sp>
      <p:sp>
        <p:nvSpPr>
          <p:cNvPr id="2" name="Title 1"/>
          <p:cNvSpPr>
            <a:spLocks noGrp="1"/>
          </p:cNvSpPr>
          <p:nvPr>
            <p:ph type="title"/>
          </p:nvPr>
        </p:nvSpPr>
        <p:spPr>
          <a:xfrm>
            <a:off x="283234" y="304800"/>
            <a:ext cx="7620000" cy="769441"/>
          </a:xfrm>
        </p:spPr>
        <p:txBody>
          <a:bodyPr/>
          <a:lstStyle/>
          <a:p>
            <a:r>
              <a:rPr lang="en-US" sz="4400" dirty="0" smtClean="0"/>
              <a:t>Participants</a:t>
            </a:r>
            <a:r>
              <a:rPr lang="en-US" dirty="0" smtClean="0">
                <a:latin typeface="+mj-lt"/>
              </a:rPr>
              <a:t> </a:t>
            </a:r>
            <a:endParaRPr lang="en-US" dirty="0">
              <a:latin typeface="+mj-lt"/>
            </a:endParaRPr>
          </a:p>
        </p:txBody>
      </p:sp>
      <p:sp>
        <p:nvSpPr>
          <p:cNvPr id="3" name="Content Placeholder 2"/>
          <p:cNvSpPr>
            <a:spLocks noGrp="1"/>
          </p:cNvSpPr>
          <p:nvPr>
            <p:ph idx="1"/>
          </p:nvPr>
        </p:nvSpPr>
        <p:spPr>
          <a:xfrm>
            <a:off x="294736" y="1905000"/>
            <a:ext cx="8534400" cy="3886200"/>
          </a:xfrm>
        </p:spPr>
        <p:txBody>
          <a:bodyPr/>
          <a:lstStyle/>
          <a:p>
            <a:pPr>
              <a:lnSpc>
                <a:spcPct val="80000"/>
              </a:lnSpc>
              <a:spcBef>
                <a:spcPts val="1800"/>
              </a:spcBef>
            </a:pPr>
            <a:r>
              <a:rPr lang="en-US" dirty="0" smtClean="0">
                <a:latin typeface="Gisha" pitchFamily="34" charset="-79"/>
                <a:cs typeface="Gisha" pitchFamily="34" charset="-79"/>
              </a:rPr>
              <a:t>103 students from 9 schools in TX, CT, &amp; FL </a:t>
            </a:r>
          </a:p>
          <a:p>
            <a:pPr>
              <a:lnSpc>
                <a:spcPct val="80000"/>
              </a:lnSpc>
              <a:spcBef>
                <a:spcPts val="1800"/>
              </a:spcBef>
            </a:pPr>
            <a:r>
              <a:rPr lang="en-US" dirty="0" smtClean="0">
                <a:latin typeface="Gisha" pitchFamily="34" charset="-79"/>
                <a:cs typeface="Gisha" pitchFamily="34" charset="-79"/>
              </a:rPr>
              <a:t>Selected from a pool of lowest-performing children nominated by classroom teachers </a:t>
            </a:r>
            <a:r>
              <a:rPr lang="en-US" b="1" dirty="0" smtClean="0">
                <a:latin typeface="Gisha" pitchFamily="34" charset="-79"/>
                <a:cs typeface="Gisha" pitchFamily="34" charset="-79"/>
              </a:rPr>
              <a:t> </a:t>
            </a:r>
            <a:endParaRPr lang="en-US" sz="3600" dirty="0">
              <a:latin typeface="Gisha" pitchFamily="34" charset="-79"/>
              <a:cs typeface="Gisha" pitchFamily="34" charset="-79"/>
            </a:endParaRPr>
          </a:p>
          <a:p>
            <a:pPr>
              <a:lnSpc>
                <a:spcPct val="80000"/>
              </a:lnSpc>
              <a:spcBef>
                <a:spcPts val="1800"/>
              </a:spcBef>
            </a:pPr>
            <a:r>
              <a:rPr lang="en-US" dirty="0" smtClean="0">
                <a:latin typeface="Gisha" pitchFamily="34" charset="-79"/>
                <a:cs typeface="Gisha" pitchFamily="34" charset="-79"/>
              </a:rPr>
              <a:t>WRMT-R letter identification: ≤9th percentile </a:t>
            </a:r>
            <a:r>
              <a:rPr lang="en-US" b="1" dirty="0" smtClean="0">
                <a:latin typeface="Gisha" pitchFamily="34" charset="-79"/>
                <a:cs typeface="Gisha" pitchFamily="34" charset="-79"/>
              </a:rPr>
              <a:t>and/or</a:t>
            </a:r>
            <a:r>
              <a:rPr lang="en-US" dirty="0" smtClean="0">
                <a:latin typeface="Gisha" pitchFamily="34" charset="-79"/>
                <a:cs typeface="Gisha" pitchFamily="34" charset="-79"/>
              </a:rPr>
              <a:t> CTOPP rapid object naming: ≤16th percentile</a:t>
            </a:r>
            <a:endParaRPr lang="en-US" sz="4000" dirty="0">
              <a:latin typeface="Gisha" pitchFamily="34" charset="-79"/>
              <a:cs typeface="Gisha" pitchFamily="34" charset="-79"/>
            </a:endParaRPr>
          </a:p>
        </p:txBody>
      </p:sp>
    </p:spTree>
    <p:extLst>
      <p:ext uri="{BB962C8B-B14F-4D97-AF65-F5344CB8AC3E}">
        <p14:creationId xmlns:p14="http://schemas.microsoft.com/office/powerpoint/2010/main" val="117255775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0" y="0"/>
            <a:ext cx="9144000" cy="1219200"/>
          </a:xfrm>
          <a:prstGeom prst="rect">
            <a:avLst/>
          </a:prstGeom>
          <a:solidFill>
            <a:schemeClr val="accent4">
              <a:lumMod val="85000"/>
              <a:lumOff val="15000"/>
            </a:schemeClr>
          </a:solidFill>
          <a:ln w="12700">
            <a:noFill/>
            <a:miter lim="800000"/>
            <a:headEnd/>
            <a:tailEnd/>
          </a:ln>
          <a:effectLst>
            <a:outerShdw dist="28398" dir="3806097" algn="ctr" rotWithShape="0">
              <a:srgbClr val="974706">
                <a:alpha val="50000"/>
              </a:srgbClr>
            </a:outerShdw>
          </a:effectLst>
        </p:spPr>
        <p:txBody>
          <a:bodyPr vert="horz" wrap="square" lIns="91440" tIns="45720" rIns="91440" bIns="45720" numCol="1" anchor="t" anchorCtr="0" compatLnSpc="1">
            <a:prstTxWarp prst="textNoShape">
              <a:avLst/>
            </a:prstTxWarp>
          </a:bodyPr>
          <a:lstStyle/>
          <a:p>
            <a:endParaRPr lang="en-US" dirty="0"/>
          </a:p>
        </p:txBody>
      </p:sp>
      <p:sp>
        <p:nvSpPr>
          <p:cNvPr id="2" name="Title 1"/>
          <p:cNvSpPr>
            <a:spLocks noGrp="1"/>
          </p:cNvSpPr>
          <p:nvPr>
            <p:ph type="title" idx="4294967295"/>
          </p:nvPr>
        </p:nvSpPr>
        <p:spPr>
          <a:xfrm>
            <a:off x="76200" y="-6529"/>
            <a:ext cx="8991600" cy="1200329"/>
          </a:xfrm>
        </p:spPr>
        <p:txBody>
          <a:bodyPr/>
          <a:lstStyle/>
          <a:p>
            <a:pPr>
              <a:lnSpc>
                <a:spcPct val="90000"/>
              </a:lnSpc>
            </a:pPr>
            <a:r>
              <a:rPr lang="en-US" sz="4000" dirty="0" smtClean="0"/>
              <a:t>ERI-E: Adjusted Curriculum Pacing &amp; Grouping: Mastery &amp; Monitoring</a:t>
            </a:r>
            <a:endParaRPr lang="en-US" sz="4000" dirty="0"/>
          </a:p>
        </p:txBody>
      </p:sp>
      <p:graphicFrame>
        <p:nvGraphicFramePr>
          <p:cNvPr id="3" name="Diagram 2"/>
          <p:cNvGraphicFramePr/>
          <p:nvPr>
            <p:extLst>
              <p:ext uri="{D42A27DB-BD31-4B8C-83A1-F6EECF244321}">
                <p14:modId xmlns:p14="http://schemas.microsoft.com/office/powerpoint/2010/main" val="4114524820"/>
              </p:ext>
            </p:extLst>
          </p:nvPr>
        </p:nvGraphicFramePr>
        <p:xfrm>
          <a:off x="609600" y="1524000"/>
          <a:ext cx="7924800" cy="495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612569" y="2236400"/>
            <a:ext cx="1295400" cy="438903"/>
          </a:xfrm>
          <a:prstGeom prst="rect">
            <a:avLst/>
          </a:prstGeom>
          <a:noFill/>
        </p:spPr>
        <p:txBody>
          <a:bodyPr wrap="square" rtlCol="0">
            <a:spAutoFit/>
          </a:bodyPr>
          <a:lstStyle/>
          <a:p>
            <a:pPr algn="ctr">
              <a:lnSpc>
                <a:spcPct val="80000"/>
              </a:lnSpc>
              <a:spcAft>
                <a:spcPts val="600"/>
              </a:spcAft>
            </a:pPr>
            <a:r>
              <a:rPr lang="en-US" sz="1400" dirty="0" smtClean="0">
                <a:solidFill>
                  <a:schemeClr val="bg1"/>
                </a:solidFill>
                <a:latin typeface="Gisha" pitchFamily="34" charset="-79"/>
                <a:cs typeface="Gisha" pitchFamily="34" charset="-79"/>
              </a:rPr>
              <a:t>Experimental Manipulation</a:t>
            </a:r>
          </a:p>
        </p:txBody>
      </p:sp>
      <p:sp>
        <p:nvSpPr>
          <p:cNvPr id="7" name="TextBox 6"/>
          <p:cNvSpPr txBox="1"/>
          <p:nvPr/>
        </p:nvSpPr>
        <p:spPr>
          <a:xfrm>
            <a:off x="609600" y="3657600"/>
            <a:ext cx="1295400" cy="858697"/>
          </a:xfrm>
          <a:prstGeom prst="rect">
            <a:avLst/>
          </a:prstGeom>
          <a:noFill/>
        </p:spPr>
        <p:txBody>
          <a:bodyPr wrap="square" rtlCol="0">
            <a:spAutoFit/>
          </a:bodyPr>
          <a:lstStyle/>
          <a:p>
            <a:pPr algn="ctr">
              <a:lnSpc>
                <a:spcPct val="80000"/>
              </a:lnSpc>
              <a:spcAft>
                <a:spcPts val="600"/>
              </a:spcAft>
            </a:pPr>
            <a:r>
              <a:rPr lang="en-US" sz="1400" dirty="0" smtClean="0">
                <a:solidFill>
                  <a:schemeClr val="bg1"/>
                </a:solidFill>
                <a:latin typeface="Gisha" pitchFamily="34" charset="-79"/>
                <a:cs typeface="Gisha" pitchFamily="34" charset="-79"/>
              </a:rPr>
              <a:t>Appropriate Placement:</a:t>
            </a:r>
          </a:p>
          <a:p>
            <a:pPr algn="ctr">
              <a:lnSpc>
                <a:spcPct val="80000"/>
              </a:lnSpc>
              <a:spcAft>
                <a:spcPts val="600"/>
              </a:spcAft>
            </a:pPr>
            <a:r>
              <a:rPr lang="en-US" sz="1400" dirty="0" smtClean="0">
                <a:solidFill>
                  <a:schemeClr val="bg1"/>
                </a:solidFill>
                <a:latin typeface="Gisha" pitchFamily="34" charset="-79"/>
                <a:cs typeface="Gisha" pitchFamily="34" charset="-79"/>
              </a:rPr>
              <a:t>Curricular Adjustments</a:t>
            </a:r>
          </a:p>
        </p:txBody>
      </p:sp>
      <p:sp>
        <p:nvSpPr>
          <p:cNvPr id="8" name="TextBox 7"/>
          <p:cNvSpPr txBox="1"/>
          <p:nvPr/>
        </p:nvSpPr>
        <p:spPr>
          <a:xfrm>
            <a:off x="609600" y="5333458"/>
            <a:ext cx="1295400" cy="686342"/>
          </a:xfrm>
          <a:prstGeom prst="rect">
            <a:avLst/>
          </a:prstGeom>
          <a:noFill/>
        </p:spPr>
        <p:txBody>
          <a:bodyPr wrap="square" rtlCol="0">
            <a:spAutoFit/>
          </a:bodyPr>
          <a:lstStyle/>
          <a:p>
            <a:pPr algn="ctr">
              <a:lnSpc>
                <a:spcPct val="80000"/>
              </a:lnSpc>
              <a:spcAft>
                <a:spcPts val="600"/>
              </a:spcAft>
            </a:pPr>
            <a:r>
              <a:rPr lang="en-US" sz="1400" dirty="0" smtClean="0">
                <a:solidFill>
                  <a:schemeClr val="bg1"/>
                </a:solidFill>
                <a:latin typeface="Gisha" pitchFamily="34" charset="-79"/>
                <a:cs typeface="Gisha" pitchFamily="34" charset="-79"/>
              </a:rPr>
              <a:t>Appropriate Placement:</a:t>
            </a:r>
          </a:p>
          <a:p>
            <a:pPr algn="ctr">
              <a:lnSpc>
                <a:spcPct val="80000"/>
              </a:lnSpc>
              <a:spcAft>
                <a:spcPts val="600"/>
              </a:spcAft>
            </a:pPr>
            <a:r>
              <a:rPr lang="en-US" sz="1400" dirty="0" smtClean="0">
                <a:solidFill>
                  <a:schemeClr val="bg1"/>
                </a:solidFill>
                <a:latin typeface="Gisha" pitchFamily="34" charset="-79"/>
                <a:cs typeface="Gisha" pitchFamily="34" charset="-79"/>
              </a:rPr>
              <a:t>Regrouping</a:t>
            </a:r>
          </a:p>
        </p:txBody>
      </p:sp>
    </p:spTree>
    <p:extLst>
      <p:ext uri="{BB962C8B-B14F-4D97-AF65-F5344CB8AC3E}">
        <p14:creationId xmlns:p14="http://schemas.microsoft.com/office/powerpoint/2010/main" val="173297334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871"/>
            <a:ext cx="9144000" cy="1200329"/>
          </a:xfrm>
          <a:solidFill>
            <a:schemeClr val="accent4">
              <a:lumMod val="85000"/>
              <a:lumOff val="15000"/>
            </a:schemeClr>
          </a:solidFill>
        </p:spPr>
        <p:txBody>
          <a:bodyPr/>
          <a:lstStyle/>
          <a:p>
            <a:pPr marL="182880">
              <a:lnSpc>
                <a:spcPct val="90000"/>
              </a:lnSpc>
              <a:spcBef>
                <a:spcPts val="0"/>
              </a:spcBef>
              <a:tabLst>
                <a:tab pos="2690813" algn="l"/>
              </a:tabLst>
            </a:pPr>
            <a:r>
              <a:rPr lang="en-US" sz="4000" dirty="0" smtClean="0"/>
              <a:t>Effect Sizes (Hedges’ g) for Group Differences on Reading Outcomes</a:t>
            </a:r>
            <a:endParaRPr lang="en-US" sz="4000" dirty="0"/>
          </a:p>
        </p:txBody>
      </p:sp>
      <p:graphicFrame>
        <p:nvGraphicFramePr>
          <p:cNvPr id="4" name="Table 3"/>
          <p:cNvGraphicFramePr>
            <a:graphicFrameLocks noGrp="1"/>
          </p:cNvGraphicFramePr>
          <p:nvPr>
            <p:extLst>
              <p:ext uri="{D42A27DB-BD31-4B8C-83A1-F6EECF244321}">
                <p14:modId xmlns:p14="http://schemas.microsoft.com/office/powerpoint/2010/main" val="2099878474"/>
              </p:ext>
            </p:extLst>
          </p:nvPr>
        </p:nvGraphicFramePr>
        <p:xfrm>
          <a:off x="990600" y="1371600"/>
          <a:ext cx="6934200" cy="4999764"/>
        </p:xfrm>
        <a:graphic>
          <a:graphicData uri="http://schemas.openxmlformats.org/drawingml/2006/table">
            <a:tbl>
              <a:tblPr firstRow="1" bandRow="1">
                <a:tableStyleId>{00A15C55-8517-42AA-B614-E9B94910E393}</a:tableStyleId>
              </a:tblPr>
              <a:tblGrid>
                <a:gridCol w="5234709"/>
                <a:gridCol w="1699491"/>
              </a:tblGrid>
              <a:tr h="562841">
                <a:tc>
                  <a:txBody>
                    <a:bodyPr/>
                    <a:lstStyle/>
                    <a:p>
                      <a:r>
                        <a:rPr lang="en-US" sz="2800" dirty="0" smtClean="0"/>
                        <a:t>K Posttest</a:t>
                      </a:r>
                      <a:endParaRPr lang="en-US" sz="2400" dirty="0"/>
                    </a:p>
                  </a:txBody>
                  <a:tcPr anchor="ctr"/>
                </a:tc>
                <a:tc>
                  <a:txBody>
                    <a:bodyPr/>
                    <a:lstStyle/>
                    <a:p>
                      <a:pPr algn="ctr"/>
                      <a:r>
                        <a:rPr lang="en-US" sz="1800" kern="1200" dirty="0" smtClean="0"/>
                        <a:t>Effect Size</a:t>
                      </a:r>
                    </a:p>
                    <a:p>
                      <a:pPr algn="ctr"/>
                      <a:r>
                        <a:rPr lang="en-US" sz="1600" kern="1200" dirty="0" smtClean="0"/>
                        <a:t>(Hedge’s </a:t>
                      </a:r>
                      <a:r>
                        <a:rPr lang="en-US" sz="1600" u="sng" kern="1200" dirty="0" smtClean="0"/>
                        <a:t>g</a:t>
                      </a:r>
                      <a:r>
                        <a:rPr lang="en-US" sz="1600" kern="1200" dirty="0" smtClean="0"/>
                        <a:t>)</a:t>
                      </a:r>
                      <a:endParaRPr lang="en-US" sz="1600" b="0" kern="1200" dirty="0">
                        <a:solidFill>
                          <a:schemeClr val="lt1"/>
                        </a:solidFill>
                        <a:latin typeface="+mn-lt"/>
                        <a:ea typeface="+mn-ea"/>
                        <a:cs typeface="+mn-cs"/>
                      </a:endParaRPr>
                    </a:p>
                  </a:txBody>
                  <a:tcPr/>
                </a:tc>
              </a:tr>
              <a:tr h="365847">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600" dirty="0" smtClean="0"/>
                        <a:t>Phonemic</a:t>
                      </a:r>
                      <a:r>
                        <a:rPr lang="en-US" sz="1600" baseline="0" dirty="0" smtClean="0"/>
                        <a:t> Awareness Skills</a:t>
                      </a:r>
                      <a:endParaRPr lang="en-US" sz="1600" kern="1200" baseline="0" dirty="0" smtClean="0">
                        <a:solidFill>
                          <a:schemeClr val="dk1"/>
                        </a:solidFill>
                        <a:latin typeface="+mn-lt"/>
                        <a:ea typeface="+mn-ea"/>
                        <a:cs typeface="+mn-cs"/>
                      </a:endParaRPr>
                    </a:p>
                  </a:txBody>
                  <a:tcPr/>
                </a:tc>
                <a:tc>
                  <a:txBody>
                    <a:bodyPr/>
                    <a:lstStyle/>
                    <a:p>
                      <a:pPr algn="ctr"/>
                      <a:endParaRPr lang="en-US" sz="1800" b="1" dirty="0"/>
                    </a:p>
                  </a:txBody>
                  <a:tcPr/>
                </a:tc>
              </a:tr>
              <a:tr h="365847">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600" kern="1200" baseline="0" dirty="0" smtClean="0"/>
                        <a:t>         CTOPP: Sound Matching</a:t>
                      </a:r>
                      <a:endParaRPr lang="en-US" sz="1600" kern="1200" baseline="0" dirty="0" smtClean="0">
                        <a:solidFill>
                          <a:schemeClr val="dk1"/>
                        </a:solidFill>
                        <a:latin typeface="+mn-lt"/>
                        <a:ea typeface="+mn-ea"/>
                        <a:cs typeface="+mn-c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smtClean="0"/>
                        <a:t>.38</a:t>
                      </a:r>
                    </a:p>
                  </a:txBody>
                  <a:tcPr/>
                </a:tc>
              </a:tr>
              <a:tr h="365847">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600" kern="1200" baseline="0" dirty="0" smtClean="0"/>
                        <a:t>         CTOPP: Blending Words</a:t>
                      </a:r>
                      <a:endParaRPr lang="en-US" sz="1600" kern="1200" baseline="0" dirty="0" smtClean="0">
                        <a:solidFill>
                          <a:schemeClr val="dk1"/>
                        </a:solidFill>
                        <a:latin typeface="+mn-lt"/>
                        <a:ea typeface="+mn-ea"/>
                        <a:cs typeface="+mn-cs"/>
                      </a:endParaRPr>
                    </a:p>
                  </a:txBody>
                  <a:tcPr/>
                </a:tc>
                <a:tc>
                  <a:txBody>
                    <a:bodyPr/>
                    <a:lstStyle/>
                    <a:p>
                      <a:pPr algn="ctr"/>
                      <a:r>
                        <a:rPr lang="en-US" sz="1800" b="0" dirty="0" smtClean="0"/>
                        <a:t>.28</a:t>
                      </a:r>
                      <a:endParaRPr lang="en-US" sz="1800" b="0" dirty="0"/>
                    </a:p>
                  </a:txBody>
                  <a:tcPr/>
                </a:tc>
              </a:tr>
              <a:tr h="365847">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600" kern="1200" baseline="0" dirty="0" smtClean="0"/>
                        <a:t>         DIBELS: PSF</a:t>
                      </a:r>
                      <a:endParaRPr lang="en-US" sz="1600" kern="1200" baseline="0" dirty="0" smtClean="0">
                        <a:solidFill>
                          <a:schemeClr val="dk1"/>
                        </a:solidFill>
                        <a:latin typeface="+mn-lt"/>
                        <a:ea typeface="+mn-ea"/>
                        <a:cs typeface="+mn-cs"/>
                      </a:endParaRPr>
                    </a:p>
                  </a:txBody>
                  <a:tcPr/>
                </a:tc>
                <a:tc>
                  <a:txBody>
                    <a:bodyPr/>
                    <a:lstStyle/>
                    <a:p>
                      <a:pPr algn="ctr"/>
                      <a:r>
                        <a:rPr lang="en-US" sz="1800" b="0" dirty="0" smtClean="0"/>
                        <a:t>.29</a:t>
                      </a:r>
                      <a:endParaRPr lang="en-US" sz="1800" b="0" dirty="0"/>
                    </a:p>
                  </a:txBody>
                  <a:tcPr/>
                </a:tc>
              </a:tr>
              <a:tr h="365847">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600" kern="1200" baseline="0" dirty="0" smtClean="0"/>
                        <a:t>Alphabetic Skills</a:t>
                      </a:r>
                      <a:endParaRPr lang="en-US" sz="1600" b="1" kern="1200" baseline="0" dirty="0" smtClean="0">
                        <a:solidFill>
                          <a:schemeClr val="dk1"/>
                        </a:solidFill>
                        <a:latin typeface="+mn-lt"/>
                        <a:ea typeface="+mn-ea"/>
                        <a:cs typeface="+mn-cs"/>
                      </a:endParaRPr>
                    </a:p>
                  </a:txBody>
                  <a:tcPr/>
                </a:tc>
                <a:tc>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endParaRPr lang="en-US" sz="1800" b="1" kern="1200" baseline="0" dirty="0" smtClean="0">
                        <a:solidFill>
                          <a:schemeClr val="dk1"/>
                        </a:solidFill>
                        <a:latin typeface="+mn-lt"/>
                        <a:ea typeface="+mn-ea"/>
                        <a:cs typeface="+mn-cs"/>
                      </a:endParaRPr>
                    </a:p>
                  </a:txBody>
                  <a:tcPr/>
                </a:tc>
              </a:tr>
              <a:tr h="365847">
                <a:tc>
                  <a:txBody>
                    <a:bodyPr/>
                    <a:lstStyle/>
                    <a:p>
                      <a:pPr marL="457200" marR="0" lvl="2" indent="0" algn="l" defTabSz="914400" rtl="0" eaLnBrk="1" fontAlgn="auto" latinLnBrk="0" hangingPunct="1">
                        <a:lnSpc>
                          <a:spcPct val="100000"/>
                        </a:lnSpc>
                        <a:spcBef>
                          <a:spcPts val="0"/>
                        </a:spcBef>
                        <a:spcAft>
                          <a:spcPts val="0"/>
                        </a:spcAft>
                        <a:buClrTx/>
                        <a:buSzTx/>
                        <a:buFontTx/>
                        <a:buNone/>
                        <a:tabLst/>
                        <a:defRPr/>
                      </a:pPr>
                      <a:r>
                        <a:rPr lang="en-US" sz="1600" kern="1200" baseline="0" dirty="0" smtClean="0"/>
                        <a:t>WRMT: Letter-Name Checklist</a:t>
                      </a:r>
                      <a:endParaRPr lang="en-US" sz="1600" kern="1200" baseline="0" dirty="0" smtClean="0">
                        <a:solidFill>
                          <a:schemeClr val="dk1"/>
                        </a:solidFill>
                        <a:latin typeface="+mn-lt"/>
                        <a:ea typeface="+mn-ea"/>
                        <a:cs typeface="+mn-cs"/>
                      </a:endParaRPr>
                    </a:p>
                  </a:txBody>
                  <a:tcPr/>
                </a:tc>
                <a:tc>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lang="en-US" sz="1800" b="1" kern="1200" baseline="0" dirty="0" smtClean="0">
                          <a:solidFill>
                            <a:schemeClr val="dk1"/>
                          </a:solidFill>
                          <a:latin typeface="+mn-lt"/>
                          <a:ea typeface="+mn-ea"/>
                          <a:cs typeface="+mn-cs"/>
                        </a:rPr>
                        <a:t>.57*</a:t>
                      </a:r>
                    </a:p>
                  </a:txBody>
                  <a:tcPr/>
                </a:tc>
              </a:tr>
              <a:tr h="365847">
                <a:tc>
                  <a:txBody>
                    <a:bodyPr/>
                    <a:lstStyle/>
                    <a:p>
                      <a:pPr marL="457200" marR="0" lvl="2" indent="0" algn="l" defTabSz="914400" rtl="0" eaLnBrk="1" fontAlgn="auto" latinLnBrk="0" hangingPunct="1">
                        <a:lnSpc>
                          <a:spcPct val="100000"/>
                        </a:lnSpc>
                        <a:spcBef>
                          <a:spcPts val="0"/>
                        </a:spcBef>
                        <a:spcAft>
                          <a:spcPts val="0"/>
                        </a:spcAft>
                        <a:buClrTx/>
                        <a:buSzTx/>
                        <a:buFontTx/>
                        <a:buNone/>
                        <a:tabLst/>
                        <a:defRPr/>
                      </a:pPr>
                      <a:r>
                        <a:rPr lang="en-US" sz="1600" kern="1200" baseline="0" dirty="0" smtClean="0"/>
                        <a:t>WRMT: Letter-Sound Checklist</a:t>
                      </a:r>
                      <a:endParaRPr lang="en-US" sz="1600" kern="1200" baseline="0" dirty="0" smtClean="0">
                        <a:solidFill>
                          <a:schemeClr val="dk1"/>
                        </a:solidFill>
                        <a:latin typeface="+mn-lt"/>
                        <a:ea typeface="+mn-ea"/>
                        <a:cs typeface="+mn-cs"/>
                      </a:endParaRPr>
                    </a:p>
                  </a:txBody>
                  <a:tcPr/>
                </a:tc>
                <a:tc>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lang="en-US" sz="1800" b="1" kern="1200" baseline="0" dirty="0" smtClean="0">
                          <a:solidFill>
                            <a:schemeClr val="dk1"/>
                          </a:solidFill>
                          <a:latin typeface="+mn-lt"/>
                          <a:ea typeface="+mn-ea"/>
                          <a:cs typeface="+mn-cs"/>
                        </a:rPr>
                        <a:t>.54*</a:t>
                      </a:r>
                    </a:p>
                  </a:txBody>
                  <a:tcPr/>
                </a:tc>
              </a:tr>
              <a:tr h="365847">
                <a:tc>
                  <a:txBody>
                    <a:bodyPr/>
                    <a:lstStyle/>
                    <a:p>
                      <a:pPr marL="457200" marR="0" lvl="2" indent="0" algn="l" defTabSz="914400" rtl="0" eaLnBrk="1" fontAlgn="auto" latinLnBrk="0" hangingPunct="1">
                        <a:lnSpc>
                          <a:spcPct val="100000"/>
                        </a:lnSpc>
                        <a:spcBef>
                          <a:spcPts val="0"/>
                        </a:spcBef>
                        <a:spcAft>
                          <a:spcPts val="0"/>
                        </a:spcAft>
                        <a:buClrTx/>
                        <a:buSzTx/>
                        <a:buFontTx/>
                        <a:buNone/>
                        <a:tabLst/>
                        <a:defRPr/>
                      </a:pPr>
                      <a:r>
                        <a:rPr lang="en-US" sz="1600" kern="1200" baseline="0" dirty="0" smtClean="0"/>
                        <a:t>WRMT: Word Attack</a:t>
                      </a:r>
                      <a:endParaRPr lang="en-US" sz="1600" kern="1200" baseline="0" dirty="0" smtClean="0">
                        <a:solidFill>
                          <a:schemeClr val="dk1"/>
                        </a:solidFill>
                        <a:latin typeface="+mn-lt"/>
                        <a:ea typeface="+mn-ea"/>
                        <a:cs typeface="+mn-cs"/>
                      </a:endParaRPr>
                    </a:p>
                  </a:txBody>
                  <a:tcPr/>
                </a:tc>
                <a:tc>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lang="en-US" sz="1800" b="0" kern="1200" baseline="0" dirty="0" smtClean="0">
                          <a:solidFill>
                            <a:schemeClr val="dk1"/>
                          </a:solidFill>
                          <a:latin typeface="+mn-lt"/>
                          <a:ea typeface="+mn-ea"/>
                          <a:cs typeface="+mn-cs"/>
                        </a:rPr>
                        <a:t>.34</a:t>
                      </a:r>
                    </a:p>
                  </a:txBody>
                  <a:tcPr/>
                </a:tc>
              </a:tr>
              <a:tr h="365847">
                <a:tc>
                  <a:txBody>
                    <a:bodyPr/>
                    <a:lstStyle/>
                    <a:p>
                      <a:pPr marL="457200" marR="0" lvl="2" indent="0" algn="l" defTabSz="914400" rtl="0" eaLnBrk="1" fontAlgn="auto" latinLnBrk="0" hangingPunct="1">
                        <a:lnSpc>
                          <a:spcPct val="100000"/>
                        </a:lnSpc>
                        <a:spcBef>
                          <a:spcPts val="0"/>
                        </a:spcBef>
                        <a:spcAft>
                          <a:spcPts val="0"/>
                        </a:spcAft>
                        <a:buClrTx/>
                        <a:buSzTx/>
                        <a:buFontTx/>
                        <a:buNone/>
                        <a:tabLst/>
                        <a:defRPr/>
                      </a:pPr>
                      <a:r>
                        <a:rPr lang="en-US" sz="1600" kern="1200" baseline="0" dirty="0" smtClean="0"/>
                        <a:t>DIBELS: NWF</a:t>
                      </a:r>
                      <a:endParaRPr lang="en-US" sz="1600" kern="1200" baseline="0" dirty="0" smtClean="0">
                        <a:solidFill>
                          <a:schemeClr val="dk1"/>
                        </a:solidFill>
                        <a:latin typeface="+mn-lt"/>
                        <a:ea typeface="+mn-ea"/>
                        <a:cs typeface="+mn-cs"/>
                      </a:endParaRPr>
                    </a:p>
                  </a:txBody>
                  <a:tcPr/>
                </a:tc>
                <a:tc>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lang="en-US" sz="1800" b="0" kern="1200" baseline="0" dirty="0" smtClean="0">
                          <a:solidFill>
                            <a:schemeClr val="dk1"/>
                          </a:solidFill>
                          <a:latin typeface="+mn-lt"/>
                          <a:ea typeface="+mn-ea"/>
                          <a:cs typeface="+mn-cs"/>
                        </a:rPr>
                        <a:t>.37</a:t>
                      </a:r>
                    </a:p>
                  </a:txBody>
                  <a:tcPr/>
                </a:tc>
              </a:tr>
              <a:tr h="365847">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600" kern="1200" baseline="0" dirty="0" smtClean="0"/>
                        <a:t>Word Identification: WRMT: Word ID</a:t>
                      </a:r>
                      <a:endParaRPr lang="en-US" sz="1600" b="0" kern="1200" baseline="0" dirty="0" smtClean="0">
                        <a:solidFill>
                          <a:schemeClr val="dk1"/>
                        </a:solidFill>
                        <a:latin typeface="+mn-lt"/>
                        <a:ea typeface="+mn-ea"/>
                        <a:cs typeface="+mn-cs"/>
                      </a:endParaRPr>
                    </a:p>
                  </a:txBody>
                  <a:tcPr/>
                </a:tc>
                <a:tc>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lang="en-US" sz="1800" b="1" kern="1200" baseline="0" dirty="0" smtClean="0">
                          <a:solidFill>
                            <a:schemeClr val="dk1"/>
                          </a:solidFill>
                          <a:latin typeface="+mn-lt"/>
                          <a:ea typeface="+mn-ea"/>
                          <a:cs typeface="+mn-cs"/>
                        </a:rPr>
                        <a:t>.76*</a:t>
                      </a:r>
                    </a:p>
                  </a:txBody>
                  <a:tcPr/>
                </a:tc>
              </a:tr>
              <a:tr h="365847">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600" kern="1200" baseline="0" dirty="0" smtClean="0"/>
                        <a:t>Spelling: TWS-4</a:t>
                      </a:r>
                      <a:endParaRPr lang="en-US" sz="1600" b="0" kern="1200" baseline="0" dirty="0" smtClean="0">
                        <a:solidFill>
                          <a:schemeClr val="dk1"/>
                        </a:solidFill>
                        <a:latin typeface="+mn-lt"/>
                        <a:ea typeface="+mn-ea"/>
                        <a:cs typeface="+mn-cs"/>
                      </a:endParaRPr>
                    </a:p>
                  </a:txBody>
                  <a:tcPr/>
                </a:tc>
                <a:tc>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lang="en-US" sz="1800" b="0" kern="1200" baseline="0" dirty="0" smtClean="0">
                          <a:solidFill>
                            <a:schemeClr val="dk1"/>
                          </a:solidFill>
                          <a:latin typeface="+mn-lt"/>
                          <a:ea typeface="+mn-ea"/>
                          <a:cs typeface="+mn-cs"/>
                        </a:rPr>
                        <a:t>.29</a:t>
                      </a:r>
                    </a:p>
                  </a:txBody>
                  <a:tcPr/>
                </a:tc>
              </a:tr>
              <a:tr h="365847">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600" kern="1200" baseline="0" dirty="0" smtClean="0"/>
                        <a:t>Oral Reading Fluency</a:t>
                      </a:r>
                      <a:endParaRPr lang="en-US" sz="1600" b="1" kern="1200" baseline="0" dirty="0" smtClean="0">
                        <a:solidFill>
                          <a:schemeClr val="dk1"/>
                        </a:solidFill>
                        <a:latin typeface="+mn-lt"/>
                        <a:ea typeface="+mn-ea"/>
                        <a:cs typeface="+mn-cs"/>
                      </a:endParaRPr>
                    </a:p>
                  </a:txBody>
                  <a:tcPr/>
                </a:tc>
                <a:tc>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lang="en-US" sz="1800" b="1" kern="1200" baseline="0" dirty="0" smtClean="0">
                          <a:solidFill>
                            <a:schemeClr val="dk1"/>
                          </a:solidFill>
                          <a:latin typeface="+mn-lt"/>
                          <a:ea typeface="+mn-ea"/>
                          <a:cs typeface="+mn-cs"/>
                        </a:rPr>
                        <a:t>.46*</a:t>
                      </a:r>
                    </a:p>
                  </a:txBody>
                  <a:tcPr/>
                </a:tc>
              </a:tr>
            </a:tbl>
          </a:graphicData>
        </a:graphic>
      </p:graphicFrame>
      <p:sp>
        <p:nvSpPr>
          <p:cNvPr id="5" name="TextBox 4"/>
          <p:cNvSpPr txBox="1"/>
          <p:nvPr/>
        </p:nvSpPr>
        <p:spPr>
          <a:xfrm>
            <a:off x="1219200" y="6400800"/>
            <a:ext cx="7753852" cy="338554"/>
          </a:xfrm>
          <a:prstGeom prst="rect">
            <a:avLst/>
          </a:prstGeom>
          <a:noFill/>
        </p:spPr>
        <p:txBody>
          <a:bodyPr wrap="square" rtlCol="0">
            <a:spAutoFit/>
          </a:bodyPr>
          <a:lstStyle/>
          <a:p>
            <a:r>
              <a:rPr lang="en-US" sz="1600" b="1" dirty="0" smtClean="0"/>
              <a:t>*</a:t>
            </a:r>
            <a:r>
              <a:rPr lang="en-US" sz="1600" dirty="0" smtClean="0"/>
              <a:t> Statistically significant </a:t>
            </a:r>
            <a:r>
              <a:rPr lang="en-US" sz="1600" dirty="0"/>
              <a:t>effect after Benjamini-Hochberg correction. </a:t>
            </a:r>
          </a:p>
        </p:txBody>
      </p:sp>
    </p:spTree>
    <p:extLst>
      <p:ext uri="{BB962C8B-B14F-4D97-AF65-F5344CB8AC3E}">
        <p14:creationId xmlns:p14="http://schemas.microsoft.com/office/powerpoint/2010/main" val="115774821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871"/>
            <a:ext cx="9144000" cy="1200329"/>
          </a:xfrm>
          <a:solidFill>
            <a:schemeClr val="accent4">
              <a:lumMod val="85000"/>
              <a:lumOff val="15000"/>
            </a:schemeClr>
          </a:solidFill>
        </p:spPr>
        <p:txBody>
          <a:bodyPr/>
          <a:lstStyle/>
          <a:p>
            <a:pPr marL="182880">
              <a:lnSpc>
                <a:spcPct val="90000"/>
              </a:lnSpc>
              <a:spcBef>
                <a:spcPts val="0"/>
              </a:spcBef>
              <a:tabLst>
                <a:tab pos="2690813" algn="l"/>
              </a:tabLst>
            </a:pPr>
            <a:r>
              <a:rPr lang="en-US" sz="4000" dirty="0" smtClean="0"/>
              <a:t>Effect Sizes (Hedges’ g) for Group Differences on Reading Outcomes</a:t>
            </a:r>
            <a:endParaRPr lang="en-US" sz="4000" dirty="0"/>
          </a:p>
        </p:txBody>
      </p:sp>
      <p:sp>
        <p:nvSpPr>
          <p:cNvPr id="5" name="TextBox 4"/>
          <p:cNvSpPr txBox="1"/>
          <p:nvPr/>
        </p:nvSpPr>
        <p:spPr>
          <a:xfrm>
            <a:off x="838200" y="5181600"/>
            <a:ext cx="7753852" cy="338554"/>
          </a:xfrm>
          <a:prstGeom prst="rect">
            <a:avLst/>
          </a:prstGeom>
          <a:noFill/>
        </p:spPr>
        <p:txBody>
          <a:bodyPr wrap="square" rtlCol="0">
            <a:spAutoFit/>
          </a:bodyPr>
          <a:lstStyle/>
          <a:p>
            <a:r>
              <a:rPr lang="en-US" sz="1600" b="1" dirty="0" smtClean="0"/>
              <a:t>*</a:t>
            </a:r>
            <a:r>
              <a:rPr lang="en-US" sz="1600" dirty="0" smtClean="0"/>
              <a:t> Statistically significant </a:t>
            </a:r>
            <a:r>
              <a:rPr lang="en-US" sz="1600" dirty="0"/>
              <a:t>effect after Benjamini-Hochberg correction. </a:t>
            </a:r>
          </a:p>
        </p:txBody>
      </p:sp>
      <p:graphicFrame>
        <p:nvGraphicFramePr>
          <p:cNvPr id="6" name="Table 5"/>
          <p:cNvGraphicFramePr>
            <a:graphicFrameLocks noGrp="1"/>
          </p:cNvGraphicFramePr>
          <p:nvPr>
            <p:extLst>
              <p:ext uri="{D42A27DB-BD31-4B8C-83A1-F6EECF244321}">
                <p14:modId xmlns:p14="http://schemas.microsoft.com/office/powerpoint/2010/main" val="523389054"/>
              </p:ext>
            </p:extLst>
          </p:nvPr>
        </p:nvGraphicFramePr>
        <p:xfrm>
          <a:off x="762000" y="1981200"/>
          <a:ext cx="7543800" cy="3169920"/>
        </p:xfrm>
        <a:graphic>
          <a:graphicData uri="http://schemas.openxmlformats.org/drawingml/2006/table">
            <a:tbl>
              <a:tblPr firstRow="1" bandRow="1">
                <a:tableStyleId>{00A15C55-8517-42AA-B614-E9B94910E393}</a:tableStyleId>
              </a:tblPr>
              <a:tblGrid>
                <a:gridCol w="5694904"/>
                <a:gridCol w="1848896"/>
              </a:tblGrid>
              <a:tr h="5715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dirty="0" smtClean="0"/>
                        <a:t>1</a:t>
                      </a:r>
                      <a:r>
                        <a:rPr lang="en-US" sz="2800" baseline="30000" dirty="0" smtClean="0"/>
                        <a:t>st</a:t>
                      </a:r>
                      <a:r>
                        <a:rPr lang="en-US" sz="2800" baseline="0" dirty="0" smtClean="0"/>
                        <a:t> Grade Follow up</a:t>
                      </a:r>
                      <a:endParaRPr lang="en-US" sz="2800" dirty="0" smtClean="0"/>
                    </a:p>
                  </a:txBody>
                  <a:tcPr anchor="ctr"/>
                </a:tc>
                <a:tc>
                  <a:txBody>
                    <a:bodyPr/>
                    <a:lstStyle/>
                    <a:p>
                      <a:pPr algn="ctr"/>
                      <a:r>
                        <a:rPr lang="en-US" sz="1800" kern="1200" dirty="0" smtClean="0"/>
                        <a:t>Effect Size</a:t>
                      </a:r>
                    </a:p>
                    <a:p>
                      <a:pPr algn="ctr"/>
                      <a:r>
                        <a:rPr lang="en-US" sz="1600" kern="1200" dirty="0" smtClean="0"/>
                        <a:t>(Hedge’s </a:t>
                      </a:r>
                      <a:r>
                        <a:rPr lang="en-US" sz="1600" u="sng" kern="1200" dirty="0" smtClean="0"/>
                        <a:t>g</a:t>
                      </a:r>
                      <a:r>
                        <a:rPr lang="en-US" sz="1600" kern="1200" dirty="0" smtClean="0"/>
                        <a:t>)</a:t>
                      </a:r>
                      <a:endParaRPr lang="en-US" sz="1600" b="0" kern="1200" dirty="0">
                        <a:solidFill>
                          <a:schemeClr val="lt1"/>
                        </a:solidFill>
                        <a:latin typeface="+mn-lt"/>
                        <a:ea typeface="+mn-ea"/>
                        <a:cs typeface="+mn-cs"/>
                      </a:endParaRPr>
                    </a:p>
                  </a:txBody>
                  <a:tcPr/>
                </a:tc>
              </a:tr>
              <a:tr h="514350">
                <a:tc>
                  <a:txBody>
                    <a:bodyPr/>
                    <a:lstStyle/>
                    <a:p>
                      <a:pPr marL="0" marR="0" lvl="1" indent="0" algn="l" defTabSz="914400" rtl="0" eaLnBrk="1" fontAlgn="auto" latinLnBrk="0" hangingPunct="1">
                        <a:lnSpc>
                          <a:spcPct val="150000"/>
                        </a:lnSpc>
                        <a:spcBef>
                          <a:spcPts val="0"/>
                        </a:spcBef>
                        <a:spcAft>
                          <a:spcPts val="0"/>
                        </a:spcAft>
                        <a:buClrTx/>
                        <a:buSzTx/>
                        <a:buFontTx/>
                        <a:buNone/>
                        <a:tabLst/>
                        <a:defRPr/>
                      </a:pPr>
                      <a:r>
                        <a:rPr lang="en-US" sz="1800" kern="1200" baseline="0" dirty="0" smtClean="0"/>
                        <a:t>Alphabetic Skills: WRMT: Word Attack</a:t>
                      </a:r>
                      <a:endParaRPr lang="en-US" sz="1800" kern="1200" baseline="0" dirty="0" smtClean="0">
                        <a:solidFill>
                          <a:schemeClr val="dk1"/>
                        </a:solidFill>
                        <a:latin typeface="+mn-lt"/>
                        <a:ea typeface="+mn-ea"/>
                        <a:cs typeface="+mn-cs"/>
                      </a:endParaRPr>
                    </a:p>
                  </a:txBody>
                  <a:tcPr/>
                </a:tc>
                <a:tc>
                  <a:txBody>
                    <a:bodyPr/>
                    <a:lstStyle/>
                    <a:p>
                      <a:pPr marL="0" marR="0" lvl="1" indent="0" algn="ctr" defTabSz="914400" rtl="0" eaLnBrk="1" fontAlgn="auto" latinLnBrk="0" hangingPunct="1">
                        <a:lnSpc>
                          <a:spcPct val="150000"/>
                        </a:lnSpc>
                        <a:spcBef>
                          <a:spcPts val="0"/>
                        </a:spcBef>
                        <a:spcAft>
                          <a:spcPts val="0"/>
                        </a:spcAft>
                        <a:buClrTx/>
                        <a:buSzTx/>
                        <a:buFontTx/>
                        <a:buNone/>
                        <a:tabLst/>
                        <a:defRPr/>
                      </a:pPr>
                      <a:r>
                        <a:rPr lang="en-US" sz="2000" b="1" kern="1200" baseline="0" dirty="0" smtClean="0">
                          <a:solidFill>
                            <a:schemeClr val="dk1"/>
                          </a:solidFill>
                          <a:latin typeface="+mn-lt"/>
                          <a:ea typeface="+mn-ea"/>
                          <a:cs typeface="+mn-cs"/>
                        </a:rPr>
                        <a:t>.</a:t>
                      </a:r>
                      <a:r>
                        <a:rPr lang="en-US" sz="1800" b="1" kern="1200" baseline="0" dirty="0" smtClean="0">
                          <a:solidFill>
                            <a:schemeClr val="dk1"/>
                          </a:solidFill>
                          <a:latin typeface="+mn-lt"/>
                          <a:ea typeface="+mn-ea"/>
                          <a:cs typeface="+mn-cs"/>
                        </a:rPr>
                        <a:t>39</a:t>
                      </a:r>
                      <a:r>
                        <a:rPr lang="en-US" sz="2000" b="1" kern="1200" baseline="0" dirty="0" smtClean="0">
                          <a:solidFill>
                            <a:schemeClr val="dk1"/>
                          </a:solidFill>
                          <a:latin typeface="+mn-lt"/>
                          <a:ea typeface="+mn-ea"/>
                          <a:cs typeface="+mn-cs"/>
                        </a:rPr>
                        <a:t>*</a:t>
                      </a:r>
                    </a:p>
                  </a:txBody>
                  <a:tcPr/>
                </a:tc>
              </a:tr>
              <a:tr h="471488">
                <a:tc>
                  <a:txBody>
                    <a:bodyPr/>
                    <a:lstStyle/>
                    <a:p>
                      <a:pPr marL="0" marR="0" lvl="1" indent="0" algn="l" defTabSz="914400" rtl="0" eaLnBrk="1" fontAlgn="auto" latinLnBrk="0" hangingPunct="1">
                        <a:lnSpc>
                          <a:spcPct val="150000"/>
                        </a:lnSpc>
                        <a:spcBef>
                          <a:spcPts val="0"/>
                        </a:spcBef>
                        <a:spcAft>
                          <a:spcPts val="0"/>
                        </a:spcAft>
                        <a:buClrTx/>
                        <a:buSzTx/>
                        <a:buFontTx/>
                        <a:buNone/>
                        <a:tabLst/>
                        <a:defRPr/>
                      </a:pPr>
                      <a:r>
                        <a:rPr lang="en-US" sz="1800" kern="1200" baseline="0" dirty="0" smtClean="0"/>
                        <a:t>Word Identification: WRMT: Word ID</a:t>
                      </a:r>
                      <a:endParaRPr lang="en-US" sz="1800" b="0" kern="1200" baseline="0" dirty="0" smtClean="0">
                        <a:solidFill>
                          <a:schemeClr val="dk1"/>
                        </a:solidFill>
                        <a:latin typeface="+mn-lt"/>
                        <a:ea typeface="+mn-ea"/>
                        <a:cs typeface="+mn-cs"/>
                      </a:endParaRPr>
                    </a:p>
                  </a:txBody>
                  <a:tcPr/>
                </a:tc>
                <a:tc>
                  <a:txBody>
                    <a:bodyPr/>
                    <a:lstStyle/>
                    <a:p>
                      <a:pPr marL="0" marR="0" lvl="1" indent="0" algn="ctr" defTabSz="914400" rtl="0" eaLnBrk="1" fontAlgn="auto" latinLnBrk="0" hangingPunct="1">
                        <a:lnSpc>
                          <a:spcPct val="150000"/>
                        </a:lnSpc>
                        <a:spcBef>
                          <a:spcPts val="0"/>
                        </a:spcBef>
                        <a:spcAft>
                          <a:spcPts val="0"/>
                        </a:spcAft>
                        <a:buClrTx/>
                        <a:buSzTx/>
                        <a:buFontTx/>
                        <a:buNone/>
                        <a:tabLst/>
                        <a:defRPr/>
                      </a:pPr>
                      <a:r>
                        <a:rPr lang="en-US" sz="1800" b="1" kern="1200" baseline="0" dirty="0" smtClean="0">
                          <a:solidFill>
                            <a:schemeClr val="dk1"/>
                          </a:solidFill>
                          <a:latin typeface="+mn-lt"/>
                          <a:ea typeface="+mn-ea"/>
                          <a:cs typeface="+mn-cs"/>
                        </a:rPr>
                        <a:t>.58*</a:t>
                      </a:r>
                    </a:p>
                  </a:txBody>
                  <a:tcPr/>
                </a:tc>
              </a:tr>
              <a:tr h="471488">
                <a:tc>
                  <a:txBody>
                    <a:bodyPr/>
                    <a:lstStyle/>
                    <a:p>
                      <a:pPr marL="0" marR="0" lvl="1" indent="0" algn="l" defTabSz="914400" rtl="0" eaLnBrk="1" fontAlgn="auto" latinLnBrk="0" hangingPunct="1">
                        <a:lnSpc>
                          <a:spcPct val="150000"/>
                        </a:lnSpc>
                        <a:spcBef>
                          <a:spcPts val="0"/>
                        </a:spcBef>
                        <a:spcAft>
                          <a:spcPts val="0"/>
                        </a:spcAft>
                        <a:buClrTx/>
                        <a:buSzTx/>
                        <a:buFontTx/>
                        <a:buNone/>
                        <a:tabLst/>
                        <a:defRPr/>
                      </a:pPr>
                      <a:r>
                        <a:rPr lang="en-US" sz="1800" kern="1200" baseline="0" dirty="0" smtClean="0"/>
                        <a:t>Spelling: TWS-4</a:t>
                      </a:r>
                      <a:endParaRPr lang="en-US" sz="1800" b="0" kern="1200" baseline="0" dirty="0" smtClean="0">
                        <a:solidFill>
                          <a:schemeClr val="dk1"/>
                        </a:solidFill>
                        <a:latin typeface="+mn-lt"/>
                        <a:ea typeface="+mn-ea"/>
                        <a:cs typeface="+mn-cs"/>
                      </a:endParaRPr>
                    </a:p>
                  </a:txBody>
                  <a:tcPr/>
                </a:tc>
                <a:tc>
                  <a:txBody>
                    <a:bodyPr/>
                    <a:lstStyle/>
                    <a:p>
                      <a:pPr marL="0" marR="0" lvl="1" indent="0" algn="ctr" defTabSz="914400" rtl="0" eaLnBrk="1" fontAlgn="auto" latinLnBrk="0" hangingPunct="1">
                        <a:lnSpc>
                          <a:spcPct val="150000"/>
                        </a:lnSpc>
                        <a:spcBef>
                          <a:spcPts val="0"/>
                        </a:spcBef>
                        <a:spcAft>
                          <a:spcPts val="0"/>
                        </a:spcAft>
                        <a:buClrTx/>
                        <a:buSzTx/>
                        <a:buFontTx/>
                        <a:buNone/>
                        <a:tabLst/>
                        <a:defRPr/>
                      </a:pPr>
                      <a:r>
                        <a:rPr lang="en-US" sz="1800" b="1" kern="1200" baseline="0" dirty="0" smtClean="0">
                          <a:solidFill>
                            <a:schemeClr val="dk1"/>
                          </a:solidFill>
                          <a:latin typeface="+mn-lt"/>
                          <a:ea typeface="+mn-ea"/>
                          <a:cs typeface="+mn-cs"/>
                        </a:rPr>
                        <a:t>.69*</a:t>
                      </a:r>
                    </a:p>
                  </a:txBody>
                  <a:tcPr/>
                </a:tc>
              </a:tr>
              <a:tr h="471488">
                <a:tc>
                  <a:txBody>
                    <a:bodyPr/>
                    <a:lstStyle/>
                    <a:p>
                      <a:pPr marL="0" marR="0" lvl="1" indent="0" algn="l" defTabSz="914400" rtl="0" eaLnBrk="1" fontAlgn="auto" latinLnBrk="0" hangingPunct="1">
                        <a:lnSpc>
                          <a:spcPct val="150000"/>
                        </a:lnSpc>
                        <a:spcBef>
                          <a:spcPts val="0"/>
                        </a:spcBef>
                        <a:spcAft>
                          <a:spcPts val="0"/>
                        </a:spcAft>
                        <a:buClrTx/>
                        <a:buSzTx/>
                        <a:buFontTx/>
                        <a:buNone/>
                        <a:tabLst/>
                        <a:defRPr/>
                      </a:pPr>
                      <a:r>
                        <a:rPr lang="en-US" sz="1800" kern="1200" baseline="0" dirty="0" smtClean="0"/>
                        <a:t>Oral Reading Fluency</a:t>
                      </a:r>
                      <a:endParaRPr lang="en-US" sz="1800" b="1" kern="1200" baseline="0" dirty="0" smtClean="0">
                        <a:solidFill>
                          <a:schemeClr val="dk1"/>
                        </a:solidFill>
                        <a:latin typeface="+mn-lt"/>
                        <a:ea typeface="+mn-ea"/>
                        <a:cs typeface="+mn-cs"/>
                      </a:endParaRPr>
                    </a:p>
                  </a:txBody>
                  <a:tcPr/>
                </a:tc>
                <a:tc>
                  <a:txBody>
                    <a:bodyPr/>
                    <a:lstStyle/>
                    <a:p>
                      <a:pPr marL="0" marR="0" lvl="1" indent="0" algn="ctr" defTabSz="914400" rtl="0" eaLnBrk="1" fontAlgn="auto" latinLnBrk="0" hangingPunct="1">
                        <a:lnSpc>
                          <a:spcPct val="150000"/>
                        </a:lnSpc>
                        <a:spcBef>
                          <a:spcPts val="0"/>
                        </a:spcBef>
                        <a:spcAft>
                          <a:spcPts val="0"/>
                        </a:spcAft>
                        <a:buClrTx/>
                        <a:buSzTx/>
                        <a:buFontTx/>
                        <a:buNone/>
                        <a:tabLst/>
                        <a:defRPr/>
                      </a:pPr>
                      <a:r>
                        <a:rPr lang="en-US" sz="1800" b="1" kern="1200" baseline="0" dirty="0" smtClean="0">
                          <a:solidFill>
                            <a:schemeClr val="dk1"/>
                          </a:solidFill>
                          <a:latin typeface="+mn-lt"/>
                          <a:ea typeface="+mn-ea"/>
                          <a:cs typeface="+mn-cs"/>
                        </a:rPr>
                        <a:t>.61*</a:t>
                      </a:r>
                    </a:p>
                  </a:txBody>
                  <a:tcPr/>
                </a:tc>
              </a:tr>
              <a:tr h="471488">
                <a:tc>
                  <a:txBody>
                    <a:bodyPr/>
                    <a:lstStyle/>
                    <a:p>
                      <a:pPr marL="0" marR="0" lvl="1" indent="0" algn="l" defTabSz="914400" rtl="0" eaLnBrk="1" fontAlgn="auto" latinLnBrk="0" hangingPunct="1">
                        <a:lnSpc>
                          <a:spcPct val="150000"/>
                        </a:lnSpc>
                        <a:spcBef>
                          <a:spcPts val="0"/>
                        </a:spcBef>
                        <a:spcAft>
                          <a:spcPts val="0"/>
                        </a:spcAft>
                        <a:buClrTx/>
                        <a:buSzTx/>
                        <a:buFontTx/>
                        <a:buNone/>
                        <a:tabLst/>
                        <a:defRPr/>
                      </a:pPr>
                      <a:r>
                        <a:rPr lang="en-US" sz="1800" kern="1200" baseline="0" dirty="0" smtClean="0"/>
                        <a:t>Reading Comprehension: WRMT: Passage Comp</a:t>
                      </a:r>
                      <a:endParaRPr lang="en-US" sz="1800" b="1" kern="1200" baseline="0" dirty="0" smtClean="0">
                        <a:solidFill>
                          <a:schemeClr val="dk1"/>
                        </a:solidFill>
                        <a:latin typeface="+mn-lt"/>
                        <a:ea typeface="+mn-ea"/>
                        <a:cs typeface="+mn-cs"/>
                      </a:endParaRPr>
                    </a:p>
                  </a:txBody>
                  <a:tcPr/>
                </a:tc>
                <a:tc>
                  <a:txBody>
                    <a:bodyPr/>
                    <a:lstStyle/>
                    <a:p>
                      <a:pPr marL="0" marR="0" lvl="1" indent="0" algn="ctr" defTabSz="914400" rtl="0" eaLnBrk="1" fontAlgn="auto" latinLnBrk="0" hangingPunct="1">
                        <a:lnSpc>
                          <a:spcPct val="150000"/>
                        </a:lnSpc>
                        <a:spcBef>
                          <a:spcPts val="0"/>
                        </a:spcBef>
                        <a:spcAft>
                          <a:spcPts val="0"/>
                        </a:spcAft>
                        <a:buClrTx/>
                        <a:buSzTx/>
                        <a:buFontTx/>
                        <a:buNone/>
                        <a:tabLst/>
                        <a:defRPr/>
                      </a:pPr>
                      <a:r>
                        <a:rPr lang="en-US" sz="1800" b="1" kern="1200" baseline="0" dirty="0" smtClean="0">
                          <a:solidFill>
                            <a:schemeClr val="dk1"/>
                          </a:solidFill>
                          <a:latin typeface="+mn-lt"/>
                          <a:ea typeface="+mn-ea"/>
                          <a:cs typeface="+mn-cs"/>
                        </a:rPr>
                        <a:t>.64*</a:t>
                      </a:r>
                    </a:p>
                  </a:txBody>
                  <a:tcPr/>
                </a:tc>
              </a:tr>
            </a:tbl>
          </a:graphicData>
        </a:graphic>
      </p:graphicFrame>
    </p:spTree>
    <p:extLst>
      <p:ext uri="{BB962C8B-B14F-4D97-AF65-F5344CB8AC3E}">
        <p14:creationId xmlns:p14="http://schemas.microsoft.com/office/powerpoint/2010/main" val="359149597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6096000" cy="769441"/>
          </a:xfrm>
        </p:spPr>
        <p:txBody>
          <a:bodyPr/>
          <a:lstStyle/>
          <a:p>
            <a:r>
              <a:rPr lang="en-US" sz="4400" dirty="0" smtClean="0"/>
              <a:t>Overall Conclusion</a:t>
            </a:r>
            <a:endParaRPr lang="en-US" sz="4400" dirty="0"/>
          </a:p>
        </p:txBody>
      </p:sp>
      <p:sp>
        <p:nvSpPr>
          <p:cNvPr id="3" name="Content Placeholder 2"/>
          <p:cNvSpPr>
            <a:spLocks noGrp="1"/>
          </p:cNvSpPr>
          <p:nvPr>
            <p:ph idx="1"/>
          </p:nvPr>
        </p:nvSpPr>
        <p:spPr/>
        <p:txBody>
          <a:bodyPr/>
          <a:lstStyle/>
          <a:p>
            <a:r>
              <a:rPr lang="en-US" sz="4800" dirty="0" smtClean="0">
                <a:latin typeface="Gabriola" panose="04040605051002020D02" pitchFamily="82" charset="0"/>
              </a:rPr>
              <a:t>Findings provide support for an essential component of RTI models – adjusting intervention in response to student performance</a:t>
            </a:r>
            <a:endParaRPr lang="en-US" sz="4800" dirty="0">
              <a:latin typeface="Gabriola" panose="04040605051002020D02" pitchFamily="82" charset="0"/>
            </a:endParaRPr>
          </a:p>
        </p:txBody>
      </p:sp>
    </p:spTree>
    <p:extLst>
      <p:ext uri="{BB962C8B-B14F-4D97-AF65-F5344CB8AC3E}">
        <p14:creationId xmlns:p14="http://schemas.microsoft.com/office/powerpoint/2010/main" val="6500366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0750"/>
            <a:ext cx="7924800" cy="1615827"/>
          </a:xfrm>
        </p:spPr>
        <p:txBody>
          <a:bodyPr/>
          <a:lstStyle/>
          <a:p>
            <a:pPr>
              <a:lnSpc>
                <a:spcPct val="90000"/>
              </a:lnSpc>
            </a:pPr>
            <a:r>
              <a:rPr lang="en-US" b="0" dirty="0" smtClean="0"/>
              <a:t/>
            </a:r>
            <a:br>
              <a:rPr lang="en-US" b="0" dirty="0" smtClean="0"/>
            </a:br>
            <a:r>
              <a:rPr lang="en-US" sz="4000" dirty="0" smtClean="0"/>
              <a:t>Trend </a:t>
            </a:r>
            <a:r>
              <a:rPr lang="en-US" sz="4000" dirty="0"/>
              <a:t>in NAEP R</a:t>
            </a:r>
            <a:r>
              <a:rPr lang="en-US" sz="4000" dirty="0" smtClean="0"/>
              <a:t>eading </a:t>
            </a:r>
            <a:r>
              <a:rPr lang="en-US" sz="4000" dirty="0"/>
              <a:t>A</a:t>
            </a:r>
            <a:r>
              <a:rPr lang="en-US" sz="4000" dirty="0" smtClean="0"/>
              <a:t>verage </a:t>
            </a:r>
            <a:r>
              <a:rPr lang="en-US" sz="4000" dirty="0"/>
              <a:t>S</a:t>
            </a:r>
            <a:r>
              <a:rPr lang="en-US" sz="4000" dirty="0" smtClean="0"/>
              <a:t>cores </a:t>
            </a:r>
            <a:r>
              <a:rPr lang="en-US" sz="4000" dirty="0"/>
              <a:t>for 9-, 13-, and </a:t>
            </a:r>
            <a:r>
              <a:rPr lang="en-US" sz="4000" dirty="0" smtClean="0"/>
              <a:t>17-year-Old </a:t>
            </a:r>
            <a:r>
              <a:rPr lang="en-US" sz="4000" dirty="0"/>
              <a:t>S</a:t>
            </a:r>
            <a:r>
              <a:rPr lang="en-US" sz="4000" dirty="0" smtClean="0"/>
              <a:t>tudents </a:t>
            </a:r>
            <a:endParaRPr lang="en-US" sz="3600"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4800" y="1676400"/>
            <a:ext cx="8763941" cy="41835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6701316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524000"/>
            <a:ext cx="9067800" cy="5715000"/>
          </a:xfrm>
        </p:spPr>
        <p:txBody>
          <a:bodyPr/>
          <a:lstStyle/>
          <a:p>
            <a:pPr lvl="2">
              <a:lnSpc>
                <a:spcPct val="80000"/>
              </a:lnSpc>
              <a:spcBef>
                <a:spcPts val="0"/>
              </a:spcBef>
              <a:spcAft>
                <a:spcPts val="1800"/>
              </a:spcAft>
              <a:buFont typeface="Arial" pitchFamily="34" charset="0"/>
              <a:buChar char="•"/>
            </a:pPr>
            <a:r>
              <a:rPr lang="en-US" sz="2800" b="1" dirty="0" smtClean="0">
                <a:latin typeface="Bookman Old Style" pitchFamily="18" charset="0"/>
              </a:rPr>
              <a:t>Week 8:</a:t>
            </a:r>
            <a:r>
              <a:rPr lang="en-US" sz="2800" dirty="0" smtClean="0">
                <a:latin typeface="Bookman Old Style" pitchFamily="18" charset="0"/>
              </a:rPr>
              <a:t> When we could identify students who would need more intensive intervention</a:t>
            </a:r>
          </a:p>
          <a:p>
            <a:pPr lvl="2">
              <a:lnSpc>
                <a:spcPct val="80000"/>
              </a:lnSpc>
              <a:spcBef>
                <a:spcPts val="0"/>
              </a:spcBef>
              <a:spcAft>
                <a:spcPts val="1800"/>
              </a:spcAft>
              <a:buFont typeface="Arial" pitchFamily="34" charset="0"/>
              <a:buChar char="•"/>
            </a:pPr>
            <a:r>
              <a:rPr lang="en-US" sz="2800" b="1" dirty="0" smtClean="0">
                <a:latin typeface="Bookman Old Style" pitchFamily="18" charset="0"/>
              </a:rPr>
              <a:t>Inoculation or Insulin</a:t>
            </a:r>
            <a:r>
              <a:rPr lang="en-US" sz="2800" dirty="0" smtClean="0">
                <a:latin typeface="Bookman Old Style" pitchFamily="18" charset="0"/>
              </a:rPr>
              <a:t>: It depends on how solid the skills are. </a:t>
            </a:r>
          </a:p>
          <a:p>
            <a:pPr lvl="2">
              <a:lnSpc>
                <a:spcPct val="80000"/>
              </a:lnSpc>
              <a:spcBef>
                <a:spcPts val="0"/>
              </a:spcBef>
              <a:spcAft>
                <a:spcPts val="1800"/>
              </a:spcAft>
            </a:pPr>
            <a:r>
              <a:rPr lang="en-US" sz="2800" b="1" dirty="0" smtClean="0">
                <a:latin typeface="Bookman Old Style" pitchFamily="18" charset="0"/>
              </a:rPr>
              <a:t>The Transience of Success</a:t>
            </a:r>
            <a:r>
              <a:rPr lang="en-US" sz="2800" dirty="0" smtClean="0">
                <a:latin typeface="Bookman Old Style" pitchFamily="18" charset="0"/>
              </a:rPr>
              <a:t>: As the curriculum changes some students will need more. </a:t>
            </a:r>
          </a:p>
          <a:p>
            <a:pPr lvl="2">
              <a:lnSpc>
                <a:spcPct val="80000"/>
              </a:lnSpc>
              <a:spcBef>
                <a:spcPts val="0"/>
              </a:spcBef>
              <a:spcAft>
                <a:spcPts val="1800"/>
              </a:spcAft>
            </a:pPr>
            <a:r>
              <a:rPr lang="en-US" sz="2800" b="1" dirty="0" smtClean="0">
                <a:latin typeface="Bookman Old Style" pitchFamily="18" charset="0"/>
              </a:rPr>
              <a:t>The Need for Strong Foundations</a:t>
            </a:r>
            <a:r>
              <a:rPr lang="en-US" sz="2800" dirty="0" smtClean="0">
                <a:latin typeface="Bookman Old Style" pitchFamily="18" charset="0"/>
              </a:rPr>
              <a:t> to Support the Upper Tiers. </a:t>
            </a:r>
          </a:p>
          <a:p>
            <a:pPr lvl="2">
              <a:lnSpc>
                <a:spcPct val="80000"/>
              </a:lnSpc>
              <a:spcBef>
                <a:spcPts val="0"/>
              </a:spcBef>
              <a:spcAft>
                <a:spcPts val="1800"/>
              </a:spcAft>
            </a:pPr>
            <a:r>
              <a:rPr lang="en-US" sz="2800" b="1" dirty="0" smtClean="0">
                <a:latin typeface="Bookman Old Style" pitchFamily="18" charset="0"/>
              </a:rPr>
              <a:t>No More Letters</a:t>
            </a:r>
            <a:r>
              <a:rPr lang="en-US" sz="2800" dirty="0" smtClean="0">
                <a:latin typeface="Bookman Old Style" pitchFamily="18" charset="0"/>
              </a:rPr>
              <a:t>:  The need for curriculum alignment.</a:t>
            </a:r>
            <a:r>
              <a:rPr lang="en-US" sz="3200" dirty="0" smtClean="0">
                <a:latin typeface="Bookman Old Style" pitchFamily="18" charset="0"/>
              </a:rPr>
              <a:t>.</a:t>
            </a:r>
          </a:p>
          <a:p>
            <a:pPr marL="0" lvl="0" indent="0">
              <a:spcBef>
                <a:spcPts val="0"/>
              </a:spcBef>
              <a:buNone/>
            </a:pPr>
            <a:r>
              <a:rPr lang="en-US" sz="2800" dirty="0" smtClean="0">
                <a:latin typeface="Bookman Old Style" pitchFamily="18" charset="0"/>
              </a:rPr>
              <a:t>  </a:t>
            </a:r>
            <a:endParaRPr lang="en-US" sz="2800" dirty="0">
              <a:latin typeface="Bookman Old Style" pitchFamily="18" charset="0"/>
            </a:endParaRPr>
          </a:p>
        </p:txBody>
      </p:sp>
      <p:sp>
        <p:nvSpPr>
          <p:cNvPr id="2" name="Title 1"/>
          <p:cNvSpPr>
            <a:spLocks noGrp="1"/>
          </p:cNvSpPr>
          <p:nvPr>
            <p:ph type="title"/>
          </p:nvPr>
        </p:nvSpPr>
        <p:spPr>
          <a:xfrm>
            <a:off x="304800" y="381000"/>
            <a:ext cx="8305800" cy="769441"/>
          </a:xfrm>
        </p:spPr>
        <p:txBody>
          <a:bodyPr/>
          <a:lstStyle/>
          <a:p>
            <a:r>
              <a:rPr lang="en-US" sz="4400" dirty="0" smtClean="0"/>
              <a:t>What We Know and Need to Know..</a:t>
            </a:r>
            <a:endParaRPr lang="en-US" sz="4400" dirty="0"/>
          </a:p>
        </p:txBody>
      </p:sp>
    </p:spTree>
    <p:extLst>
      <p:ext uri="{BB962C8B-B14F-4D97-AF65-F5344CB8AC3E}">
        <p14:creationId xmlns:p14="http://schemas.microsoft.com/office/powerpoint/2010/main" val="8807961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3724276" y="2409825"/>
            <a:ext cx="3228975" cy="23050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ectangle 7"/>
          <p:cNvSpPr/>
          <p:nvPr/>
        </p:nvSpPr>
        <p:spPr>
          <a:xfrm>
            <a:off x="1824038" y="1752600"/>
            <a:ext cx="7029450" cy="4524315"/>
          </a:xfrm>
          <a:prstGeom prst="rect">
            <a:avLst/>
          </a:prstGeom>
        </p:spPr>
        <p:txBody>
          <a:bodyPr wrap="square">
            <a:spAutoFit/>
          </a:bodyPr>
          <a:lstStyle/>
          <a:p>
            <a:pPr algn="ctr"/>
            <a:r>
              <a:rPr lang="en-US" sz="4000" i="1" dirty="0" smtClean="0">
                <a:solidFill>
                  <a:schemeClr val="tx2"/>
                </a:solidFill>
                <a:latin typeface="Trebuchet MS" panose="020B0603020202020204" pitchFamily="34" charset="0"/>
              </a:rPr>
              <a:t>What Works or Doesn’t Work in Middle/Secondary Grades</a:t>
            </a:r>
          </a:p>
          <a:p>
            <a:pPr algn="ctr"/>
            <a:endParaRPr lang="en-US" sz="2400" b="1" dirty="0" smtClean="0">
              <a:latin typeface="Trebuchet MS" panose="020B0603020202020204" pitchFamily="34" charset="0"/>
            </a:endParaRPr>
          </a:p>
          <a:p>
            <a:pPr algn="ctr"/>
            <a:r>
              <a:rPr lang="en-US" sz="2400" b="1" dirty="0" smtClean="0">
                <a:latin typeface="Trebuchet MS" panose="020B0603020202020204" pitchFamily="34" charset="0"/>
              </a:rPr>
              <a:t>Sharon </a:t>
            </a:r>
            <a:r>
              <a:rPr lang="en-US" sz="2400" b="1" dirty="0">
                <a:latin typeface="Trebuchet MS" panose="020B0603020202020204" pitchFamily="34" charset="0"/>
              </a:rPr>
              <a:t>Vaughn </a:t>
            </a:r>
          </a:p>
          <a:p>
            <a:pPr algn="ctr"/>
            <a:r>
              <a:rPr lang="en-US" sz="2400" dirty="0">
                <a:latin typeface="Trebuchet MS" panose="020B0603020202020204" pitchFamily="34" charset="0"/>
              </a:rPr>
              <a:t>Meadows Center for Preventing Educational Risk </a:t>
            </a:r>
          </a:p>
          <a:p>
            <a:pPr algn="ctr"/>
            <a:r>
              <a:rPr lang="en-US" sz="2400" dirty="0">
                <a:latin typeface="Trebuchet MS" panose="020B0603020202020204" pitchFamily="34" charset="0"/>
              </a:rPr>
              <a:t>University of Texas at Austin</a:t>
            </a:r>
          </a:p>
          <a:p>
            <a:pPr algn="ctr"/>
            <a:endParaRPr lang="en-US" sz="2400" b="1" dirty="0">
              <a:latin typeface="Trebuchet MS" panose="020B0603020202020204" pitchFamily="34" charset="0"/>
            </a:endParaRPr>
          </a:p>
          <a:p>
            <a:pPr algn="ctr"/>
            <a:r>
              <a:rPr lang="en-US" sz="2400" b="1" dirty="0" smtClean="0">
                <a:latin typeface="Trebuchet MS" panose="020B0603020202020204" pitchFamily="34" charset="0"/>
              </a:rPr>
              <a:t>Deborah </a:t>
            </a:r>
            <a:r>
              <a:rPr lang="en-US" sz="2400" b="1" dirty="0">
                <a:latin typeface="Trebuchet MS" panose="020B0603020202020204" pitchFamily="34" charset="0"/>
              </a:rPr>
              <a:t>Simmons</a:t>
            </a:r>
          </a:p>
          <a:p>
            <a:pPr algn="ctr"/>
            <a:r>
              <a:rPr lang="en-US" sz="2400" dirty="0">
                <a:latin typeface="Trebuchet MS" panose="020B0603020202020204" pitchFamily="34" charset="0"/>
              </a:rPr>
              <a:t>Texas A&amp;M University </a:t>
            </a:r>
          </a:p>
          <a:p>
            <a:pPr algn="ctr"/>
            <a:r>
              <a:rPr lang="en-US" sz="4000" i="1" dirty="0" smtClean="0">
                <a:solidFill>
                  <a:schemeClr val="tx2"/>
                </a:solidFill>
                <a:latin typeface="Trebuchet MS" panose="020B0603020202020204" pitchFamily="34" charset="0"/>
              </a:rPr>
              <a:t> </a:t>
            </a:r>
            <a:endParaRPr lang="en-US" sz="4000" i="1" dirty="0">
              <a:solidFill>
                <a:schemeClr val="tx2"/>
              </a:solidFill>
              <a:latin typeface="Trebuchet MS" panose="020B0603020202020204" pitchFamily="34" charset="0"/>
            </a:endParaRPr>
          </a:p>
        </p:txBody>
      </p:sp>
    </p:spTree>
    <p:extLst>
      <p:ext uri="{BB962C8B-B14F-4D97-AF65-F5344CB8AC3E}">
        <p14:creationId xmlns:p14="http://schemas.microsoft.com/office/powerpoint/2010/main" val="40018896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381000" y="381000"/>
            <a:ext cx="6096000" cy="769441"/>
          </a:xfrm>
        </p:spPr>
        <p:txBody>
          <a:bodyPr/>
          <a:lstStyle/>
          <a:p>
            <a:pPr eaLnBrk="1" hangingPunct="1"/>
            <a:r>
              <a:rPr lang="en-US" sz="4400" dirty="0" smtClean="0">
                <a:ea typeface="Verdana" pitchFamily="34" charset="0"/>
                <a:cs typeface="Verdana" pitchFamily="34" charset="0"/>
              </a:rPr>
              <a:t>Acknowledgements</a:t>
            </a:r>
          </a:p>
        </p:txBody>
      </p:sp>
      <p:sp>
        <p:nvSpPr>
          <p:cNvPr id="3" name="Content Placeholder 2"/>
          <p:cNvSpPr>
            <a:spLocks noGrp="1"/>
          </p:cNvSpPr>
          <p:nvPr>
            <p:ph idx="1"/>
          </p:nvPr>
        </p:nvSpPr>
        <p:spPr>
          <a:xfrm>
            <a:off x="1295399" y="1530412"/>
            <a:ext cx="7218487" cy="4813238"/>
          </a:xfrm>
        </p:spPr>
        <p:txBody>
          <a:bodyPr rtlCol="0">
            <a:normAutofit lnSpcReduction="10000"/>
          </a:bodyPr>
          <a:lstStyle/>
          <a:p>
            <a:pPr marL="0" indent="0">
              <a:lnSpc>
                <a:spcPct val="90000"/>
              </a:lnSpc>
              <a:spcBef>
                <a:spcPts val="1200"/>
              </a:spcBef>
              <a:buNone/>
            </a:pPr>
            <a:r>
              <a:rPr lang="en-US" i="1" dirty="0" smtClean="0">
                <a:latin typeface="Trebuchet MS" pitchFamily="34" charset="0"/>
                <a:cs typeface="Verdana" pitchFamily="34" charset="0"/>
              </a:rPr>
              <a:t>The </a:t>
            </a:r>
            <a:r>
              <a:rPr lang="en-US" i="1" dirty="0">
                <a:latin typeface="Trebuchet MS" pitchFamily="34" charset="0"/>
                <a:cs typeface="Verdana" pitchFamily="34" charset="0"/>
              </a:rPr>
              <a:t>research reported here was supported by the Institute of Education Sciences, U.S. Department of Education, through Grant R305F100013 </a:t>
            </a:r>
            <a:r>
              <a:rPr lang="en-US" i="1" dirty="0" smtClean="0">
                <a:latin typeface="Trebuchet MS" pitchFamily="34" charset="0"/>
                <a:cs typeface="Verdana" pitchFamily="34" charset="0"/>
              </a:rPr>
              <a:t>as </a:t>
            </a:r>
            <a:r>
              <a:rPr lang="en-US" i="1" dirty="0">
                <a:latin typeface="Trebuchet MS" pitchFamily="34" charset="0"/>
                <a:cs typeface="Verdana" pitchFamily="34" charset="0"/>
              </a:rPr>
              <a:t>part of the Reading for Understanding Research Initiative. </a:t>
            </a:r>
            <a:endParaRPr lang="en-US" i="1" dirty="0" smtClean="0">
              <a:latin typeface="Trebuchet MS" pitchFamily="34" charset="0"/>
              <a:cs typeface="Verdana" pitchFamily="34" charset="0"/>
            </a:endParaRPr>
          </a:p>
          <a:p>
            <a:pPr marL="0" indent="0">
              <a:lnSpc>
                <a:spcPct val="90000"/>
              </a:lnSpc>
              <a:spcBef>
                <a:spcPts val="1200"/>
              </a:spcBef>
              <a:buNone/>
            </a:pPr>
            <a:r>
              <a:rPr lang="en-US" i="1" dirty="0" smtClean="0">
                <a:latin typeface="Trebuchet MS" pitchFamily="34" charset="0"/>
                <a:cs typeface="Verdana" pitchFamily="34" charset="0"/>
              </a:rPr>
              <a:t>The </a:t>
            </a:r>
            <a:r>
              <a:rPr lang="en-US" i="1" dirty="0">
                <a:latin typeface="Trebuchet MS" pitchFamily="34" charset="0"/>
                <a:cs typeface="Verdana" pitchFamily="34" charset="0"/>
              </a:rPr>
              <a:t>opinions expressed are those of the authors and do not represent views of the Institute or the U.S. Department of Education</a:t>
            </a:r>
            <a:r>
              <a:rPr lang="en-US" i="1" dirty="0" smtClean="0">
                <a:latin typeface="Trebuchet MS" pitchFamily="34" charset="0"/>
                <a:cs typeface="Verdana" pitchFamily="34" charset="0"/>
              </a:rPr>
              <a:t>.</a:t>
            </a:r>
            <a:endParaRPr lang="en-US" dirty="0">
              <a:latin typeface="Trebuchet MS" pitchFamily="34" charset="0"/>
              <a:cs typeface="Verdana" pitchFamily="34" charset="0"/>
            </a:endParaRPr>
          </a:p>
          <a:p>
            <a:endParaRPr lang="en-US" sz="2800" dirty="0" smtClean="0">
              <a:latin typeface="Trebuchet MS" pitchFamily="34" charset="0"/>
            </a:endParaRPr>
          </a:p>
          <a:p>
            <a:pPr marL="168275" indent="-168275" eaLnBrk="1" fontAlgn="auto" hangingPunct="1">
              <a:spcBef>
                <a:spcPct val="0"/>
              </a:spcBef>
              <a:spcAft>
                <a:spcPts val="0"/>
              </a:spcAft>
              <a:buFont typeface="Arial"/>
              <a:buChar char="•"/>
              <a:defRPr/>
            </a:pPr>
            <a:endParaRPr lang="en-US" dirty="0">
              <a:ea typeface="ＭＳ Ｐゴシック" pitchFamily="1" charset="-128"/>
            </a:endParaRPr>
          </a:p>
          <a:p>
            <a:pPr marL="274320" eaLnBrk="1" fontAlgn="auto" hangingPunct="1">
              <a:spcAft>
                <a:spcPts val="0"/>
              </a:spcAft>
              <a:buFont typeface="Arial"/>
              <a:buChar char="•"/>
              <a:defRPr/>
            </a:pPr>
            <a:endParaRPr lang="en-US" dirty="0">
              <a:ea typeface="+mn-ea"/>
            </a:endParaRPr>
          </a:p>
        </p:txBody>
      </p:sp>
    </p:spTree>
    <p:extLst>
      <p:ext uri="{BB962C8B-B14F-4D97-AF65-F5344CB8AC3E}">
        <p14:creationId xmlns:p14="http://schemas.microsoft.com/office/powerpoint/2010/main" val="102552057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81000" y="381000"/>
            <a:ext cx="6096000" cy="769441"/>
          </a:xfrm>
        </p:spPr>
        <p:txBody>
          <a:bodyPr/>
          <a:lstStyle/>
          <a:p>
            <a:r>
              <a:rPr lang="en-US" sz="4400" b="1" dirty="0" smtClean="0">
                <a:latin typeface="+mj-lt"/>
              </a:rPr>
              <a:t>Why Reading Comprehension?</a:t>
            </a:r>
            <a:endParaRPr lang="en-US" sz="4400" b="1" dirty="0">
              <a:latin typeface="+mj-lt"/>
            </a:endParaRPr>
          </a:p>
        </p:txBody>
      </p:sp>
      <p:sp>
        <p:nvSpPr>
          <p:cNvPr id="6" name="Content Placeholder 5"/>
          <p:cNvSpPr>
            <a:spLocks noGrp="1"/>
          </p:cNvSpPr>
          <p:nvPr>
            <p:ph idx="1"/>
          </p:nvPr>
        </p:nvSpPr>
        <p:spPr>
          <a:xfrm>
            <a:off x="304800" y="1716867"/>
            <a:ext cx="8208963" cy="4845050"/>
          </a:xfrm>
        </p:spPr>
        <p:txBody>
          <a:bodyPr>
            <a:normAutofit fontScale="77500" lnSpcReduction="20000"/>
          </a:bodyPr>
          <a:lstStyle/>
          <a:p>
            <a:r>
              <a:rPr lang="en-US" dirty="0">
                <a:latin typeface="+mj-lt"/>
              </a:rPr>
              <a:t>Adolescents in the United States and their educators face an enormous challenge with respect to reading comprehension.  </a:t>
            </a:r>
            <a:endParaRPr lang="en-US" dirty="0" smtClean="0">
              <a:latin typeface="+mj-lt"/>
            </a:endParaRPr>
          </a:p>
          <a:p>
            <a:pPr>
              <a:buNone/>
            </a:pPr>
            <a:endParaRPr lang="en-US" dirty="0" smtClean="0">
              <a:latin typeface="+mj-lt"/>
            </a:endParaRPr>
          </a:p>
          <a:p>
            <a:r>
              <a:rPr lang="en-US" dirty="0" smtClean="0">
                <a:latin typeface="+mj-lt"/>
              </a:rPr>
              <a:t>College </a:t>
            </a:r>
            <a:r>
              <a:rPr lang="en-US" dirty="0">
                <a:latin typeface="+mj-lt"/>
              </a:rPr>
              <a:t>and career readiness standards outlined in the Common Core State Standards Initiative (2012) place increased emphasis on preparing students to read complex text across a range of content </a:t>
            </a:r>
            <a:r>
              <a:rPr lang="en-US" dirty="0" smtClean="0">
                <a:latin typeface="+mj-lt"/>
              </a:rPr>
              <a:t>areas.</a:t>
            </a:r>
          </a:p>
          <a:p>
            <a:pPr>
              <a:buNone/>
            </a:pPr>
            <a:r>
              <a:rPr lang="en-US" dirty="0" smtClean="0">
                <a:latin typeface="+mj-lt"/>
              </a:rPr>
              <a:t> </a:t>
            </a:r>
          </a:p>
          <a:p>
            <a:r>
              <a:rPr lang="en-US" i="1" dirty="0" smtClean="0">
                <a:latin typeface="Arial" panose="020B0604020202020204" pitchFamily="34" charset="0"/>
                <a:cs typeface="Arial" panose="020B0604020202020204" pitchFamily="34" charset="0"/>
              </a:rPr>
              <a:t>At issue is how to develop the necessary skills to be able to read the texts required of college classes and literacy-demanding occupations when fewer than 35% of students in the secondary grades read proficiently (U.S. Department of Education, 2013).</a:t>
            </a:r>
          </a:p>
          <a:p>
            <a:pPr>
              <a:buNone/>
            </a:pPr>
            <a:r>
              <a:rPr lang="en-US" i="1" dirty="0" smtClean="0">
                <a:latin typeface="+mj-lt"/>
              </a:rPr>
              <a:t> </a:t>
            </a:r>
            <a:endParaRPr lang="en-US" i="1" dirty="0">
              <a:latin typeface="+mj-lt"/>
            </a:endParaRPr>
          </a:p>
        </p:txBody>
      </p:sp>
      <p:sp>
        <p:nvSpPr>
          <p:cNvPr id="4" name="Slide Number Placeholder 3"/>
          <p:cNvSpPr>
            <a:spLocks noGrp="1"/>
          </p:cNvSpPr>
          <p:nvPr>
            <p:ph type="sldNum" sz="quarter" idx="4294967295"/>
          </p:nvPr>
        </p:nvSpPr>
        <p:spPr>
          <a:xfrm>
            <a:off x="6553200" y="6356351"/>
            <a:ext cx="2133600" cy="365125"/>
          </a:xfrm>
          <a:prstGeom prst="rect">
            <a:avLst/>
          </a:prstGeom>
        </p:spPr>
        <p:txBody>
          <a:bodyPr/>
          <a:lstStyle/>
          <a:p>
            <a:pPr>
              <a:defRPr/>
            </a:pPr>
            <a:fld id="{B8824338-8A08-4A14-A2CE-81E6C5F603DC}" type="slidenum">
              <a:rPr lang="en-US" smtClean="0">
                <a:solidFill>
                  <a:prstClr val="black">
                    <a:tint val="75000"/>
                  </a:prstClr>
                </a:solidFill>
              </a:rPr>
              <a:pPr>
                <a:defRPr/>
              </a:pPr>
              <a:t>43</a:t>
            </a:fld>
            <a:endParaRPr lang="en-US">
              <a:solidFill>
                <a:prstClr val="black">
                  <a:tint val="75000"/>
                </a:prstClr>
              </a:solidFill>
            </a:endParaRPr>
          </a:p>
        </p:txBody>
      </p:sp>
    </p:spTree>
    <p:extLst>
      <p:ext uri="{BB962C8B-B14F-4D97-AF65-F5344CB8AC3E}">
        <p14:creationId xmlns:p14="http://schemas.microsoft.com/office/powerpoint/2010/main" val="3267097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blinds(horizontal)">
                                      <p:cBhvr>
                                        <p:cTn id="7" dur="500"/>
                                        <p:tgtEl>
                                          <p:spTgt spid="6">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
                                            <p:txEl>
                                              <p:pRg st="4" end="4"/>
                                            </p:txEl>
                                          </p:spTgt>
                                        </p:tgtEl>
                                        <p:attrNameLst>
                                          <p:attrName>style.visibility</p:attrName>
                                        </p:attrNameLst>
                                      </p:cBhvr>
                                      <p:to>
                                        <p:strVal val="visible"/>
                                      </p:to>
                                    </p:set>
                                    <p:animEffect transition="in" filter="blinds(horizontal)">
                                      <p:cBhvr>
                                        <p:cTn id="12" dur="500"/>
                                        <p:tgtEl>
                                          <p:spTgt spid="6">
                                            <p:txEl>
                                              <p:pRg st="4" end="4"/>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6">
                                            <p:txEl>
                                              <p:pRg st="5" end="5"/>
                                            </p:txEl>
                                          </p:spTgt>
                                        </p:tgtEl>
                                        <p:attrNameLst>
                                          <p:attrName>style.visibility</p:attrName>
                                        </p:attrNameLst>
                                      </p:cBhvr>
                                      <p:to>
                                        <p:strVal val="visible"/>
                                      </p:to>
                                    </p:set>
                                    <p:animEffect transition="in" filter="blinds(horizontal)">
                                      <p:cBhvr>
                                        <p:cTn id="15"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228600" y="3092450"/>
            <a:ext cx="685800" cy="2286000"/>
            <a:chOff x="240" y="1824"/>
            <a:chExt cx="432" cy="1440"/>
          </a:xfrm>
        </p:grpSpPr>
        <p:sp>
          <p:nvSpPr>
            <p:cNvPr id="26688" name="Rectangle 3"/>
            <p:cNvSpPr>
              <a:spLocks noChangeArrowheads="1"/>
            </p:cNvSpPr>
            <p:nvPr/>
          </p:nvSpPr>
          <p:spPr bwMode="auto">
            <a:xfrm>
              <a:off x="240" y="1824"/>
              <a:ext cx="432" cy="144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689" name="Text Box 4"/>
            <p:cNvSpPr txBox="1">
              <a:spLocks noChangeArrowheads="1"/>
            </p:cNvSpPr>
            <p:nvPr/>
          </p:nvSpPr>
          <p:spPr bwMode="auto">
            <a:xfrm rot="-5400000">
              <a:off x="39" y="2457"/>
              <a:ext cx="83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lang="en-US" sz="1800">
                  <a:latin typeface="Times New Roman" pitchFamily="18" charset="0"/>
                </a:rPr>
                <a:t>Visual Input</a:t>
              </a:r>
              <a:endParaRPr lang="en-US">
                <a:latin typeface="Times New Roman" pitchFamily="18" charset="0"/>
              </a:endParaRPr>
            </a:p>
          </p:txBody>
        </p:sp>
      </p:grpSp>
      <p:sp>
        <p:nvSpPr>
          <p:cNvPr id="26627" name="Text Box 5"/>
          <p:cNvSpPr txBox="1">
            <a:spLocks noChangeArrowheads="1"/>
          </p:cNvSpPr>
          <p:nvPr/>
        </p:nvSpPr>
        <p:spPr bwMode="auto">
          <a:xfrm>
            <a:off x="457200" y="273023"/>
            <a:ext cx="8039100"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lang="en-US" sz="4400" b="1" dirty="0" smtClean="0">
                <a:solidFill>
                  <a:schemeClr val="bg1"/>
                </a:solidFill>
                <a:latin typeface="+mj-lt"/>
              </a:rPr>
              <a:t>Reading Comprehension Framework</a:t>
            </a:r>
            <a:r>
              <a:rPr lang="en-US" sz="3200" dirty="0" smtClean="0">
                <a:latin typeface="Times New Roman" pitchFamily="18" charset="0"/>
              </a:rPr>
              <a:t> Failure </a:t>
            </a:r>
            <a:endParaRPr lang="en-US" sz="3200" dirty="0">
              <a:latin typeface="Times New Roman" pitchFamily="18" charset="0"/>
            </a:endParaRPr>
          </a:p>
        </p:txBody>
      </p:sp>
      <p:sp>
        <p:nvSpPr>
          <p:cNvPr id="26628" name="Text Box 6"/>
          <p:cNvSpPr txBox="1">
            <a:spLocks noChangeArrowheads="1"/>
          </p:cNvSpPr>
          <p:nvPr/>
        </p:nvSpPr>
        <p:spPr bwMode="auto">
          <a:xfrm>
            <a:off x="5143500" y="1339850"/>
            <a:ext cx="18415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lang="en-US" sz="1800">
                <a:latin typeface="Times New Roman" pitchFamily="18" charset="0"/>
              </a:rPr>
              <a:t>Linguistic System</a:t>
            </a:r>
            <a:endParaRPr lang="en-US">
              <a:latin typeface="Times New Roman" pitchFamily="18" charset="0"/>
            </a:endParaRPr>
          </a:p>
        </p:txBody>
      </p:sp>
      <p:sp>
        <p:nvSpPr>
          <p:cNvPr id="26629" name="Text Box 7"/>
          <p:cNvSpPr txBox="1">
            <a:spLocks noChangeArrowheads="1"/>
          </p:cNvSpPr>
          <p:nvPr/>
        </p:nvSpPr>
        <p:spPr bwMode="auto">
          <a:xfrm>
            <a:off x="5359400" y="1670050"/>
            <a:ext cx="193040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lang="en-US" sz="1400">
                <a:latin typeface="Times New Roman" pitchFamily="18" charset="0"/>
              </a:rPr>
              <a:t>Phonology, Syntax, </a:t>
            </a:r>
          </a:p>
          <a:p>
            <a:r>
              <a:rPr lang="en-US" sz="1400">
                <a:latin typeface="Times New Roman" pitchFamily="18" charset="0"/>
              </a:rPr>
              <a:t>Morphology</a:t>
            </a:r>
          </a:p>
        </p:txBody>
      </p:sp>
      <p:sp>
        <p:nvSpPr>
          <p:cNvPr id="26630" name="Text Box 8"/>
          <p:cNvSpPr txBox="1">
            <a:spLocks noChangeArrowheads="1"/>
          </p:cNvSpPr>
          <p:nvPr/>
        </p:nvSpPr>
        <p:spPr bwMode="auto">
          <a:xfrm>
            <a:off x="1258888" y="1352550"/>
            <a:ext cx="2133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lang="en-US" sz="1800">
                <a:latin typeface="Times New Roman" pitchFamily="18" charset="0"/>
              </a:rPr>
              <a:t>Orthographic System</a:t>
            </a:r>
            <a:endParaRPr lang="en-US">
              <a:latin typeface="Times New Roman" pitchFamily="18" charset="0"/>
            </a:endParaRPr>
          </a:p>
        </p:txBody>
      </p:sp>
      <p:sp>
        <p:nvSpPr>
          <p:cNvPr id="26631" name="Text Box 9"/>
          <p:cNvSpPr txBox="1">
            <a:spLocks noChangeArrowheads="1"/>
          </p:cNvSpPr>
          <p:nvPr/>
        </p:nvSpPr>
        <p:spPr bwMode="auto">
          <a:xfrm>
            <a:off x="1423988" y="1682750"/>
            <a:ext cx="242411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lang="en-US" sz="1400" dirty="0">
                <a:latin typeface="Times New Roman" pitchFamily="18" charset="0"/>
              </a:rPr>
              <a:t>Mapping to phonology</a:t>
            </a:r>
            <a:endParaRPr lang="en-US" dirty="0">
              <a:latin typeface="Times New Roman" pitchFamily="18" charset="0"/>
            </a:endParaRPr>
          </a:p>
        </p:txBody>
      </p:sp>
      <p:sp>
        <p:nvSpPr>
          <p:cNvPr id="26632" name="Rectangle 10"/>
          <p:cNvSpPr>
            <a:spLocks noChangeArrowheads="1"/>
          </p:cNvSpPr>
          <p:nvPr/>
        </p:nvSpPr>
        <p:spPr bwMode="auto">
          <a:xfrm>
            <a:off x="1168400" y="1276350"/>
            <a:ext cx="2794000" cy="914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633" name="Rectangle 11"/>
          <p:cNvSpPr>
            <a:spLocks noChangeArrowheads="1"/>
          </p:cNvSpPr>
          <p:nvPr/>
        </p:nvSpPr>
        <p:spPr bwMode="auto">
          <a:xfrm>
            <a:off x="4597400" y="1289050"/>
            <a:ext cx="3352800" cy="914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635" name="Rectangle 13"/>
          <p:cNvSpPr>
            <a:spLocks noChangeArrowheads="1"/>
          </p:cNvSpPr>
          <p:nvPr/>
        </p:nvSpPr>
        <p:spPr bwMode="auto">
          <a:xfrm>
            <a:off x="1320800" y="2698750"/>
            <a:ext cx="1524000" cy="2819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3" name="Group 14"/>
          <p:cNvGrpSpPr>
            <a:grpSpLocks/>
          </p:cNvGrpSpPr>
          <p:nvPr/>
        </p:nvGrpSpPr>
        <p:grpSpPr bwMode="auto">
          <a:xfrm>
            <a:off x="1384300" y="2978150"/>
            <a:ext cx="1371600" cy="838200"/>
            <a:chOff x="848" y="1904"/>
            <a:chExt cx="864" cy="528"/>
          </a:xfrm>
        </p:grpSpPr>
        <p:sp>
          <p:nvSpPr>
            <p:cNvPr id="26686" name="Oval 15"/>
            <p:cNvSpPr>
              <a:spLocks noChangeArrowheads="1"/>
            </p:cNvSpPr>
            <p:nvPr/>
          </p:nvSpPr>
          <p:spPr bwMode="auto">
            <a:xfrm>
              <a:off x="848" y="1904"/>
              <a:ext cx="864" cy="528"/>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687" name="Text Box 16"/>
            <p:cNvSpPr txBox="1">
              <a:spLocks noChangeArrowheads="1"/>
            </p:cNvSpPr>
            <p:nvPr/>
          </p:nvSpPr>
          <p:spPr bwMode="auto">
            <a:xfrm>
              <a:off x="904" y="2008"/>
              <a:ext cx="713" cy="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r>
                <a:rPr lang="en-US" sz="1400">
                  <a:latin typeface="Times New Roman" pitchFamily="18" charset="0"/>
                </a:rPr>
                <a:t>Orthographic</a:t>
              </a:r>
            </a:p>
            <a:p>
              <a:pPr algn="ctr"/>
              <a:r>
                <a:rPr lang="en-US" sz="1400">
                  <a:latin typeface="Times New Roman" pitchFamily="18" charset="0"/>
                </a:rPr>
                <a:t>Units</a:t>
              </a:r>
            </a:p>
          </p:txBody>
        </p:sp>
      </p:grpSp>
      <p:grpSp>
        <p:nvGrpSpPr>
          <p:cNvPr id="4" name="Group 17"/>
          <p:cNvGrpSpPr>
            <a:grpSpLocks/>
          </p:cNvGrpSpPr>
          <p:nvPr/>
        </p:nvGrpSpPr>
        <p:grpSpPr bwMode="auto">
          <a:xfrm>
            <a:off x="1358900" y="4286250"/>
            <a:ext cx="1371600" cy="838200"/>
            <a:chOff x="1008" y="2736"/>
            <a:chExt cx="864" cy="528"/>
          </a:xfrm>
        </p:grpSpPr>
        <p:sp>
          <p:nvSpPr>
            <p:cNvPr id="26684" name="Oval 18"/>
            <p:cNvSpPr>
              <a:spLocks noChangeArrowheads="1"/>
            </p:cNvSpPr>
            <p:nvPr/>
          </p:nvSpPr>
          <p:spPr bwMode="auto">
            <a:xfrm>
              <a:off x="1008" y="2736"/>
              <a:ext cx="864" cy="528"/>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685" name="Text Box 19"/>
            <p:cNvSpPr txBox="1">
              <a:spLocks noChangeArrowheads="1"/>
            </p:cNvSpPr>
            <p:nvPr/>
          </p:nvSpPr>
          <p:spPr bwMode="auto">
            <a:xfrm>
              <a:off x="1104" y="2832"/>
              <a:ext cx="707" cy="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r>
                <a:rPr lang="en-US" sz="1400">
                  <a:latin typeface="Times New Roman" pitchFamily="18" charset="0"/>
                </a:rPr>
                <a:t>Phonological</a:t>
              </a:r>
            </a:p>
            <a:p>
              <a:pPr algn="ctr"/>
              <a:r>
                <a:rPr lang="en-US" sz="1400">
                  <a:latin typeface="Times New Roman" pitchFamily="18" charset="0"/>
                </a:rPr>
                <a:t>Units</a:t>
              </a:r>
              <a:endParaRPr lang="en-US">
                <a:latin typeface="Times New Roman" pitchFamily="18" charset="0"/>
              </a:endParaRPr>
            </a:p>
          </p:txBody>
        </p:sp>
      </p:grpSp>
      <p:sp>
        <p:nvSpPr>
          <p:cNvPr id="26638" name="Text Box 20"/>
          <p:cNvSpPr txBox="1">
            <a:spLocks noChangeArrowheads="1"/>
          </p:cNvSpPr>
          <p:nvPr/>
        </p:nvSpPr>
        <p:spPr bwMode="auto">
          <a:xfrm rot="-5400000">
            <a:off x="2603501" y="3789362"/>
            <a:ext cx="13589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lang="en-US" sz="1600" b="1">
                <a:latin typeface="Times New Roman" pitchFamily="18" charset="0"/>
              </a:rPr>
              <a:t>Word</a:t>
            </a:r>
          </a:p>
          <a:p>
            <a:r>
              <a:rPr lang="en-US" sz="1600" b="1">
                <a:latin typeface="Times New Roman" pitchFamily="18" charset="0"/>
              </a:rPr>
              <a:t>Identification</a:t>
            </a:r>
          </a:p>
        </p:txBody>
      </p:sp>
      <p:grpSp>
        <p:nvGrpSpPr>
          <p:cNvPr id="5" name="Group 21"/>
          <p:cNvGrpSpPr>
            <a:grpSpLocks/>
          </p:cNvGrpSpPr>
          <p:nvPr/>
        </p:nvGrpSpPr>
        <p:grpSpPr bwMode="auto">
          <a:xfrm>
            <a:off x="3759200" y="2724150"/>
            <a:ext cx="1320800" cy="2819400"/>
            <a:chOff x="2656" y="1600"/>
            <a:chExt cx="832" cy="1776"/>
          </a:xfrm>
          <a:solidFill>
            <a:srgbClr val="FFFF00"/>
          </a:solidFill>
        </p:grpSpPr>
        <p:sp>
          <p:nvSpPr>
            <p:cNvPr id="26681" name="Rectangle 22"/>
            <p:cNvSpPr>
              <a:spLocks noChangeArrowheads="1"/>
            </p:cNvSpPr>
            <p:nvPr/>
          </p:nvSpPr>
          <p:spPr bwMode="auto">
            <a:xfrm>
              <a:off x="2656" y="1600"/>
              <a:ext cx="832" cy="1776"/>
            </a:xfrm>
            <a:prstGeom prst="rect">
              <a:avLst/>
            </a:prstGeom>
            <a:gr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682" name="Text Box 23"/>
            <p:cNvSpPr txBox="1">
              <a:spLocks noChangeArrowheads="1"/>
            </p:cNvSpPr>
            <p:nvPr/>
          </p:nvSpPr>
          <p:spPr bwMode="auto">
            <a:xfrm>
              <a:off x="2748" y="1600"/>
              <a:ext cx="588" cy="231"/>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lang="en-US" sz="1800">
                  <a:latin typeface="Times New Roman" pitchFamily="18" charset="0"/>
                </a:rPr>
                <a:t>Lexicon</a:t>
              </a:r>
              <a:endParaRPr lang="en-US">
                <a:latin typeface="Times New Roman" pitchFamily="18" charset="0"/>
              </a:endParaRPr>
            </a:p>
          </p:txBody>
        </p:sp>
        <p:sp>
          <p:nvSpPr>
            <p:cNvPr id="26683" name="Text Box 24"/>
            <p:cNvSpPr txBox="1">
              <a:spLocks noChangeArrowheads="1"/>
            </p:cNvSpPr>
            <p:nvPr/>
          </p:nvSpPr>
          <p:spPr bwMode="auto">
            <a:xfrm>
              <a:off x="2755" y="1920"/>
              <a:ext cx="676" cy="996"/>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lang="en-US" sz="1400" dirty="0">
                  <a:latin typeface="Times New Roman" pitchFamily="18" charset="0"/>
                </a:rPr>
                <a:t>Meaning</a:t>
              </a:r>
            </a:p>
            <a:p>
              <a:r>
                <a:rPr lang="en-US" sz="1400" dirty="0">
                  <a:latin typeface="Times New Roman" pitchFamily="18" charset="0"/>
                </a:rPr>
                <a:t>Morphology</a:t>
              </a:r>
            </a:p>
            <a:p>
              <a:r>
                <a:rPr lang="en-US" sz="1400" dirty="0">
                  <a:latin typeface="Times New Roman" pitchFamily="18" charset="0"/>
                </a:rPr>
                <a:t>Syntax</a:t>
              </a:r>
              <a:br>
                <a:rPr lang="en-US" sz="1400" dirty="0">
                  <a:latin typeface="Times New Roman" pitchFamily="18" charset="0"/>
                </a:rPr>
              </a:br>
              <a:r>
                <a:rPr lang="en-US" sz="1400" dirty="0">
                  <a:latin typeface="Times New Roman" pitchFamily="18" charset="0"/>
                </a:rPr>
                <a:t> - argument</a:t>
              </a:r>
            </a:p>
            <a:p>
              <a:r>
                <a:rPr lang="en-US" sz="1400" dirty="0">
                  <a:latin typeface="Times New Roman" pitchFamily="18" charset="0"/>
                </a:rPr>
                <a:t>   structure</a:t>
              </a:r>
            </a:p>
            <a:p>
              <a:r>
                <a:rPr lang="en-US" sz="1400" dirty="0">
                  <a:latin typeface="Times New Roman" pitchFamily="18" charset="0"/>
                </a:rPr>
                <a:t> - thematic </a:t>
              </a:r>
            </a:p>
            <a:p>
              <a:r>
                <a:rPr lang="en-US" sz="1400" dirty="0">
                  <a:latin typeface="Times New Roman" pitchFamily="18" charset="0"/>
                </a:rPr>
                <a:t>   roles</a:t>
              </a:r>
            </a:p>
          </p:txBody>
        </p:sp>
      </p:grpSp>
      <p:sp>
        <p:nvSpPr>
          <p:cNvPr id="26640" name="Text Box 25"/>
          <p:cNvSpPr txBox="1">
            <a:spLocks noChangeArrowheads="1"/>
          </p:cNvSpPr>
          <p:nvPr/>
        </p:nvSpPr>
        <p:spPr bwMode="auto">
          <a:xfrm rot="-5400000">
            <a:off x="4864100" y="3765550"/>
            <a:ext cx="1501775"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lang="en-US" sz="1600" b="1">
                <a:latin typeface="Times New Roman" pitchFamily="18" charset="0"/>
              </a:rPr>
              <a:t>Meaning and</a:t>
            </a:r>
          </a:p>
          <a:p>
            <a:r>
              <a:rPr lang="en-US" sz="1600" b="1">
                <a:latin typeface="Times New Roman" pitchFamily="18" charset="0"/>
              </a:rPr>
              <a:t>Form Selection</a:t>
            </a:r>
          </a:p>
        </p:txBody>
      </p:sp>
      <p:grpSp>
        <p:nvGrpSpPr>
          <p:cNvPr id="6" name="Group 26"/>
          <p:cNvGrpSpPr>
            <a:grpSpLocks/>
          </p:cNvGrpSpPr>
          <p:nvPr/>
        </p:nvGrpSpPr>
        <p:grpSpPr bwMode="auto">
          <a:xfrm>
            <a:off x="2971800" y="5988050"/>
            <a:ext cx="5562600" cy="508000"/>
            <a:chOff x="2880" y="3688"/>
            <a:chExt cx="2352" cy="320"/>
          </a:xfrm>
        </p:grpSpPr>
        <p:sp>
          <p:nvSpPr>
            <p:cNvPr id="26679" name="Rectangle 27"/>
            <p:cNvSpPr>
              <a:spLocks noChangeArrowheads="1"/>
            </p:cNvSpPr>
            <p:nvPr/>
          </p:nvSpPr>
          <p:spPr bwMode="auto">
            <a:xfrm>
              <a:off x="2880" y="3688"/>
              <a:ext cx="2352" cy="32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680" name="Text Box 28"/>
            <p:cNvSpPr txBox="1">
              <a:spLocks noChangeArrowheads="1"/>
            </p:cNvSpPr>
            <p:nvPr/>
          </p:nvSpPr>
          <p:spPr bwMode="auto">
            <a:xfrm>
              <a:off x="3280" y="3744"/>
              <a:ext cx="1640"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endParaRPr lang="en-US" sz="1400">
                <a:latin typeface="Times New Roman" pitchFamily="18" charset="0"/>
              </a:endParaRPr>
            </a:p>
          </p:txBody>
        </p:sp>
      </p:grpSp>
      <p:sp>
        <p:nvSpPr>
          <p:cNvPr id="26642" name="Line 29"/>
          <p:cNvSpPr>
            <a:spLocks noChangeShapeType="1"/>
          </p:cNvSpPr>
          <p:nvPr/>
        </p:nvSpPr>
        <p:spPr bwMode="auto">
          <a:xfrm flipV="1">
            <a:off x="927100" y="4146550"/>
            <a:ext cx="368300" cy="12700"/>
          </a:xfrm>
          <a:prstGeom prst="line">
            <a:avLst/>
          </a:prstGeom>
          <a:noFill/>
          <a:ln w="22225">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643" name="Line 30"/>
          <p:cNvSpPr>
            <a:spLocks noChangeShapeType="1"/>
          </p:cNvSpPr>
          <p:nvPr/>
        </p:nvSpPr>
        <p:spPr bwMode="auto">
          <a:xfrm>
            <a:off x="2832100" y="3257550"/>
            <a:ext cx="927100" cy="12700"/>
          </a:xfrm>
          <a:prstGeom prst="line">
            <a:avLst/>
          </a:prstGeom>
          <a:noFill/>
          <a:ln w="22225">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644" name="Line 31"/>
          <p:cNvSpPr>
            <a:spLocks noChangeShapeType="1"/>
          </p:cNvSpPr>
          <p:nvPr/>
        </p:nvSpPr>
        <p:spPr bwMode="auto">
          <a:xfrm flipH="1">
            <a:off x="2844800" y="4895850"/>
            <a:ext cx="901700" cy="0"/>
          </a:xfrm>
          <a:prstGeom prst="line">
            <a:avLst/>
          </a:prstGeom>
          <a:noFill/>
          <a:ln w="22225">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645" name="Line 32"/>
          <p:cNvSpPr>
            <a:spLocks noChangeShapeType="1"/>
          </p:cNvSpPr>
          <p:nvPr/>
        </p:nvSpPr>
        <p:spPr bwMode="auto">
          <a:xfrm flipH="1" flipV="1">
            <a:off x="4419600" y="5530850"/>
            <a:ext cx="38100" cy="431800"/>
          </a:xfrm>
          <a:prstGeom prst="line">
            <a:avLst/>
          </a:prstGeom>
          <a:noFill/>
          <a:ln w="22225">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646" name="Line 33"/>
          <p:cNvSpPr>
            <a:spLocks noChangeShapeType="1"/>
          </p:cNvSpPr>
          <p:nvPr/>
        </p:nvSpPr>
        <p:spPr bwMode="auto">
          <a:xfrm>
            <a:off x="5067300" y="3270250"/>
            <a:ext cx="952500" cy="12700"/>
          </a:xfrm>
          <a:prstGeom prst="line">
            <a:avLst/>
          </a:prstGeom>
          <a:noFill/>
          <a:ln w="22225">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647" name="Line 34"/>
          <p:cNvSpPr>
            <a:spLocks noChangeShapeType="1"/>
          </p:cNvSpPr>
          <p:nvPr/>
        </p:nvSpPr>
        <p:spPr bwMode="auto">
          <a:xfrm flipH="1">
            <a:off x="5092700" y="4857750"/>
            <a:ext cx="990600" cy="12700"/>
          </a:xfrm>
          <a:prstGeom prst="line">
            <a:avLst/>
          </a:prstGeom>
          <a:noFill/>
          <a:ln w="22225">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648" name="Line 35"/>
          <p:cNvSpPr>
            <a:spLocks noChangeShapeType="1"/>
          </p:cNvSpPr>
          <p:nvPr/>
        </p:nvSpPr>
        <p:spPr bwMode="auto">
          <a:xfrm flipH="1">
            <a:off x="2032000" y="2190750"/>
            <a:ext cx="0" cy="508000"/>
          </a:xfrm>
          <a:prstGeom prst="line">
            <a:avLst/>
          </a:prstGeom>
          <a:noFill/>
          <a:ln w="22225">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649" name="Line 36"/>
          <p:cNvSpPr>
            <a:spLocks noChangeShapeType="1"/>
          </p:cNvSpPr>
          <p:nvPr/>
        </p:nvSpPr>
        <p:spPr bwMode="auto">
          <a:xfrm>
            <a:off x="4851400" y="2203450"/>
            <a:ext cx="0" cy="508000"/>
          </a:xfrm>
          <a:prstGeom prst="line">
            <a:avLst/>
          </a:prstGeom>
          <a:noFill/>
          <a:ln w="22225">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650" name="Freeform 37"/>
          <p:cNvSpPr>
            <a:spLocks/>
          </p:cNvSpPr>
          <p:nvPr/>
        </p:nvSpPr>
        <p:spPr bwMode="auto">
          <a:xfrm>
            <a:off x="1428750" y="3676650"/>
            <a:ext cx="146050" cy="698500"/>
          </a:xfrm>
          <a:custGeom>
            <a:avLst/>
            <a:gdLst>
              <a:gd name="T0" fmla="*/ 146050 w 92"/>
              <a:gd name="T1" fmla="*/ 0 h 440"/>
              <a:gd name="T2" fmla="*/ 19050 w 92"/>
              <a:gd name="T3" fmla="*/ 304800 h 440"/>
              <a:gd name="T4" fmla="*/ 31750 w 92"/>
              <a:gd name="T5" fmla="*/ 558800 h 440"/>
              <a:gd name="T6" fmla="*/ 95250 w 92"/>
              <a:gd name="T7" fmla="*/ 698500 h 44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2" h="440">
                <a:moveTo>
                  <a:pt x="92" y="0"/>
                </a:moveTo>
                <a:cubicBezTo>
                  <a:pt x="58" y="66"/>
                  <a:pt x="24" y="133"/>
                  <a:pt x="12" y="192"/>
                </a:cubicBezTo>
                <a:cubicBezTo>
                  <a:pt x="0" y="251"/>
                  <a:pt x="12" y="311"/>
                  <a:pt x="20" y="352"/>
                </a:cubicBezTo>
                <a:cubicBezTo>
                  <a:pt x="28" y="393"/>
                  <a:pt x="44" y="416"/>
                  <a:pt x="60" y="440"/>
                </a:cubicBezTo>
              </a:path>
            </a:pathLst>
          </a:custGeom>
          <a:noFill/>
          <a:ln w="12700">
            <a:solidFill>
              <a:schemeClr val="tx1"/>
            </a:solidFill>
            <a:round/>
            <a:headEn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651" name="Freeform 38"/>
          <p:cNvSpPr>
            <a:spLocks/>
          </p:cNvSpPr>
          <p:nvPr/>
        </p:nvSpPr>
        <p:spPr bwMode="auto">
          <a:xfrm flipH="1">
            <a:off x="2559050" y="3727450"/>
            <a:ext cx="146050" cy="698500"/>
          </a:xfrm>
          <a:custGeom>
            <a:avLst/>
            <a:gdLst>
              <a:gd name="T0" fmla="*/ 146050 w 92"/>
              <a:gd name="T1" fmla="*/ 0 h 440"/>
              <a:gd name="T2" fmla="*/ 19050 w 92"/>
              <a:gd name="T3" fmla="*/ 304800 h 440"/>
              <a:gd name="T4" fmla="*/ 31750 w 92"/>
              <a:gd name="T5" fmla="*/ 558800 h 440"/>
              <a:gd name="T6" fmla="*/ 95250 w 92"/>
              <a:gd name="T7" fmla="*/ 698500 h 44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2" h="440">
                <a:moveTo>
                  <a:pt x="92" y="0"/>
                </a:moveTo>
                <a:cubicBezTo>
                  <a:pt x="58" y="66"/>
                  <a:pt x="24" y="133"/>
                  <a:pt x="12" y="192"/>
                </a:cubicBezTo>
                <a:cubicBezTo>
                  <a:pt x="0" y="251"/>
                  <a:pt x="12" y="311"/>
                  <a:pt x="20" y="352"/>
                </a:cubicBezTo>
                <a:cubicBezTo>
                  <a:pt x="28" y="393"/>
                  <a:pt x="44" y="416"/>
                  <a:pt x="60" y="440"/>
                </a:cubicBezTo>
              </a:path>
            </a:pathLst>
          </a:custGeom>
          <a:noFill/>
          <a:ln w="12700">
            <a:solidFill>
              <a:schemeClr val="tx1"/>
            </a:solidFill>
            <a:round/>
            <a:headEnd type="arrow"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652" name="Line 39"/>
          <p:cNvSpPr>
            <a:spLocks noChangeShapeType="1"/>
          </p:cNvSpPr>
          <p:nvPr/>
        </p:nvSpPr>
        <p:spPr bwMode="auto">
          <a:xfrm flipV="1">
            <a:off x="6781800" y="5505450"/>
            <a:ext cx="12700" cy="482600"/>
          </a:xfrm>
          <a:prstGeom prst="line">
            <a:avLst/>
          </a:prstGeom>
          <a:noFill/>
          <a:ln w="22225">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653" name="Line 40"/>
          <p:cNvSpPr>
            <a:spLocks noChangeShapeType="1"/>
          </p:cNvSpPr>
          <p:nvPr/>
        </p:nvSpPr>
        <p:spPr bwMode="auto">
          <a:xfrm>
            <a:off x="7302500" y="5632450"/>
            <a:ext cx="12700" cy="355600"/>
          </a:xfrm>
          <a:prstGeom prst="line">
            <a:avLst/>
          </a:prstGeom>
          <a:noFill/>
          <a:ln w="22225">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654" name="Line 41"/>
          <p:cNvSpPr>
            <a:spLocks noChangeShapeType="1"/>
          </p:cNvSpPr>
          <p:nvPr/>
        </p:nvSpPr>
        <p:spPr bwMode="auto">
          <a:xfrm>
            <a:off x="7035800" y="2203450"/>
            <a:ext cx="0" cy="520700"/>
          </a:xfrm>
          <a:prstGeom prst="line">
            <a:avLst/>
          </a:prstGeom>
          <a:noFill/>
          <a:ln w="22225">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655" name="Text Box 42"/>
          <p:cNvSpPr txBox="1">
            <a:spLocks noChangeArrowheads="1"/>
          </p:cNvSpPr>
          <p:nvPr/>
        </p:nvSpPr>
        <p:spPr bwMode="auto">
          <a:xfrm>
            <a:off x="6438900" y="3473450"/>
            <a:ext cx="11906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r>
              <a:rPr lang="en-US" sz="1400">
                <a:latin typeface="Times New Roman" pitchFamily="18" charset="0"/>
              </a:rPr>
              <a:t>Parser</a:t>
            </a:r>
          </a:p>
        </p:txBody>
      </p:sp>
      <p:sp>
        <p:nvSpPr>
          <p:cNvPr id="26656" name="Rectangle 43"/>
          <p:cNvSpPr>
            <a:spLocks noChangeArrowheads="1"/>
          </p:cNvSpPr>
          <p:nvPr/>
        </p:nvSpPr>
        <p:spPr bwMode="auto">
          <a:xfrm>
            <a:off x="6083300" y="2736850"/>
            <a:ext cx="2324100" cy="28829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657" name="Text Box 44"/>
          <p:cNvSpPr txBox="1">
            <a:spLocks noChangeArrowheads="1"/>
          </p:cNvSpPr>
          <p:nvPr/>
        </p:nvSpPr>
        <p:spPr bwMode="auto">
          <a:xfrm>
            <a:off x="6172200" y="2692400"/>
            <a:ext cx="16319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r>
              <a:rPr lang="en-US" sz="1800">
                <a:latin typeface="Times New Roman" pitchFamily="18" charset="0"/>
              </a:rPr>
              <a:t>Comprehension</a:t>
            </a:r>
          </a:p>
          <a:p>
            <a:pPr algn="ctr"/>
            <a:r>
              <a:rPr lang="en-US" sz="1800">
                <a:latin typeface="Times New Roman" pitchFamily="18" charset="0"/>
              </a:rPr>
              <a:t>Processes</a:t>
            </a:r>
          </a:p>
        </p:txBody>
      </p:sp>
      <p:grpSp>
        <p:nvGrpSpPr>
          <p:cNvPr id="7" name="Group 45"/>
          <p:cNvGrpSpPr>
            <a:grpSpLocks/>
          </p:cNvGrpSpPr>
          <p:nvPr/>
        </p:nvGrpSpPr>
        <p:grpSpPr bwMode="auto">
          <a:xfrm>
            <a:off x="6362700" y="4959350"/>
            <a:ext cx="1295400" cy="533400"/>
            <a:chOff x="4224" y="3072"/>
            <a:chExt cx="816" cy="336"/>
          </a:xfrm>
        </p:grpSpPr>
        <p:sp>
          <p:nvSpPr>
            <p:cNvPr id="26677" name="AutoShape 46"/>
            <p:cNvSpPr>
              <a:spLocks noChangeArrowheads="1"/>
            </p:cNvSpPr>
            <p:nvPr/>
          </p:nvSpPr>
          <p:spPr bwMode="auto">
            <a:xfrm>
              <a:off x="4224" y="3072"/>
              <a:ext cx="816" cy="336"/>
            </a:xfrm>
            <a:prstGeom prst="roundRect">
              <a:avLst>
                <a:gd name="adj" fmla="val 16667"/>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678" name="Text Box 47"/>
            <p:cNvSpPr txBox="1">
              <a:spLocks noChangeArrowheads="1"/>
            </p:cNvSpPr>
            <p:nvPr/>
          </p:nvSpPr>
          <p:spPr bwMode="auto">
            <a:xfrm>
              <a:off x="4272" y="3072"/>
              <a:ext cx="750" cy="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r>
                <a:rPr lang="en-US" sz="1400">
                  <a:latin typeface="Times New Roman" pitchFamily="18" charset="0"/>
                </a:rPr>
                <a:t>Situation</a:t>
              </a:r>
            </a:p>
            <a:p>
              <a:pPr algn="ctr"/>
              <a:r>
                <a:rPr lang="en-US" sz="1400">
                  <a:latin typeface="Times New Roman" pitchFamily="18" charset="0"/>
                </a:rPr>
                <a:t>model</a:t>
              </a:r>
            </a:p>
          </p:txBody>
        </p:sp>
      </p:grpSp>
      <p:grpSp>
        <p:nvGrpSpPr>
          <p:cNvPr id="8" name="Group 48"/>
          <p:cNvGrpSpPr>
            <a:grpSpLocks/>
          </p:cNvGrpSpPr>
          <p:nvPr/>
        </p:nvGrpSpPr>
        <p:grpSpPr bwMode="auto">
          <a:xfrm>
            <a:off x="6350000" y="4146550"/>
            <a:ext cx="1295400" cy="533400"/>
            <a:chOff x="4176" y="2688"/>
            <a:chExt cx="816" cy="336"/>
          </a:xfrm>
        </p:grpSpPr>
        <p:sp>
          <p:nvSpPr>
            <p:cNvPr id="26675" name="AutoShape 49"/>
            <p:cNvSpPr>
              <a:spLocks noChangeArrowheads="1"/>
            </p:cNvSpPr>
            <p:nvPr/>
          </p:nvSpPr>
          <p:spPr bwMode="auto">
            <a:xfrm>
              <a:off x="4176" y="2688"/>
              <a:ext cx="816" cy="336"/>
            </a:xfrm>
            <a:prstGeom prst="roundRect">
              <a:avLst>
                <a:gd name="adj" fmla="val 16667"/>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676" name="Text Box 50"/>
            <p:cNvSpPr txBox="1">
              <a:spLocks noChangeArrowheads="1"/>
            </p:cNvSpPr>
            <p:nvPr/>
          </p:nvSpPr>
          <p:spPr bwMode="auto">
            <a:xfrm>
              <a:off x="4176" y="2688"/>
              <a:ext cx="816" cy="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r>
                <a:rPr lang="en-US" sz="1400">
                  <a:latin typeface="Times New Roman" pitchFamily="18" charset="0"/>
                </a:rPr>
                <a:t>Text Representation</a:t>
              </a:r>
            </a:p>
          </p:txBody>
        </p:sp>
      </p:grpSp>
      <p:sp>
        <p:nvSpPr>
          <p:cNvPr id="26660" name="AutoShape 51"/>
          <p:cNvSpPr>
            <a:spLocks noChangeArrowheads="1"/>
          </p:cNvSpPr>
          <p:nvPr/>
        </p:nvSpPr>
        <p:spPr bwMode="auto">
          <a:xfrm>
            <a:off x="6362700" y="3333750"/>
            <a:ext cx="1295400" cy="533400"/>
          </a:xfrm>
          <a:prstGeom prst="roundRect">
            <a:avLst>
              <a:gd name="adj" fmla="val 16667"/>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661" name="Freeform 52"/>
          <p:cNvSpPr>
            <a:spLocks/>
          </p:cNvSpPr>
          <p:nvPr/>
        </p:nvSpPr>
        <p:spPr bwMode="auto">
          <a:xfrm>
            <a:off x="6500813" y="3867150"/>
            <a:ext cx="103187" cy="254000"/>
          </a:xfrm>
          <a:custGeom>
            <a:avLst/>
            <a:gdLst>
              <a:gd name="T0" fmla="*/ 103187 w 65"/>
              <a:gd name="T1" fmla="*/ 0 h 160"/>
              <a:gd name="T2" fmla="*/ 1587 w 65"/>
              <a:gd name="T3" fmla="*/ 101600 h 160"/>
              <a:gd name="T4" fmla="*/ 90487 w 65"/>
              <a:gd name="T5" fmla="*/ 254000 h 160"/>
              <a:gd name="T6" fmla="*/ 0 60000 65536"/>
              <a:gd name="T7" fmla="*/ 0 60000 65536"/>
              <a:gd name="T8" fmla="*/ 0 60000 65536"/>
            </a:gdLst>
            <a:ahLst/>
            <a:cxnLst>
              <a:cxn ang="T6">
                <a:pos x="T0" y="T1"/>
              </a:cxn>
              <a:cxn ang="T7">
                <a:pos x="T2" y="T3"/>
              </a:cxn>
              <a:cxn ang="T8">
                <a:pos x="T4" y="T5"/>
              </a:cxn>
            </a:cxnLst>
            <a:rect l="0" t="0" r="r" b="b"/>
            <a:pathLst>
              <a:path w="65" h="160">
                <a:moveTo>
                  <a:pt x="65" y="0"/>
                </a:moveTo>
                <a:cubicBezTo>
                  <a:pt x="33" y="18"/>
                  <a:pt x="2" y="37"/>
                  <a:pt x="1" y="64"/>
                </a:cubicBezTo>
                <a:cubicBezTo>
                  <a:pt x="0" y="91"/>
                  <a:pt x="28" y="125"/>
                  <a:pt x="57" y="160"/>
                </a:cubicBezTo>
              </a:path>
            </a:pathLst>
          </a:custGeom>
          <a:noFill/>
          <a:ln w="12700">
            <a:solidFill>
              <a:schemeClr val="tx1"/>
            </a:solidFill>
            <a:round/>
            <a:headEn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662" name="Freeform 53"/>
          <p:cNvSpPr>
            <a:spLocks/>
          </p:cNvSpPr>
          <p:nvPr/>
        </p:nvSpPr>
        <p:spPr bwMode="auto">
          <a:xfrm>
            <a:off x="6538913" y="4692650"/>
            <a:ext cx="103187" cy="254000"/>
          </a:xfrm>
          <a:custGeom>
            <a:avLst/>
            <a:gdLst>
              <a:gd name="T0" fmla="*/ 103187 w 65"/>
              <a:gd name="T1" fmla="*/ 0 h 160"/>
              <a:gd name="T2" fmla="*/ 1587 w 65"/>
              <a:gd name="T3" fmla="*/ 101600 h 160"/>
              <a:gd name="T4" fmla="*/ 90487 w 65"/>
              <a:gd name="T5" fmla="*/ 254000 h 160"/>
              <a:gd name="T6" fmla="*/ 0 60000 65536"/>
              <a:gd name="T7" fmla="*/ 0 60000 65536"/>
              <a:gd name="T8" fmla="*/ 0 60000 65536"/>
            </a:gdLst>
            <a:ahLst/>
            <a:cxnLst>
              <a:cxn ang="T6">
                <a:pos x="T0" y="T1"/>
              </a:cxn>
              <a:cxn ang="T7">
                <a:pos x="T2" y="T3"/>
              </a:cxn>
              <a:cxn ang="T8">
                <a:pos x="T4" y="T5"/>
              </a:cxn>
            </a:cxnLst>
            <a:rect l="0" t="0" r="r" b="b"/>
            <a:pathLst>
              <a:path w="65" h="160">
                <a:moveTo>
                  <a:pt x="65" y="0"/>
                </a:moveTo>
                <a:cubicBezTo>
                  <a:pt x="33" y="18"/>
                  <a:pt x="2" y="37"/>
                  <a:pt x="1" y="64"/>
                </a:cubicBezTo>
                <a:cubicBezTo>
                  <a:pt x="0" y="91"/>
                  <a:pt x="28" y="125"/>
                  <a:pt x="57" y="160"/>
                </a:cubicBezTo>
              </a:path>
            </a:pathLst>
          </a:custGeom>
          <a:noFill/>
          <a:ln w="19050">
            <a:solidFill>
              <a:schemeClr val="tx1"/>
            </a:solidFill>
            <a:round/>
            <a:headEn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663" name="Freeform 54"/>
          <p:cNvSpPr>
            <a:spLocks/>
          </p:cNvSpPr>
          <p:nvPr/>
        </p:nvSpPr>
        <p:spPr bwMode="auto">
          <a:xfrm flipH="1" flipV="1">
            <a:off x="7313613" y="4705350"/>
            <a:ext cx="103187" cy="254000"/>
          </a:xfrm>
          <a:custGeom>
            <a:avLst/>
            <a:gdLst>
              <a:gd name="T0" fmla="*/ 103187 w 65"/>
              <a:gd name="T1" fmla="*/ 0 h 160"/>
              <a:gd name="T2" fmla="*/ 1587 w 65"/>
              <a:gd name="T3" fmla="*/ 101600 h 160"/>
              <a:gd name="T4" fmla="*/ 90487 w 65"/>
              <a:gd name="T5" fmla="*/ 254000 h 160"/>
              <a:gd name="T6" fmla="*/ 0 60000 65536"/>
              <a:gd name="T7" fmla="*/ 0 60000 65536"/>
              <a:gd name="T8" fmla="*/ 0 60000 65536"/>
            </a:gdLst>
            <a:ahLst/>
            <a:cxnLst>
              <a:cxn ang="T6">
                <a:pos x="T0" y="T1"/>
              </a:cxn>
              <a:cxn ang="T7">
                <a:pos x="T2" y="T3"/>
              </a:cxn>
              <a:cxn ang="T8">
                <a:pos x="T4" y="T5"/>
              </a:cxn>
            </a:cxnLst>
            <a:rect l="0" t="0" r="r" b="b"/>
            <a:pathLst>
              <a:path w="65" h="160">
                <a:moveTo>
                  <a:pt x="65" y="0"/>
                </a:moveTo>
                <a:cubicBezTo>
                  <a:pt x="33" y="18"/>
                  <a:pt x="2" y="37"/>
                  <a:pt x="1" y="64"/>
                </a:cubicBezTo>
                <a:cubicBezTo>
                  <a:pt x="0" y="91"/>
                  <a:pt x="28" y="125"/>
                  <a:pt x="57" y="160"/>
                </a:cubicBezTo>
              </a:path>
            </a:pathLst>
          </a:custGeom>
          <a:noFill/>
          <a:ln w="12700">
            <a:solidFill>
              <a:schemeClr val="tx1"/>
            </a:solidFill>
            <a:round/>
            <a:headEn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664" name="Freeform 55"/>
          <p:cNvSpPr>
            <a:spLocks/>
          </p:cNvSpPr>
          <p:nvPr/>
        </p:nvSpPr>
        <p:spPr bwMode="auto">
          <a:xfrm flipH="1" flipV="1">
            <a:off x="7300913" y="3867150"/>
            <a:ext cx="103187" cy="254000"/>
          </a:xfrm>
          <a:custGeom>
            <a:avLst/>
            <a:gdLst>
              <a:gd name="T0" fmla="*/ 103187 w 65"/>
              <a:gd name="T1" fmla="*/ 0 h 160"/>
              <a:gd name="T2" fmla="*/ 1587 w 65"/>
              <a:gd name="T3" fmla="*/ 101600 h 160"/>
              <a:gd name="T4" fmla="*/ 90487 w 65"/>
              <a:gd name="T5" fmla="*/ 254000 h 160"/>
              <a:gd name="T6" fmla="*/ 0 60000 65536"/>
              <a:gd name="T7" fmla="*/ 0 60000 65536"/>
              <a:gd name="T8" fmla="*/ 0 60000 65536"/>
            </a:gdLst>
            <a:ahLst/>
            <a:cxnLst>
              <a:cxn ang="T6">
                <a:pos x="T0" y="T1"/>
              </a:cxn>
              <a:cxn ang="T7">
                <a:pos x="T2" y="T3"/>
              </a:cxn>
              <a:cxn ang="T8">
                <a:pos x="T4" y="T5"/>
              </a:cxn>
            </a:cxnLst>
            <a:rect l="0" t="0" r="r" b="b"/>
            <a:pathLst>
              <a:path w="65" h="160">
                <a:moveTo>
                  <a:pt x="65" y="0"/>
                </a:moveTo>
                <a:cubicBezTo>
                  <a:pt x="33" y="18"/>
                  <a:pt x="2" y="37"/>
                  <a:pt x="1" y="64"/>
                </a:cubicBezTo>
                <a:cubicBezTo>
                  <a:pt x="0" y="91"/>
                  <a:pt x="28" y="125"/>
                  <a:pt x="57" y="160"/>
                </a:cubicBezTo>
              </a:path>
            </a:pathLst>
          </a:custGeom>
          <a:noFill/>
          <a:ln w="12700">
            <a:solidFill>
              <a:schemeClr val="tx1"/>
            </a:solidFill>
            <a:round/>
            <a:headEn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665" name="AutoShape 56"/>
          <p:cNvSpPr>
            <a:spLocks noChangeArrowheads="1"/>
          </p:cNvSpPr>
          <p:nvPr/>
        </p:nvSpPr>
        <p:spPr bwMode="auto">
          <a:xfrm>
            <a:off x="7924800" y="3778250"/>
            <a:ext cx="342900" cy="1422400"/>
          </a:xfrm>
          <a:prstGeom prst="roundRect">
            <a:avLst>
              <a:gd name="adj" fmla="val 16667"/>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666" name="Text Box 57"/>
          <p:cNvSpPr txBox="1">
            <a:spLocks noChangeArrowheads="1"/>
          </p:cNvSpPr>
          <p:nvPr/>
        </p:nvSpPr>
        <p:spPr bwMode="auto">
          <a:xfrm rot="-5400000">
            <a:off x="7631112" y="4010026"/>
            <a:ext cx="9239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lang="en-US" sz="1400">
                <a:latin typeface="Times New Roman" pitchFamily="18" charset="0"/>
              </a:rPr>
              <a:t>Inferences</a:t>
            </a:r>
            <a:endParaRPr lang="en-US">
              <a:latin typeface="Times New Roman" pitchFamily="18" charset="0"/>
            </a:endParaRPr>
          </a:p>
        </p:txBody>
      </p:sp>
      <p:sp>
        <p:nvSpPr>
          <p:cNvPr id="26667" name="Freeform 58"/>
          <p:cNvSpPr>
            <a:spLocks/>
          </p:cNvSpPr>
          <p:nvPr/>
        </p:nvSpPr>
        <p:spPr bwMode="auto">
          <a:xfrm rot="5400000">
            <a:off x="7746206" y="4069557"/>
            <a:ext cx="103187" cy="254000"/>
          </a:xfrm>
          <a:custGeom>
            <a:avLst/>
            <a:gdLst>
              <a:gd name="T0" fmla="*/ 103187 w 65"/>
              <a:gd name="T1" fmla="*/ 0 h 160"/>
              <a:gd name="T2" fmla="*/ 1587 w 65"/>
              <a:gd name="T3" fmla="*/ 101600 h 160"/>
              <a:gd name="T4" fmla="*/ 90487 w 65"/>
              <a:gd name="T5" fmla="*/ 254000 h 160"/>
              <a:gd name="T6" fmla="*/ 0 60000 65536"/>
              <a:gd name="T7" fmla="*/ 0 60000 65536"/>
              <a:gd name="T8" fmla="*/ 0 60000 65536"/>
            </a:gdLst>
            <a:ahLst/>
            <a:cxnLst>
              <a:cxn ang="T6">
                <a:pos x="T0" y="T1"/>
              </a:cxn>
              <a:cxn ang="T7">
                <a:pos x="T2" y="T3"/>
              </a:cxn>
              <a:cxn ang="T8">
                <a:pos x="T4" y="T5"/>
              </a:cxn>
            </a:cxnLst>
            <a:rect l="0" t="0" r="r" b="b"/>
            <a:pathLst>
              <a:path w="65" h="160">
                <a:moveTo>
                  <a:pt x="65" y="0"/>
                </a:moveTo>
                <a:cubicBezTo>
                  <a:pt x="33" y="18"/>
                  <a:pt x="2" y="37"/>
                  <a:pt x="1" y="64"/>
                </a:cubicBezTo>
                <a:cubicBezTo>
                  <a:pt x="0" y="91"/>
                  <a:pt x="28" y="125"/>
                  <a:pt x="57" y="160"/>
                </a:cubicBezTo>
              </a:path>
            </a:pathLst>
          </a:custGeom>
          <a:noFill/>
          <a:ln w="19050">
            <a:solidFill>
              <a:schemeClr val="tx1"/>
            </a:solidFill>
            <a:round/>
            <a:headEn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668" name="Freeform 59"/>
          <p:cNvSpPr>
            <a:spLocks/>
          </p:cNvSpPr>
          <p:nvPr/>
        </p:nvSpPr>
        <p:spPr bwMode="auto">
          <a:xfrm rot="-5400000">
            <a:off x="7720806" y="4387057"/>
            <a:ext cx="103187" cy="254000"/>
          </a:xfrm>
          <a:custGeom>
            <a:avLst/>
            <a:gdLst>
              <a:gd name="T0" fmla="*/ 103187 w 65"/>
              <a:gd name="T1" fmla="*/ 0 h 160"/>
              <a:gd name="T2" fmla="*/ 1587 w 65"/>
              <a:gd name="T3" fmla="*/ 101600 h 160"/>
              <a:gd name="T4" fmla="*/ 90487 w 65"/>
              <a:gd name="T5" fmla="*/ 254000 h 160"/>
              <a:gd name="T6" fmla="*/ 0 60000 65536"/>
              <a:gd name="T7" fmla="*/ 0 60000 65536"/>
              <a:gd name="T8" fmla="*/ 0 60000 65536"/>
            </a:gdLst>
            <a:ahLst/>
            <a:cxnLst>
              <a:cxn ang="T6">
                <a:pos x="T0" y="T1"/>
              </a:cxn>
              <a:cxn ang="T7">
                <a:pos x="T2" y="T3"/>
              </a:cxn>
              <a:cxn ang="T8">
                <a:pos x="T4" y="T5"/>
              </a:cxn>
            </a:cxnLst>
            <a:rect l="0" t="0" r="r" b="b"/>
            <a:pathLst>
              <a:path w="65" h="160">
                <a:moveTo>
                  <a:pt x="65" y="0"/>
                </a:moveTo>
                <a:cubicBezTo>
                  <a:pt x="33" y="18"/>
                  <a:pt x="2" y="37"/>
                  <a:pt x="1" y="64"/>
                </a:cubicBezTo>
                <a:cubicBezTo>
                  <a:pt x="0" y="91"/>
                  <a:pt x="28" y="125"/>
                  <a:pt x="57" y="160"/>
                </a:cubicBezTo>
              </a:path>
            </a:pathLst>
          </a:custGeom>
          <a:noFill/>
          <a:ln w="12700">
            <a:solidFill>
              <a:schemeClr val="tx1"/>
            </a:solidFill>
            <a:round/>
            <a:headEn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669" name="Freeform 60"/>
          <p:cNvSpPr>
            <a:spLocks/>
          </p:cNvSpPr>
          <p:nvPr/>
        </p:nvSpPr>
        <p:spPr bwMode="auto">
          <a:xfrm rot="5864542">
            <a:off x="7733506" y="4793457"/>
            <a:ext cx="103187" cy="254000"/>
          </a:xfrm>
          <a:custGeom>
            <a:avLst/>
            <a:gdLst>
              <a:gd name="T0" fmla="*/ 103187 w 65"/>
              <a:gd name="T1" fmla="*/ 0 h 160"/>
              <a:gd name="T2" fmla="*/ 1587 w 65"/>
              <a:gd name="T3" fmla="*/ 101600 h 160"/>
              <a:gd name="T4" fmla="*/ 90487 w 65"/>
              <a:gd name="T5" fmla="*/ 254000 h 160"/>
              <a:gd name="T6" fmla="*/ 0 60000 65536"/>
              <a:gd name="T7" fmla="*/ 0 60000 65536"/>
              <a:gd name="T8" fmla="*/ 0 60000 65536"/>
            </a:gdLst>
            <a:ahLst/>
            <a:cxnLst>
              <a:cxn ang="T6">
                <a:pos x="T0" y="T1"/>
              </a:cxn>
              <a:cxn ang="T7">
                <a:pos x="T2" y="T3"/>
              </a:cxn>
              <a:cxn ang="T8">
                <a:pos x="T4" y="T5"/>
              </a:cxn>
            </a:cxnLst>
            <a:rect l="0" t="0" r="r" b="b"/>
            <a:pathLst>
              <a:path w="65" h="160">
                <a:moveTo>
                  <a:pt x="65" y="0"/>
                </a:moveTo>
                <a:cubicBezTo>
                  <a:pt x="33" y="18"/>
                  <a:pt x="2" y="37"/>
                  <a:pt x="1" y="64"/>
                </a:cubicBezTo>
                <a:cubicBezTo>
                  <a:pt x="0" y="91"/>
                  <a:pt x="28" y="125"/>
                  <a:pt x="57" y="160"/>
                </a:cubicBezTo>
              </a:path>
            </a:pathLst>
          </a:custGeom>
          <a:noFill/>
          <a:ln w="19050">
            <a:solidFill>
              <a:schemeClr val="tx1"/>
            </a:solidFill>
            <a:round/>
            <a:headEn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670" name="Freeform 61"/>
          <p:cNvSpPr>
            <a:spLocks/>
          </p:cNvSpPr>
          <p:nvPr/>
        </p:nvSpPr>
        <p:spPr bwMode="auto">
          <a:xfrm rot="-5400000">
            <a:off x="7733506" y="5085557"/>
            <a:ext cx="103187" cy="254000"/>
          </a:xfrm>
          <a:custGeom>
            <a:avLst/>
            <a:gdLst>
              <a:gd name="T0" fmla="*/ 103187 w 65"/>
              <a:gd name="T1" fmla="*/ 0 h 160"/>
              <a:gd name="T2" fmla="*/ 1587 w 65"/>
              <a:gd name="T3" fmla="*/ 101600 h 160"/>
              <a:gd name="T4" fmla="*/ 90487 w 65"/>
              <a:gd name="T5" fmla="*/ 254000 h 160"/>
              <a:gd name="T6" fmla="*/ 0 60000 65536"/>
              <a:gd name="T7" fmla="*/ 0 60000 65536"/>
              <a:gd name="T8" fmla="*/ 0 60000 65536"/>
            </a:gdLst>
            <a:ahLst/>
            <a:cxnLst>
              <a:cxn ang="T6">
                <a:pos x="T0" y="T1"/>
              </a:cxn>
              <a:cxn ang="T7">
                <a:pos x="T2" y="T3"/>
              </a:cxn>
              <a:cxn ang="T8">
                <a:pos x="T4" y="T5"/>
              </a:cxn>
            </a:cxnLst>
            <a:rect l="0" t="0" r="r" b="b"/>
            <a:pathLst>
              <a:path w="65" h="160">
                <a:moveTo>
                  <a:pt x="65" y="0"/>
                </a:moveTo>
                <a:cubicBezTo>
                  <a:pt x="33" y="18"/>
                  <a:pt x="2" y="37"/>
                  <a:pt x="1" y="64"/>
                </a:cubicBezTo>
                <a:cubicBezTo>
                  <a:pt x="0" y="91"/>
                  <a:pt x="28" y="125"/>
                  <a:pt x="57" y="160"/>
                </a:cubicBezTo>
              </a:path>
            </a:pathLst>
          </a:custGeom>
          <a:noFill/>
          <a:ln w="12700">
            <a:solidFill>
              <a:schemeClr val="tx1"/>
            </a:solidFill>
            <a:round/>
            <a:headEn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671" name="Rectangle 62"/>
          <p:cNvSpPr>
            <a:spLocks noChangeArrowheads="1"/>
          </p:cNvSpPr>
          <p:nvPr/>
        </p:nvSpPr>
        <p:spPr bwMode="auto">
          <a:xfrm>
            <a:off x="1219200" y="2546350"/>
            <a:ext cx="4000500" cy="3136900"/>
          </a:xfrm>
          <a:prstGeom prst="rect">
            <a:avLst/>
          </a:prstGeom>
          <a:noFill/>
          <a:ln w="9525" cap="rnd">
            <a:solidFill>
              <a:schemeClr val="tx1"/>
            </a:solidFill>
            <a:prstDash val="sys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672" name="Line 63"/>
          <p:cNvSpPr>
            <a:spLocks noChangeShapeType="1"/>
          </p:cNvSpPr>
          <p:nvPr/>
        </p:nvSpPr>
        <p:spPr bwMode="auto">
          <a:xfrm flipH="1">
            <a:off x="3987800" y="1720850"/>
            <a:ext cx="584200" cy="0"/>
          </a:xfrm>
          <a:prstGeom prst="line">
            <a:avLst/>
          </a:prstGeom>
          <a:noFill/>
          <a:ln w="22225">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673" name="Rectangle 64"/>
          <p:cNvSpPr>
            <a:spLocks noChangeArrowheads="1"/>
          </p:cNvSpPr>
          <p:nvPr/>
        </p:nvSpPr>
        <p:spPr bwMode="auto">
          <a:xfrm>
            <a:off x="3276600" y="6064250"/>
            <a:ext cx="2518638" cy="3693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sz="1800" dirty="0" smtClean="0"/>
              <a:t>Conceptual knowledge</a:t>
            </a:r>
            <a:endParaRPr lang="en-US" sz="1800" dirty="0"/>
          </a:p>
        </p:txBody>
      </p:sp>
      <p:sp>
        <p:nvSpPr>
          <p:cNvPr id="26674" name="Text Box 65"/>
          <p:cNvSpPr txBox="1">
            <a:spLocks noChangeArrowheads="1"/>
          </p:cNvSpPr>
          <p:nvPr/>
        </p:nvSpPr>
        <p:spPr bwMode="auto">
          <a:xfrm>
            <a:off x="252712" y="6486525"/>
            <a:ext cx="5410200" cy="336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spcBef>
                <a:spcPct val="50000"/>
              </a:spcBef>
            </a:pPr>
            <a:r>
              <a:rPr lang="en-US" sz="1600" i="1" dirty="0" err="1">
                <a:solidFill>
                  <a:schemeClr val="tx2"/>
                </a:solidFill>
              </a:rPr>
              <a:t>Perfetti</a:t>
            </a:r>
            <a:r>
              <a:rPr lang="en-US" sz="1600" i="1" dirty="0">
                <a:solidFill>
                  <a:schemeClr val="tx2"/>
                </a:solidFill>
              </a:rPr>
              <a:t> (1999); </a:t>
            </a:r>
            <a:r>
              <a:rPr lang="en-US" sz="1600" i="1" dirty="0" err="1">
                <a:solidFill>
                  <a:schemeClr val="tx2"/>
                </a:solidFill>
              </a:rPr>
              <a:t>Perfetti</a:t>
            </a:r>
            <a:r>
              <a:rPr lang="en-US" sz="1600" i="1" dirty="0">
                <a:solidFill>
                  <a:schemeClr val="tx2"/>
                </a:solidFill>
              </a:rPr>
              <a:t>, </a:t>
            </a:r>
            <a:r>
              <a:rPr lang="en-US" sz="1600" i="1" dirty="0" err="1">
                <a:solidFill>
                  <a:schemeClr val="tx2"/>
                </a:solidFill>
              </a:rPr>
              <a:t>Landi</a:t>
            </a:r>
            <a:r>
              <a:rPr lang="en-US" sz="1600" i="1" dirty="0">
                <a:solidFill>
                  <a:schemeClr val="tx2"/>
                </a:solidFill>
              </a:rPr>
              <a:t> &amp; Oakhill, 2005</a:t>
            </a:r>
            <a:endParaRPr lang="en-US" sz="1600" i="1" dirty="0"/>
          </a:p>
        </p:txBody>
      </p:sp>
      <p:sp>
        <p:nvSpPr>
          <p:cNvPr id="9" name="Down Arrow 8"/>
          <p:cNvSpPr/>
          <p:nvPr/>
        </p:nvSpPr>
        <p:spPr bwMode="auto">
          <a:xfrm>
            <a:off x="1219200" y="2298700"/>
            <a:ext cx="838200" cy="292100"/>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4000" b="0" i="0" u="none" strike="noStrike" cap="none" normalizeH="0" baseline="0">
              <a:ln>
                <a:noFill/>
              </a:ln>
              <a:solidFill>
                <a:schemeClr val="bg1"/>
              </a:solidFill>
              <a:effectLst/>
              <a:latin typeface="Arial" pitchFamily="-110" charset="0"/>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37000" y="2246140"/>
            <a:ext cx="914400" cy="31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73282" y="5627672"/>
            <a:ext cx="914400" cy="31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59465" y="2376346"/>
            <a:ext cx="914400" cy="31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ounded Rectangle 9"/>
          <p:cNvSpPr/>
          <p:nvPr/>
        </p:nvSpPr>
        <p:spPr bwMode="auto">
          <a:xfrm>
            <a:off x="7804150" y="2187575"/>
            <a:ext cx="1720850" cy="825500"/>
          </a:xfrm>
          <a:prstGeom prst="roundRect">
            <a:avLst/>
          </a:prstGeom>
          <a:solidFill>
            <a:schemeClr val="accent1"/>
          </a:solid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2400" b="0" i="0" u="none" strike="noStrike" cap="none" normalizeH="0" baseline="0" dirty="0" smtClean="0">
                <a:ln>
                  <a:noFill/>
                </a:ln>
                <a:solidFill>
                  <a:schemeClr val="bg1"/>
                </a:solidFill>
                <a:effectLst/>
                <a:latin typeface="Arial" pitchFamily="-110" charset="0"/>
              </a:rPr>
              <a:t>Working</a:t>
            </a:r>
            <a:r>
              <a:rPr kumimoji="0" lang="en-US" sz="2400" b="0" i="0" u="none" strike="noStrike" cap="none" normalizeH="0" dirty="0" smtClean="0">
                <a:ln>
                  <a:noFill/>
                </a:ln>
                <a:solidFill>
                  <a:schemeClr val="bg1"/>
                </a:solidFill>
                <a:effectLst/>
                <a:latin typeface="Arial" pitchFamily="-110" charset="0"/>
              </a:rPr>
              <a:t> Memory</a:t>
            </a:r>
            <a:endParaRPr kumimoji="0" lang="en-US" sz="2400" b="0" i="0" u="none" strike="noStrike" cap="none" normalizeH="0" baseline="0" dirty="0">
              <a:ln>
                <a:noFill/>
              </a:ln>
              <a:solidFill>
                <a:schemeClr val="bg1"/>
              </a:solidFill>
              <a:effectLst/>
              <a:latin typeface="Arial" pitchFamily="-110" charset="0"/>
            </a:endParaRPr>
          </a:p>
        </p:txBody>
      </p:sp>
    </p:spTree>
    <p:extLst>
      <p:ext uri="{BB962C8B-B14F-4D97-AF65-F5344CB8AC3E}">
        <p14:creationId xmlns:p14="http://schemas.microsoft.com/office/powerpoint/2010/main" val="295010433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21772"/>
            <a:ext cx="9144000" cy="1164772"/>
          </a:xfrm>
          <a:solidFill>
            <a:schemeClr val="tx1"/>
          </a:solidFill>
        </p:spPr>
        <p:txBody>
          <a:bodyPr/>
          <a:lstStyle/>
          <a:p>
            <a:pPr algn="l">
              <a:lnSpc>
                <a:spcPct val="100000"/>
              </a:lnSpc>
            </a:pPr>
            <a:r>
              <a:rPr lang="en-US" sz="4400" b="1" dirty="0" smtClean="0">
                <a:solidFill>
                  <a:schemeClr val="bg1"/>
                </a:solidFill>
                <a:latin typeface="Gabriola" panose="04040605051002020D02" pitchFamily="82" charset="0"/>
              </a:rPr>
              <a:t> Instructional Context</a:t>
            </a:r>
            <a:endParaRPr lang="en-US" sz="4400" b="1" dirty="0">
              <a:solidFill>
                <a:schemeClr val="bg1"/>
              </a:solidFill>
              <a:latin typeface="Gabriola" panose="04040605051002020D02" pitchFamily="82" charset="0"/>
            </a:endParaRPr>
          </a:p>
        </p:txBody>
      </p:sp>
      <p:sp>
        <p:nvSpPr>
          <p:cNvPr id="3" name="Content Placeholder 2"/>
          <p:cNvSpPr>
            <a:spLocks noGrp="1"/>
          </p:cNvSpPr>
          <p:nvPr>
            <p:ph idx="1"/>
          </p:nvPr>
        </p:nvSpPr>
        <p:spPr>
          <a:xfrm>
            <a:off x="696118" y="1371600"/>
            <a:ext cx="7827963" cy="4845050"/>
          </a:xfrm>
          <a:solidFill>
            <a:schemeClr val="bg1"/>
          </a:solidFill>
        </p:spPr>
        <p:txBody>
          <a:bodyPr/>
          <a:lstStyle/>
          <a:p>
            <a:pPr>
              <a:lnSpc>
                <a:spcPct val="90000"/>
              </a:lnSpc>
              <a:spcBef>
                <a:spcPts val="2400"/>
              </a:spcBef>
              <a:buClr>
                <a:srgbClr val="800000"/>
              </a:buClr>
              <a:buFont typeface="Wingdings" pitchFamily="2" charset="2"/>
              <a:buChar char="v"/>
            </a:pPr>
            <a:r>
              <a:rPr lang="en-US" sz="2800" b="1" dirty="0" smtClean="0">
                <a:solidFill>
                  <a:schemeClr val="tx1"/>
                </a:solidFill>
                <a:cs typeface="Verdana" pitchFamily="34" charset="0"/>
              </a:rPr>
              <a:t>English Language Arts Classes – Content focused</a:t>
            </a:r>
          </a:p>
          <a:p>
            <a:pPr lvl="1">
              <a:lnSpc>
                <a:spcPct val="90000"/>
              </a:lnSpc>
              <a:spcBef>
                <a:spcPts val="2400"/>
              </a:spcBef>
              <a:buClr>
                <a:srgbClr val="800000"/>
              </a:buClr>
              <a:buFont typeface="Wingdings" pitchFamily="2" charset="2"/>
              <a:buChar char="v"/>
            </a:pPr>
            <a:r>
              <a:rPr lang="en-US" sz="2600" dirty="0" smtClean="0">
                <a:solidFill>
                  <a:schemeClr val="tx1"/>
                </a:solidFill>
                <a:cs typeface="Verdana" pitchFamily="34" charset="0"/>
              </a:rPr>
              <a:t>Symbolism, foreshadowing, author’s purpose, critical analysis of text </a:t>
            </a:r>
          </a:p>
          <a:p>
            <a:pPr>
              <a:lnSpc>
                <a:spcPct val="90000"/>
              </a:lnSpc>
              <a:spcBef>
                <a:spcPts val="2400"/>
              </a:spcBef>
              <a:buClr>
                <a:srgbClr val="800000"/>
              </a:buClr>
              <a:buFont typeface="Wingdings" pitchFamily="2" charset="2"/>
              <a:buChar char="v"/>
            </a:pPr>
            <a:r>
              <a:rPr lang="en-US" sz="2800" b="1" dirty="0" smtClean="0">
                <a:solidFill>
                  <a:schemeClr val="tx1"/>
                </a:solidFill>
                <a:cs typeface="Verdana" pitchFamily="34" charset="0"/>
              </a:rPr>
              <a:t>Heterogeneous Classes – </a:t>
            </a:r>
            <a:r>
              <a:rPr lang="en-US" sz="2800" dirty="0" smtClean="0">
                <a:solidFill>
                  <a:schemeClr val="tx1"/>
                </a:solidFill>
                <a:cs typeface="Verdana" pitchFamily="34" charset="0"/>
              </a:rPr>
              <a:t>30% of students performed below the 15</a:t>
            </a:r>
            <a:r>
              <a:rPr lang="en-US" sz="2800" baseline="30000" dirty="0" smtClean="0">
                <a:solidFill>
                  <a:schemeClr val="tx1"/>
                </a:solidFill>
                <a:cs typeface="Verdana" pitchFamily="34" charset="0"/>
              </a:rPr>
              <a:t>th</a:t>
            </a:r>
            <a:r>
              <a:rPr lang="en-US" sz="2800" dirty="0" smtClean="0">
                <a:solidFill>
                  <a:schemeClr val="tx1"/>
                </a:solidFill>
                <a:cs typeface="Verdana" pitchFamily="34" charset="0"/>
              </a:rPr>
              <a:t> percentile</a:t>
            </a:r>
            <a:r>
              <a:rPr lang="en-US" sz="2800" dirty="0" smtClean="0">
                <a:cs typeface="Verdana" pitchFamily="34" charset="0"/>
              </a:rPr>
              <a:t>.</a:t>
            </a:r>
          </a:p>
          <a:p>
            <a:pPr>
              <a:lnSpc>
                <a:spcPct val="90000"/>
              </a:lnSpc>
              <a:spcBef>
                <a:spcPts val="2400"/>
              </a:spcBef>
              <a:buClr>
                <a:srgbClr val="800000"/>
              </a:buClr>
              <a:buFont typeface="Wingdings" pitchFamily="2" charset="2"/>
              <a:buChar char="v"/>
            </a:pPr>
            <a:r>
              <a:rPr lang="en-US" sz="2800" b="1" dirty="0" smtClean="0">
                <a:cs typeface="Verdana" pitchFamily="34" charset="0"/>
              </a:rPr>
              <a:t>Teacher Directed classes </a:t>
            </a:r>
          </a:p>
          <a:p>
            <a:pPr lvl="1">
              <a:lnSpc>
                <a:spcPct val="90000"/>
              </a:lnSpc>
              <a:spcBef>
                <a:spcPts val="2400"/>
              </a:spcBef>
              <a:buClr>
                <a:srgbClr val="800000"/>
              </a:buClr>
              <a:buFont typeface="Wingdings" pitchFamily="2" charset="2"/>
              <a:buChar char="v"/>
            </a:pPr>
            <a:r>
              <a:rPr lang="en-US" sz="2600" dirty="0" smtClean="0">
                <a:cs typeface="Verdana" pitchFamily="34" charset="0"/>
              </a:rPr>
              <a:t>Read </a:t>
            </a:r>
            <a:r>
              <a:rPr lang="en-US" sz="2600" dirty="0" err="1" smtClean="0">
                <a:cs typeface="Verdana" pitchFamily="34" charset="0"/>
              </a:rPr>
              <a:t>alouds</a:t>
            </a:r>
            <a:r>
              <a:rPr lang="en-US" sz="2600" dirty="0" smtClean="0">
                <a:cs typeface="Verdana" pitchFamily="34" charset="0"/>
              </a:rPr>
              <a:t>, audio, question and answer </a:t>
            </a:r>
            <a:endParaRPr lang="en-US" dirty="0"/>
          </a:p>
        </p:txBody>
      </p:sp>
      <p:cxnSp>
        <p:nvCxnSpPr>
          <p:cNvPr id="4" name="Straight Connector 3"/>
          <p:cNvCxnSpPr/>
          <p:nvPr/>
        </p:nvCxnSpPr>
        <p:spPr>
          <a:xfrm>
            <a:off x="914400" y="6400800"/>
            <a:ext cx="7391400" cy="0"/>
          </a:xfrm>
          <a:prstGeom prst="line">
            <a:avLst/>
          </a:prstGeom>
          <a:ln w="6350">
            <a:solidFill>
              <a:schemeClr val="accent3">
                <a:lumMod val="75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9565437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1524000" y="1447800"/>
            <a:ext cx="6348772" cy="5816977"/>
          </a:xfrm>
          <a:prstGeom prst="rect">
            <a:avLst/>
          </a:prstGeom>
          <a:noFill/>
        </p:spPr>
        <p:txBody>
          <a:bodyPr wrap="square">
            <a:spAutoFit/>
            <a:scene3d>
              <a:camera prst="perspectiveAbove"/>
              <a:lightRig rig="threePt" dir="t"/>
            </a:scene3d>
          </a:bodyPr>
          <a:lstStyle/>
          <a:p>
            <a:pPr algn="ctr">
              <a:defRPr/>
            </a:pPr>
            <a:r>
              <a:rPr lang="en-GB" sz="4600" dirty="0" smtClean="0">
                <a:solidFill>
                  <a:prstClr val="white"/>
                </a:solidFill>
                <a:cs typeface="Arial" pitchFamily="34" charset="0"/>
              </a:rPr>
              <a:t>A Tale of Two ELA Studies</a:t>
            </a:r>
          </a:p>
          <a:p>
            <a:pPr algn="ctr">
              <a:defRPr/>
            </a:pPr>
            <a:endParaRPr lang="en-GB" sz="4600" dirty="0">
              <a:solidFill>
                <a:prstClr val="white"/>
              </a:solidFill>
              <a:cs typeface="Arial" pitchFamily="34" charset="0"/>
            </a:endParaRPr>
          </a:p>
          <a:p>
            <a:pPr algn="ctr">
              <a:defRPr/>
            </a:pPr>
            <a:r>
              <a:rPr lang="en-GB" sz="4600" dirty="0" smtClean="0">
                <a:solidFill>
                  <a:prstClr val="white"/>
                </a:solidFill>
                <a:cs typeface="Arial" pitchFamily="34" charset="0"/>
              </a:rPr>
              <a:t>Study 1: Findings</a:t>
            </a:r>
          </a:p>
          <a:p>
            <a:pPr algn="ctr">
              <a:defRPr/>
            </a:pPr>
            <a:r>
              <a:rPr lang="en-GB" sz="4600" dirty="0" smtClean="0">
                <a:solidFill>
                  <a:prstClr val="white"/>
                </a:solidFill>
                <a:cs typeface="Arial" pitchFamily="34" charset="0"/>
              </a:rPr>
              <a:t>Study 2: Do-Over Study</a:t>
            </a:r>
          </a:p>
          <a:p>
            <a:pPr algn="ctr">
              <a:defRPr/>
            </a:pPr>
            <a:endParaRPr lang="en-GB" sz="4600" dirty="0">
              <a:solidFill>
                <a:prstClr val="white"/>
              </a:solidFill>
              <a:cs typeface="Arial" pitchFamily="34" charset="0"/>
            </a:endParaRPr>
          </a:p>
          <a:p>
            <a:pPr algn="ctr">
              <a:defRPr/>
            </a:pPr>
            <a:r>
              <a:rPr lang="en-US" sz="3200" dirty="0">
                <a:solidFill>
                  <a:prstClr val="white"/>
                </a:solidFill>
                <a:latin typeface="Trebuchet MS" pitchFamily="34" charset="0"/>
              </a:rPr>
              <a:t>Does Increasing Secondary Students’ Roles and Activity Improve Reading Comprehension</a:t>
            </a:r>
            <a:r>
              <a:rPr lang="en-US" sz="3200" dirty="0">
                <a:solidFill>
                  <a:prstClr val="black"/>
                </a:solidFill>
                <a:latin typeface="Trebuchet MS" pitchFamily="34" charset="0"/>
              </a:rPr>
              <a:t>? </a:t>
            </a:r>
          </a:p>
          <a:p>
            <a:pPr algn="ctr">
              <a:defRPr/>
            </a:pPr>
            <a:endParaRPr lang="en-GB" sz="4600" dirty="0">
              <a:solidFill>
                <a:prstClr val="white"/>
              </a:solidFill>
              <a:cs typeface="Arial" pitchFamily="34" charset="0"/>
            </a:endParaRPr>
          </a:p>
        </p:txBody>
      </p:sp>
    </p:spTree>
    <p:extLst>
      <p:ext uri="{BB962C8B-B14F-4D97-AF65-F5344CB8AC3E}">
        <p14:creationId xmlns:p14="http://schemas.microsoft.com/office/powerpoint/2010/main" val="111289979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solidFill>
                  <a:schemeClr val="tx2"/>
                </a:solidFill>
                <a:latin typeface="Trebuchet MS" pitchFamily="34" charset="0"/>
              </a:rPr>
              <a:t>Theory of Change</a:t>
            </a:r>
            <a:endParaRPr lang="en-US" sz="4000" dirty="0">
              <a:solidFill>
                <a:schemeClr val="tx2"/>
              </a:solidFill>
              <a:latin typeface="Trebuchet MS" pitchFamily="34" charset="0"/>
            </a:endParaRPr>
          </a:p>
        </p:txBody>
      </p:sp>
      <p:pic>
        <p:nvPicPr>
          <p:cNvPr id="5"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408236" y="1463942"/>
            <a:ext cx="2477312" cy="26227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Flowchart: Alternate Process 5"/>
          <p:cNvSpPr/>
          <p:nvPr/>
        </p:nvSpPr>
        <p:spPr>
          <a:xfrm>
            <a:off x="3665475" y="1789109"/>
            <a:ext cx="1950035" cy="3044818"/>
          </a:xfrm>
          <a:prstGeom prst="flowChartAlternateProcess">
            <a:avLst/>
          </a:prstGeom>
          <a:solidFill>
            <a:schemeClr val="accent6">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pPr>
            <a:r>
              <a:rPr lang="en-US" sz="1600" dirty="0" smtClean="0">
                <a:solidFill>
                  <a:schemeClr val="bg1"/>
                </a:solidFill>
              </a:rPr>
              <a:t>Used in ELA classes will increase </a:t>
            </a:r>
            <a:r>
              <a:rPr lang="en-US" sz="1600" b="1" dirty="0" smtClean="0">
                <a:solidFill>
                  <a:schemeClr val="bg1"/>
                </a:solidFill>
              </a:rPr>
              <a:t>knowledge, </a:t>
            </a:r>
            <a:r>
              <a:rPr lang="en-US" sz="1600" dirty="0" smtClean="0">
                <a:solidFill>
                  <a:schemeClr val="bg1"/>
                </a:solidFill>
              </a:rPr>
              <a:t>amount of text read, &amp; depth of </a:t>
            </a:r>
            <a:r>
              <a:rPr lang="en-US" sz="1600" b="1" dirty="0" smtClean="0">
                <a:solidFill>
                  <a:schemeClr val="bg1"/>
                </a:solidFill>
              </a:rPr>
              <a:t>processing</a:t>
            </a:r>
          </a:p>
        </p:txBody>
      </p:sp>
      <p:sp>
        <p:nvSpPr>
          <p:cNvPr id="7" name="Flowchart: Alternate Process 6"/>
          <p:cNvSpPr/>
          <p:nvPr/>
        </p:nvSpPr>
        <p:spPr>
          <a:xfrm>
            <a:off x="711816" y="4141598"/>
            <a:ext cx="2173732" cy="1976912"/>
          </a:xfrm>
          <a:prstGeom prst="flowChartAlternateProcess">
            <a:avLst/>
          </a:prstGeom>
          <a:solidFill>
            <a:srgbClr val="7C9D49"/>
          </a:solidFill>
        </p:spPr>
        <p:style>
          <a:lnRef idx="1">
            <a:schemeClr val="accent6"/>
          </a:lnRef>
          <a:fillRef idx="2">
            <a:schemeClr val="accent6"/>
          </a:fillRef>
          <a:effectRef idx="1">
            <a:schemeClr val="accent6"/>
          </a:effectRef>
          <a:fontRef idx="minor">
            <a:schemeClr val="dk1"/>
          </a:fontRef>
        </p:style>
        <p:txBody>
          <a:bodyPr rtlCol="0" anchor="ctr"/>
          <a:lstStyle/>
          <a:p>
            <a:pPr algn="ctr">
              <a:lnSpc>
                <a:spcPct val="90000"/>
              </a:lnSpc>
            </a:pPr>
            <a:r>
              <a:rPr lang="en-US" sz="1500" dirty="0" smtClean="0">
                <a:solidFill>
                  <a:schemeClr val="bg1"/>
                </a:solidFill>
              </a:rPr>
              <a:t>Teacher-directed and student-regulated generalizable comprehension processes introduced in narrative and expository text</a:t>
            </a:r>
            <a:endParaRPr lang="en-US" sz="1500" dirty="0">
              <a:solidFill>
                <a:schemeClr val="bg1"/>
              </a:solidFill>
            </a:endParaRPr>
          </a:p>
        </p:txBody>
      </p:sp>
      <p:sp>
        <p:nvSpPr>
          <p:cNvPr id="8" name="Oval 7"/>
          <p:cNvSpPr/>
          <p:nvPr/>
        </p:nvSpPr>
        <p:spPr>
          <a:xfrm>
            <a:off x="6317447" y="2474909"/>
            <a:ext cx="2521753" cy="2359018"/>
          </a:xfrm>
          <a:prstGeom prst="ellipse">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pPr>
            <a:r>
              <a:rPr lang="en-US" dirty="0" smtClean="0"/>
              <a:t>Improved performance for readers on standardized and researcher-developed measures </a:t>
            </a:r>
            <a:endParaRPr lang="en-US" dirty="0"/>
          </a:p>
        </p:txBody>
      </p:sp>
      <p:sp>
        <p:nvSpPr>
          <p:cNvPr id="9" name="Right Arrow 8"/>
          <p:cNvSpPr/>
          <p:nvPr/>
        </p:nvSpPr>
        <p:spPr>
          <a:xfrm>
            <a:off x="5602749" y="3507180"/>
            <a:ext cx="763793" cy="4846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Right Arrow 9"/>
          <p:cNvSpPr/>
          <p:nvPr/>
        </p:nvSpPr>
        <p:spPr>
          <a:xfrm>
            <a:off x="2901682" y="3509376"/>
            <a:ext cx="763793" cy="4846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Title 1"/>
          <p:cNvSpPr txBox="1">
            <a:spLocks/>
          </p:cNvSpPr>
          <p:nvPr/>
        </p:nvSpPr>
        <p:spPr bwMode="auto">
          <a:xfrm>
            <a:off x="0" y="76200"/>
            <a:ext cx="9144000" cy="1143000"/>
          </a:xfrm>
          <a:prstGeom prst="rect">
            <a:avLst/>
          </a:prstGeom>
          <a:solidFill>
            <a:schemeClr val="tx1"/>
          </a:solidFill>
          <a:ln w="9525">
            <a:noFill/>
            <a:miter lim="800000"/>
            <a:headEnd/>
            <a:tailEnd/>
          </a:ln>
        </p:spPr>
        <p:txBody>
          <a:bodyPr vert="horz" wrap="square" lIns="91440" tIns="45720" rIns="91440" bIns="45720" numCol="1" anchor="ctr" anchorCtr="0" compatLnSpc="1">
            <a:prstTxWarp prst="textNoShape">
              <a:avLst/>
            </a:prstTxWarp>
          </a:bodyPr>
          <a:lstStyle>
            <a:lvl1pPr algn="ctr" defTabSz="457200" rtl="0" eaLnBrk="0" fontAlgn="base" hangingPunct="0">
              <a:lnSpc>
                <a:spcPts val="3425"/>
              </a:lnSpc>
              <a:spcBef>
                <a:spcPct val="0"/>
              </a:spcBef>
              <a:spcAft>
                <a:spcPct val="0"/>
              </a:spcAft>
              <a:defRPr sz="3600" kern="1200">
                <a:solidFill>
                  <a:srgbClr val="516637"/>
                </a:solidFill>
                <a:latin typeface="Georgia"/>
                <a:ea typeface="Georgia" pitchFamily="18" charset="0"/>
                <a:cs typeface="Georgia"/>
              </a:defRPr>
            </a:lvl1pPr>
            <a:lvl2pPr algn="ctr" defTabSz="457200" rtl="0" eaLnBrk="0" fontAlgn="base" hangingPunct="0">
              <a:lnSpc>
                <a:spcPts val="3425"/>
              </a:lnSpc>
              <a:spcBef>
                <a:spcPct val="0"/>
              </a:spcBef>
              <a:spcAft>
                <a:spcPct val="0"/>
              </a:spcAft>
              <a:defRPr sz="3600">
                <a:solidFill>
                  <a:srgbClr val="516637"/>
                </a:solidFill>
                <a:latin typeface="Georgia" pitchFamily="18" charset="0"/>
                <a:ea typeface="Georgia" pitchFamily="18" charset="0"/>
                <a:cs typeface="Georgia" pitchFamily="18" charset="0"/>
              </a:defRPr>
            </a:lvl2pPr>
            <a:lvl3pPr algn="ctr" defTabSz="457200" rtl="0" eaLnBrk="0" fontAlgn="base" hangingPunct="0">
              <a:lnSpc>
                <a:spcPts val="3425"/>
              </a:lnSpc>
              <a:spcBef>
                <a:spcPct val="0"/>
              </a:spcBef>
              <a:spcAft>
                <a:spcPct val="0"/>
              </a:spcAft>
              <a:defRPr sz="3600">
                <a:solidFill>
                  <a:srgbClr val="516637"/>
                </a:solidFill>
                <a:latin typeface="Georgia" pitchFamily="18" charset="0"/>
                <a:ea typeface="Georgia" pitchFamily="18" charset="0"/>
                <a:cs typeface="Georgia" pitchFamily="18" charset="0"/>
              </a:defRPr>
            </a:lvl3pPr>
            <a:lvl4pPr algn="ctr" defTabSz="457200" rtl="0" eaLnBrk="0" fontAlgn="base" hangingPunct="0">
              <a:lnSpc>
                <a:spcPts val="3425"/>
              </a:lnSpc>
              <a:spcBef>
                <a:spcPct val="0"/>
              </a:spcBef>
              <a:spcAft>
                <a:spcPct val="0"/>
              </a:spcAft>
              <a:defRPr sz="3600">
                <a:solidFill>
                  <a:srgbClr val="516637"/>
                </a:solidFill>
                <a:latin typeface="Georgia" pitchFamily="18" charset="0"/>
                <a:ea typeface="Georgia" pitchFamily="18" charset="0"/>
                <a:cs typeface="Georgia" pitchFamily="18" charset="0"/>
              </a:defRPr>
            </a:lvl4pPr>
            <a:lvl5pPr algn="ctr" defTabSz="457200" rtl="0" eaLnBrk="0" fontAlgn="base" hangingPunct="0">
              <a:lnSpc>
                <a:spcPts val="3425"/>
              </a:lnSpc>
              <a:spcBef>
                <a:spcPct val="0"/>
              </a:spcBef>
              <a:spcAft>
                <a:spcPct val="0"/>
              </a:spcAft>
              <a:defRPr sz="3600">
                <a:solidFill>
                  <a:srgbClr val="516637"/>
                </a:solidFill>
                <a:latin typeface="Georgia" pitchFamily="18" charset="0"/>
                <a:ea typeface="Georgia" pitchFamily="18" charset="0"/>
                <a:cs typeface="Georgia" pitchFamily="18" charset="0"/>
              </a:defRPr>
            </a:lvl5pPr>
            <a:lvl6pPr marL="457200" algn="ctr" defTabSz="457200" rtl="0" fontAlgn="base">
              <a:lnSpc>
                <a:spcPts val="3425"/>
              </a:lnSpc>
              <a:spcBef>
                <a:spcPct val="0"/>
              </a:spcBef>
              <a:spcAft>
                <a:spcPct val="0"/>
              </a:spcAft>
              <a:defRPr sz="3600">
                <a:solidFill>
                  <a:srgbClr val="516637"/>
                </a:solidFill>
                <a:latin typeface="Georgia" pitchFamily="18" charset="0"/>
                <a:ea typeface="Georgia" pitchFamily="18" charset="0"/>
                <a:cs typeface="Georgia" pitchFamily="18" charset="0"/>
              </a:defRPr>
            </a:lvl6pPr>
            <a:lvl7pPr marL="914400" algn="ctr" defTabSz="457200" rtl="0" fontAlgn="base">
              <a:lnSpc>
                <a:spcPts val="3425"/>
              </a:lnSpc>
              <a:spcBef>
                <a:spcPct val="0"/>
              </a:spcBef>
              <a:spcAft>
                <a:spcPct val="0"/>
              </a:spcAft>
              <a:defRPr sz="3600">
                <a:solidFill>
                  <a:srgbClr val="516637"/>
                </a:solidFill>
                <a:latin typeface="Georgia" pitchFamily="18" charset="0"/>
                <a:ea typeface="Georgia" pitchFamily="18" charset="0"/>
                <a:cs typeface="Georgia" pitchFamily="18" charset="0"/>
              </a:defRPr>
            </a:lvl7pPr>
            <a:lvl8pPr marL="1371600" algn="ctr" defTabSz="457200" rtl="0" fontAlgn="base">
              <a:lnSpc>
                <a:spcPts val="3425"/>
              </a:lnSpc>
              <a:spcBef>
                <a:spcPct val="0"/>
              </a:spcBef>
              <a:spcAft>
                <a:spcPct val="0"/>
              </a:spcAft>
              <a:defRPr sz="3600">
                <a:solidFill>
                  <a:srgbClr val="516637"/>
                </a:solidFill>
                <a:latin typeface="Georgia" pitchFamily="18" charset="0"/>
                <a:ea typeface="Georgia" pitchFamily="18" charset="0"/>
                <a:cs typeface="Georgia" pitchFamily="18" charset="0"/>
              </a:defRPr>
            </a:lvl8pPr>
            <a:lvl9pPr marL="1828800" algn="ctr" defTabSz="457200" rtl="0" fontAlgn="base">
              <a:lnSpc>
                <a:spcPts val="3425"/>
              </a:lnSpc>
              <a:spcBef>
                <a:spcPct val="0"/>
              </a:spcBef>
              <a:spcAft>
                <a:spcPct val="0"/>
              </a:spcAft>
              <a:defRPr sz="3600">
                <a:solidFill>
                  <a:srgbClr val="516637"/>
                </a:solidFill>
                <a:latin typeface="Georgia" pitchFamily="18" charset="0"/>
                <a:ea typeface="Georgia" pitchFamily="18" charset="0"/>
                <a:cs typeface="Georgia" pitchFamily="18" charset="0"/>
              </a:defRPr>
            </a:lvl9pPr>
          </a:lstStyle>
          <a:p>
            <a:pPr algn="l">
              <a:lnSpc>
                <a:spcPct val="100000"/>
              </a:lnSpc>
            </a:pPr>
            <a:r>
              <a:rPr lang="en-US" sz="4400" b="1" dirty="0" smtClean="0">
                <a:solidFill>
                  <a:schemeClr val="bg1"/>
                </a:solidFill>
                <a:latin typeface="+mj-lt"/>
              </a:rPr>
              <a:t>   Theory of Change</a:t>
            </a:r>
            <a:endParaRPr lang="en-US" sz="4400" b="1" dirty="0">
              <a:solidFill>
                <a:schemeClr val="bg1"/>
              </a:solidFill>
              <a:latin typeface="+mj-lt"/>
            </a:endParaRPr>
          </a:p>
        </p:txBody>
      </p:sp>
      <p:cxnSp>
        <p:nvCxnSpPr>
          <p:cNvPr id="12" name="Straight Connector 11"/>
          <p:cNvCxnSpPr/>
          <p:nvPr/>
        </p:nvCxnSpPr>
        <p:spPr>
          <a:xfrm>
            <a:off x="914400" y="6400800"/>
            <a:ext cx="7391400" cy="0"/>
          </a:xfrm>
          <a:prstGeom prst="line">
            <a:avLst/>
          </a:prstGeom>
          <a:ln w="6350">
            <a:solidFill>
              <a:schemeClr val="accent3">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4" name="Oval 3"/>
          <p:cNvSpPr/>
          <p:nvPr/>
        </p:nvSpPr>
        <p:spPr>
          <a:xfrm>
            <a:off x="3886200" y="5029200"/>
            <a:ext cx="1716549" cy="457200"/>
          </a:xfrm>
          <a:prstGeom prst="ellipse">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Fidelity </a:t>
            </a:r>
            <a:endParaRPr lang="en-US" dirty="0"/>
          </a:p>
        </p:txBody>
      </p:sp>
      <p:sp>
        <p:nvSpPr>
          <p:cNvPr id="13" name="Oval 12"/>
          <p:cNvSpPr/>
          <p:nvPr/>
        </p:nvSpPr>
        <p:spPr>
          <a:xfrm>
            <a:off x="6720048" y="4953000"/>
            <a:ext cx="1716549" cy="533400"/>
          </a:xfrm>
          <a:prstGeom prst="ellipse">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Range of Readers </a:t>
            </a:r>
            <a:endParaRPr lang="en-US" dirty="0"/>
          </a:p>
        </p:txBody>
      </p:sp>
    </p:spTree>
    <p:extLst>
      <p:ext uri="{BB962C8B-B14F-4D97-AF65-F5344CB8AC3E}">
        <p14:creationId xmlns:p14="http://schemas.microsoft.com/office/powerpoint/2010/main" val="18838742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3" name="Rectangle 2"/>
          <p:cNvSpPr/>
          <p:nvPr/>
        </p:nvSpPr>
        <p:spPr>
          <a:xfrm>
            <a:off x="152400" y="1981200"/>
            <a:ext cx="2514600" cy="4323522"/>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5" name="Diagram 4"/>
          <p:cNvGraphicFramePr>
            <a:graphicFrameLocks noChangeAspect="1"/>
          </p:cNvGraphicFramePr>
          <p:nvPr>
            <p:extLst>
              <p:ext uri="{D42A27DB-BD31-4B8C-83A1-F6EECF244321}">
                <p14:modId xmlns:p14="http://schemas.microsoft.com/office/powerpoint/2010/main" val="2398538027"/>
              </p:ext>
            </p:extLst>
          </p:nvPr>
        </p:nvGraphicFramePr>
        <p:xfrm>
          <a:off x="228600" y="237067"/>
          <a:ext cx="8791628" cy="605870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4" name="Straight Connector 3"/>
          <p:cNvCxnSpPr/>
          <p:nvPr/>
        </p:nvCxnSpPr>
        <p:spPr>
          <a:xfrm>
            <a:off x="914400" y="6400800"/>
            <a:ext cx="7391400" cy="0"/>
          </a:xfrm>
          <a:prstGeom prst="line">
            <a:avLst/>
          </a:prstGeom>
          <a:ln w="6350">
            <a:solidFill>
              <a:schemeClr val="accent3">
                <a:lumMod val="75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255208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2400" y="32657"/>
            <a:ext cx="9601200" cy="1143000"/>
          </a:xfrm>
        </p:spPr>
        <p:txBody>
          <a:bodyPr>
            <a:normAutofit fontScale="90000"/>
          </a:bodyPr>
          <a:lstStyle/>
          <a:p>
            <a:r>
              <a:rPr lang="en-US" dirty="0" smtClean="0">
                <a:solidFill>
                  <a:schemeClr val="accent1"/>
                </a:solidFill>
                <a:latin typeface="Trebuchet MS" pitchFamily="34" charset="0"/>
              </a:rPr>
              <a:t>Pre/Post Performance on Gates </a:t>
            </a:r>
            <a:r>
              <a:rPr lang="en-US" dirty="0" err="1" smtClean="0">
                <a:solidFill>
                  <a:schemeClr val="accent1"/>
                </a:solidFill>
                <a:latin typeface="Trebuchet MS" pitchFamily="34" charset="0"/>
              </a:rPr>
              <a:t>MacGinitie</a:t>
            </a:r>
            <a:r>
              <a:rPr lang="en-US" dirty="0" smtClean="0">
                <a:solidFill>
                  <a:schemeClr val="accent1"/>
                </a:solidFill>
                <a:latin typeface="Trebuchet MS" pitchFamily="34" charset="0"/>
              </a:rPr>
              <a:t> Reading Comprehension</a:t>
            </a:r>
            <a:endParaRPr lang="en-US" dirty="0">
              <a:solidFill>
                <a:schemeClr val="accent1"/>
              </a:solidFill>
              <a:latin typeface="Trebuchet MS" pitchFamily="34" charset="0"/>
            </a:endParaRPr>
          </a:p>
        </p:txBody>
      </p:sp>
      <p:pic>
        <p:nvPicPr>
          <p:cNvPr id="4" name="Picture 4"/>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800100" y="1505307"/>
            <a:ext cx="7543800" cy="48954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1"/>
          <p:cNvSpPr txBox="1">
            <a:spLocks/>
          </p:cNvSpPr>
          <p:nvPr/>
        </p:nvSpPr>
        <p:spPr bwMode="auto">
          <a:xfrm>
            <a:off x="0" y="0"/>
            <a:ext cx="9144000" cy="1295400"/>
          </a:xfrm>
          <a:prstGeom prst="rect">
            <a:avLst/>
          </a:prstGeom>
          <a:solidFill>
            <a:schemeClr val="tx1"/>
          </a:solidFill>
          <a:ln w="9525">
            <a:noFill/>
            <a:miter lim="800000"/>
            <a:headEnd/>
            <a:tailEnd/>
          </a:ln>
        </p:spPr>
        <p:txBody>
          <a:bodyPr vert="horz" wrap="square" lIns="91440" tIns="45720" rIns="91440" bIns="45720" numCol="1" anchor="ctr" anchorCtr="0" compatLnSpc="1">
            <a:prstTxWarp prst="textNoShape">
              <a:avLst/>
            </a:prstTxWarp>
          </a:bodyPr>
          <a:lstStyle>
            <a:lvl1pPr algn="ctr" defTabSz="457200" rtl="0" eaLnBrk="0" fontAlgn="base" hangingPunct="0">
              <a:lnSpc>
                <a:spcPts val="3425"/>
              </a:lnSpc>
              <a:spcBef>
                <a:spcPct val="0"/>
              </a:spcBef>
              <a:spcAft>
                <a:spcPct val="0"/>
              </a:spcAft>
              <a:defRPr sz="3600" kern="1200">
                <a:solidFill>
                  <a:srgbClr val="516637"/>
                </a:solidFill>
                <a:latin typeface="Georgia"/>
                <a:ea typeface="Georgia" pitchFamily="18" charset="0"/>
                <a:cs typeface="Georgia"/>
              </a:defRPr>
            </a:lvl1pPr>
            <a:lvl2pPr algn="ctr" defTabSz="457200" rtl="0" eaLnBrk="0" fontAlgn="base" hangingPunct="0">
              <a:lnSpc>
                <a:spcPts val="3425"/>
              </a:lnSpc>
              <a:spcBef>
                <a:spcPct val="0"/>
              </a:spcBef>
              <a:spcAft>
                <a:spcPct val="0"/>
              </a:spcAft>
              <a:defRPr sz="3600">
                <a:solidFill>
                  <a:srgbClr val="516637"/>
                </a:solidFill>
                <a:latin typeface="Georgia" pitchFamily="18" charset="0"/>
                <a:ea typeface="Georgia" pitchFamily="18" charset="0"/>
                <a:cs typeface="Georgia" pitchFamily="18" charset="0"/>
              </a:defRPr>
            </a:lvl2pPr>
            <a:lvl3pPr algn="ctr" defTabSz="457200" rtl="0" eaLnBrk="0" fontAlgn="base" hangingPunct="0">
              <a:lnSpc>
                <a:spcPts val="3425"/>
              </a:lnSpc>
              <a:spcBef>
                <a:spcPct val="0"/>
              </a:spcBef>
              <a:spcAft>
                <a:spcPct val="0"/>
              </a:spcAft>
              <a:defRPr sz="3600">
                <a:solidFill>
                  <a:srgbClr val="516637"/>
                </a:solidFill>
                <a:latin typeface="Georgia" pitchFamily="18" charset="0"/>
                <a:ea typeface="Georgia" pitchFamily="18" charset="0"/>
                <a:cs typeface="Georgia" pitchFamily="18" charset="0"/>
              </a:defRPr>
            </a:lvl3pPr>
            <a:lvl4pPr algn="ctr" defTabSz="457200" rtl="0" eaLnBrk="0" fontAlgn="base" hangingPunct="0">
              <a:lnSpc>
                <a:spcPts val="3425"/>
              </a:lnSpc>
              <a:spcBef>
                <a:spcPct val="0"/>
              </a:spcBef>
              <a:spcAft>
                <a:spcPct val="0"/>
              </a:spcAft>
              <a:defRPr sz="3600">
                <a:solidFill>
                  <a:srgbClr val="516637"/>
                </a:solidFill>
                <a:latin typeface="Georgia" pitchFamily="18" charset="0"/>
                <a:ea typeface="Georgia" pitchFamily="18" charset="0"/>
                <a:cs typeface="Georgia" pitchFamily="18" charset="0"/>
              </a:defRPr>
            </a:lvl4pPr>
            <a:lvl5pPr algn="ctr" defTabSz="457200" rtl="0" eaLnBrk="0" fontAlgn="base" hangingPunct="0">
              <a:lnSpc>
                <a:spcPts val="3425"/>
              </a:lnSpc>
              <a:spcBef>
                <a:spcPct val="0"/>
              </a:spcBef>
              <a:spcAft>
                <a:spcPct val="0"/>
              </a:spcAft>
              <a:defRPr sz="3600">
                <a:solidFill>
                  <a:srgbClr val="516637"/>
                </a:solidFill>
                <a:latin typeface="Georgia" pitchFamily="18" charset="0"/>
                <a:ea typeface="Georgia" pitchFamily="18" charset="0"/>
                <a:cs typeface="Georgia" pitchFamily="18" charset="0"/>
              </a:defRPr>
            </a:lvl5pPr>
            <a:lvl6pPr marL="457200" algn="ctr" defTabSz="457200" rtl="0" fontAlgn="base">
              <a:lnSpc>
                <a:spcPts val="3425"/>
              </a:lnSpc>
              <a:spcBef>
                <a:spcPct val="0"/>
              </a:spcBef>
              <a:spcAft>
                <a:spcPct val="0"/>
              </a:spcAft>
              <a:defRPr sz="3600">
                <a:solidFill>
                  <a:srgbClr val="516637"/>
                </a:solidFill>
                <a:latin typeface="Georgia" pitchFamily="18" charset="0"/>
                <a:ea typeface="Georgia" pitchFamily="18" charset="0"/>
                <a:cs typeface="Georgia" pitchFamily="18" charset="0"/>
              </a:defRPr>
            </a:lvl6pPr>
            <a:lvl7pPr marL="914400" algn="ctr" defTabSz="457200" rtl="0" fontAlgn="base">
              <a:lnSpc>
                <a:spcPts val="3425"/>
              </a:lnSpc>
              <a:spcBef>
                <a:spcPct val="0"/>
              </a:spcBef>
              <a:spcAft>
                <a:spcPct val="0"/>
              </a:spcAft>
              <a:defRPr sz="3600">
                <a:solidFill>
                  <a:srgbClr val="516637"/>
                </a:solidFill>
                <a:latin typeface="Georgia" pitchFamily="18" charset="0"/>
                <a:ea typeface="Georgia" pitchFamily="18" charset="0"/>
                <a:cs typeface="Georgia" pitchFamily="18" charset="0"/>
              </a:defRPr>
            </a:lvl7pPr>
            <a:lvl8pPr marL="1371600" algn="ctr" defTabSz="457200" rtl="0" fontAlgn="base">
              <a:lnSpc>
                <a:spcPts val="3425"/>
              </a:lnSpc>
              <a:spcBef>
                <a:spcPct val="0"/>
              </a:spcBef>
              <a:spcAft>
                <a:spcPct val="0"/>
              </a:spcAft>
              <a:defRPr sz="3600">
                <a:solidFill>
                  <a:srgbClr val="516637"/>
                </a:solidFill>
                <a:latin typeface="Georgia" pitchFamily="18" charset="0"/>
                <a:ea typeface="Georgia" pitchFamily="18" charset="0"/>
                <a:cs typeface="Georgia" pitchFamily="18" charset="0"/>
              </a:defRPr>
            </a:lvl8pPr>
            <a:lvl9pPr marL="1828800" algn="ctr" defTabSz="457200" rtl="0" fontAlgn="base">
              <a:lnSpc>
                <a:spcPts val="3425"/>
              </a:lnSpc>
              <a:spcBef>
                <a:spcPct val="0"/>
              </a:spcBef>
              <a:spcAft>
                <a:spcPct val="0"/>
              </a:spcAft>
              <a:defRPr sz="3600">
                <a:solidFill>
                  <a:srgbClr val="516637"/>
                </a:solidFill>
                <a:latin typeface="Georgia" pitchFamily="18" charset="0"/>
                <a:ea typeface="Georgia" pitchFamily="18" charset="0"/>
                <a:cs typeface="Georgia" pitchFamily="18" charset="0"/>
              </a:defRPr>
            </a:lvl9pPr>
          </a:lstStyle>
          <a:p>
            <a:pPr marL="182880" algn="l">
              <a:lnSpc>
                <a:spcPct val="90000"/>
              </a:lnSpc>
            </a:pPr>
            <a:r>
              <a:rPr lang="en-US" sz="4000" b="1" dirty="0" smtClean="0">
                <a:solidFill>
                  <a:prstClr val="white"/>
                </a:solidFill>
                <a:latin typeface="Gabriola" panose="04040605051002020D02" pitchFamily="82" charset="0"/>
              </a:rPr>
              <a:t>Study 1: Pre/Post Performance on Gates </a:t>
            </a:r>
            <a:r>
              <a:rPr lang="en-US" sz="4000" b="1" dirty="0" err="1" smtClean="0">
                <a:solidFill>
                  <a:prstClr val="white"/>
                </a:solidFill>
                <a:latin typeface="Gabriola" panose="04040605051002020D02" pitchFamily="82" charset="0"/>
              </a:rPr>
              <a:t>MacGinitie</a:t>
            </a:r>
            <a:r>
              <a:rPr lang="en-US" sz="4000" b="1" dirty="0" smtClean="0">
                <a:solidFill>
                  <a:prstClr val="white"/>
                </a:solidFill>
                <a:latin typeface="Gabriola" panose="04040605051002020D02" pitchFamily="82" charset="0"/>
              </a:rPr>
              <a:t> Reading Comprehension</a:t>
            </a:r>
          </a:p>
        </p:txBody>
      </p:sp>
      <p:cxnSp>
        <p:nvCxnSpPr>
          <p:cNvPr id="6" name="Straight Connector 5"/>
          <p:cNvCxnSpPr/>
          <p:nvPr/>
        </p:nvCxnSpPr>
        <p:spPr>
          <a:xfrm>
            <a:off x="914400" y="6400800"/>
            <a:ext cx="7391400" cy="0"/>
          </a:xfrm>
          <a:prstGeom prst="line">
            <a:avLst/>
          </a:prstGeom>
          <a:ln w="6350">
            <a:solidFill>
              <a:schemeClr val="accent3">
                <a:lumMod val="75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397214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6096000" cy="769441"/>
          </a:xfrm>
        </p:spPr>
        <p:txBody>
          <a:bodyPr/>
          <a:lstStyle/>
          <a:p>
            <a:r>
              <a:rPr lang="en-US" sz="4400" dirty="0" smtClean="0"/>
              <a:t>Summary of NAEP Results</a:t>
            </a:r>
            <a:endParaRPr lang="en-US" sz="4400" dirty="0"/>
          </a:p>
        </p:txBody>
      </p:sp>
      <p:sp>
        <p:nvSpPr>
          <p:cNvPr id="3" name="Content Placeholder 2"/>
          <p:cNvSpPr>
            <a:spLocks noGrp="1"/>
          </p:cNvSpPr>
          <p:nvPr>
            <p:ph idx="1"/>
          </p:nvPr>
        </p:nvSpPr>
        <p:spPr>
          <a:xfrm>
            <a:off x="685800" y="1600200"/>
            <a:ext cx="7772400" cy="4495800"/>
          </a:xfrm>
        </p:spPr>
        <p:txBody>
          <a:bodyPr/>
          <a:lstStyle/>
          <a:p>
            <a:r>
              <a:rPr lang="en-US" dirty="0"/>
              <a:t>Nine- and 13-year-olds make gains </a:t>
            </a:r>
          </a:p>
          <a:p>
            <a:r>
              <a:rPr lang="en-US" dirty="0"/>
              <a:t>Both 9- and 13-year-olds scored higher in reading </a:t>
            </a:r>
            <a:r>
              <a:rPr lang="en-US" dirty="0" smtClean="0"/>
              <a:t>in </a:t>
            </a:r>
            <a:r>
              <a:rPr lang="en-US" dirty="0"/>
              <a:t>2012 than students their age in the early </a:t>
            </a:r>
            <a:r>
              <a:rPr lang="en-US" dirty="0" smtClean="0"/>
              <a:t>1970s. </a:t>
            </a:r>
          </a:p>
          <a:p>
            <a:r>
              <a:rPr lang="en-US" dirty="0" smtClean="0"/>
              <a:t>Scores </a:t>
            </a:r>
            <a:r>
              <a:rPr lang="en-US" dirty="0"/>
              <a:t>were 8 to 25 points higher in 2012 than in the first assessment </a:t>
            </a:r>
            <a:r>
              <a:rPr lang="en-US" dirty="0" smtClean="0"/>
              <a:t>year.</a:t>
            </a:r>
          </a:p>
          <a:p>
            <a:r>
              <a:rPr lang="en-US" dirty="0" smtClean="0"/>
              <a:t>Seventeen-year-olds</a:t>
            </a:r>
            <a:r>
              <a:rPr lang="en-US" dirty="0"/>
              <a:t>, however, did not show similar gains. </a:t>
            </a:r>
          </a:p>
        </p:txBody>
      </p:sp>
    </p:spTree>
    <p:extLst>
      <p:ext uri="{BB962C8B-B14F-4D97-AF65-F5344CB8AC3E}">
        <p14:creationId xmlns:p14="http://schemas.microsoft.com/office/powerpoint/2010/main" val="224204442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152400"/>
            <a:ext cx="7454900" cy="1143000"/>
          </a:xfrm>
        </p:spPr>
        <p:txBody>
          <a:bodyPr/>
          <a:lstStyle/>
          <a:p>
            <a:r>
              <a:rPr lang="en-US" dirty="0" smtClean="0"/>
              <a:t>Conclusions</a:t>
            </a:r>
            <a:endParaRPr lang="en-US" dirty="0"/>
          </a:p>
        </p:txBody>
      </p:sp>
      <p:sp>
        <p:nvSpPr>
          <p:cNvPr id="4" name="Title 1"/>
          <p:cNvSpPr txBox="1">
            <a:spLocks/>
          </p:cNvSpPr>
          <p:nvPr/>
        </p:nvSpPr>
        <p:spPr bwMode="auto">
          <a:xfrm>
            <a:off x="0" y="0"/>
            <a:ext cx="9144000" cy="1143000"/>
          </a:xfrm>
          <a:prstGeom prst="rect">
            <a:avLst/>
          </a:prstGeom>
          <a:solidFill>
            <a:schemeClr val="tx1"/>
          </a:solidFill>
          <a:ln w="9525">
            <a:noFill/>
            <a:miter lim="800000"/>
            <a:headEnd/>
            <a:tailEnd/>
          </a:ln>
        </p:spPr>
        <p:txBody>
          <a:bodyPr vert="horz" wrap="square" lIns="91440" tIns="45720" rIns="91440" bIns="45720" numCol="1" anchor="ctr" anchorCtr="0" compatLnSpc="1">
            <a:prstTxWarp prst="textNoShape">
              <a:avLst/>
            </a:prstTxWarp>
          </a:bodyPr>
          <a:lstStyle>
            <a:lvl1pPr algn="ctr" defTabSz="457200" rtl="0" eaLnBrk="0" fontAlgn="base" hangingPunct="0">
              <a:lnSpc>
                <a:spcPts val="3425"/>
              </a:lnSpc>
              <a:spcBef>
                <a:spcPct val="0"/>
              </a:spcBef>
              <a:spcAft>
                <a:spcPct val="0"/>
              </a:spcAft>
              <a:defRPr sz="3600" kern="1200">
                <a:solidFill>
                  <a:srgbClr val="516637"/>
                </a:solidFill>
                <a:latin typeface="Georgia"/>
                <a:ea typeface="Georgia" pitchFamily="18" charset="0"/>
                <a:cs typeface="Georgia"/>
              </a:defRPr>
            </a:lvl1pPr>
            <a:lvl2pPr algn="ctr" defTabSz="457200" rtl="0" eaLnBrk="0" fontAlgn="base" hangingPunct="0">
              <a:lnSpc>
                <a:spcPts val="3425"/>
              </a:lnSpc>
              <a:spcBef>
                <a:spcPct val="0"/>
              </a:spcBef>
              <a:spcAft>
                <a:spcPct val="0"/>
              </a:spcAft>
              <a:defRPr sz="3600">
                <a:solidFill>
                  <a:srgbClr val="516637"/>
                </a:solidFill>
                <a:latin typeface="Georgia" pitchFamily="18" charset="0"/>
                <a:ea typeface="Georgia" pitchFamily="18" charset="0"/>
                <a:cs typeface="Georgia" pitchFamily="18" charset="0"/>
              </a:defRPr>
            </a:lvl2pPr>
            <a:lvl3pPr algn="ctr" defTabSz="457200" rtl="0" eaLnBrk="0" fontAlgn="base" hangingPunct="0">
              <a:lnSpc>
                <a:spcPts val="3425"/>
              </a:lnSpc>
              <a:spcBef>
                <a:spcPct val="0"/>
              </a:spcBef>
              <a:spcAft>
                <a:spcPct val="0"/>
              </a:spcAft>
              <a:defRPr sz="3600">
                <a:solidFill>
                  <a:srgbClr val="516637"/>
                </a:solidFill>
                <a:latin typeface="Georgia" pitchFamily="18" charset="0"/>
                <a:ea typeface="Georgia" pitchFamily="18" charset="0"/>
                <a:cs typeface="Georgia" pitchFamily="18" charset="0"/>
              </a:defRPr>
            </a:lvl3pPr>
            <a:lvl4pPr algn="ctr" defTabSz="457200" rtl="0" eaLnBrk="0" fontAlgn="base" hangingPunct="0">
              <a:lnSpc>
                <a:spcPts val="3425"/>
              </a:lnSpc>
              <a:spcBef>
                <a:spcPct val="0"/>
              </a:spcBef>
              <a:spcAft>
                <a:spcPct val="0"/>
              </a:spcAft>
              <a:defRPr sz="3600">
                <a:solidFill>
                  <a:srgbClr val="516637"/>
                </a:solidFill>
                <a:latin typeface="Georgia" pitchFamily="18" charset="0"/>
                <a:ea typeface="Georgia" pitchFamily="18" charset="0"/>
                <a:cs typeface="Georgia" pitchFamily="18" charset="0"/>
              </a:defRPr>
            </a:lvl4pPr>
            <a:lvl5pPr algn="ctr" defTabSz="457200" rtl="0" eaLnBrk="0" fontAlgn="base" hangingPunct="0">
              <a:lnSpc>
                <a:spcPts val="3425"/>
              </a:lnSpc>
              <a:spcBef>
                <a:spcPct val="0"/>
              </a:spcBef>
              <a:spcAft>
                <a:spcPct val="0"/>
              </a:spcAft>
              <a:defRPr sz="3600">
                <a:solidFill>
                  <a:srgbClr val="516637"/>
                </a:solidFill>
                <a:latin typeface="Georgia" pitchFamily="18" charset="0"/>
                <a:ea typeface="Georgia" pitchFamily="18" charset="0"/>
                <a:cs typeface="Georgia" pitchFamily="18" charset="0"/>
              </a:defRPr>
            </a:lvl5pPr>
            <a:lvl6pPr marL="457200" algn="ctr" defTabSz="457200" rtl="0" fontAlgn="base">
              <a:lnSpc>
                <a:spcPts val="3425"/>
              </a:lnSpc>
              <a:spcBef>
                <a:spcPct val="0"/>
              </a:spcBef>
              <a:spcAft>
                <a:spcPct val="0"/>
              </a:spcAft>
              <a:defRPr sz="3600">
                <a:solidFill>
                  <a:srgbClr val="516637"/>
                </a:solidFill>
                <a:latin typeface="Georgia" pitchFamily="18" charset="0"/>
                <a:ea typeface="Georgia" pitchFamily="18" charset="0"/>
                <a:cs typeface="Georgia" pitchFamily="18" charset="0"/>
              </a:defRPr>
            </a:lvl6pPr>
            <a:lvl7pPr marL="914400" algn="ctr" defTabSz="457200" rtl="0" fontAlgn="base">
              <a:lnSpc>
                <a:spcPts val="3425"/>
              </a:lnSpc>
              <a:spcBef>
                <a:spcPct val="0"/>
              </a:spcBef>
              <a:spcAft>
                <a:spcPct val="0"/>
              </a:spcAft>
              <a:defRPr sz="3600">
                <a:solidFill>
                  <a:srgbClr val="516637"/>
                </a:solidFill>
                <a:latin typeface="Georgia" pitchFamily="18" charset="0"/>
                <a:ea typeface="Georgia" pitchFamily="18" charset="0"/>
                <a:cs typeface="Georgia" pitchFamily="18" charset="0"/>
              </a:defRPr>
            </a:lvl7pPr>
            <a:lvl8pPr marL="1371600" algn="ctr" defTabSz="457200" rtl="0" fontAlgn="base">
              <a:lnSpc>
                <a:spcPts val="3425"/>
              </a:lnSpc>
              <a:spcBef>
                <a:spcPct val="0"/>
              </a:spcBef>
              <a:spcAft>
                <a:spcPct val="0"/>
              </a:spcAft>
              <a:defRPr sz="3600">
                <a:solidFill>
                  <a:srgbClr val="516637"/>
                </a:solidFill>
                <a:latin typeface="Georgia" pitchFamily="18" charset="0"/>
                <a:ea typeface="Georgia" pitchFamily="18" charset="0"/>
                <a:cs typeface="Georgia" pitchFamily="18" charset="0"/>
              </a:defRPr>
            </a:lvl8pPr>
            <a:lvl9pPr marL="1828800" algn="ctr" defTabSz="457200" rtl="0" fontAlgn="base">
              <a:lnSpc>
                <a:spcPts val="3425"/>
              </a:lnSpc>
              <a:spcBef>
                <a:spcPct val="0"/>
              </a:spcBef>
              <a:spcAft>
                <a:spcPct val="0"/>
              </a:spcAft>
              <a:defRPr sz="3600">
                <a:solidFill>
                  <a:srgbClr val="516637"/>
                </a:solidFill>
                <a:latin typeface="Georgia" pitchFamily="18" charset="0"/>
                <a:ea typeface="Georgia" pitchFamily="18" charset="0"/>
                <a:cs typeface="Georgia" pitchFamily="18" charset="0"/>
              </a:defRPr>
            </a:lvl9pPr>
          </a:lstStyle>
          <a:p>
            <a:pPr algn="l">
              <a:lnSpc>
                <a:spcPct val="100000"/>
              </a:lnSpc>
            </a:pPr>
            <a:r>
              <a:rPr lang="en-US" sz="4400" b="1" dirty="0" smtClean="0">
                <a:solidFill>
                  <a:schemeClr val="bg1"/>
                </a:solidFill>
                <a:latin typeface="Gabriola" panose="04040605051002020D02" pitchFamily="82" charset="0"/>
              </a:rPr>
              <a:t>  Findings</a:t>
            </a:r>
            <a:endParaRPr lang="en-US" sz="4400" b="1" dirty="0">
              <a:solidFill>
                <a:schemeClr val="bg1"/>
              </a:solidFill>
              <a:latin typeface="Gabriola" panose="04040605051002020D02" pitchFamily="82" charset="0"/>
            </a:endParaRPr>
          </a:p>
        </p:txBody>
      </p:sp>
      <p:cxnSp>
        <p:nvCxnSpPr>
          <p:cNvPr id="6" name="Straight Connector 5"/>
          <p:cNvCxnSpPr/>
          <p:nvPr/>
        </p:nvCxnSpPr>
        <p:spPr>
          <a:xfrm>
            <a:off x="914400" y="6411686"/>
            <a:ext cx="7391400" cy="0"/>
          </a:xfrm>
          <a:prstGeom prst="line">
            <a:avLst/>
          </a:prstGeom>
          <a:ln w="6350">
            <a:solidFill>
              <a:schemeClr val="accent3">
                <a:lumMod val="75000"/>
              </a:schemeClr>
            </a:solidFill>
          </a:ln>
          <a:effectLst/>
        </p:spPr>
        <p:style>
          <a:lnRef idx="2">
            <a:schemeClr val="accent1"/>
          </a:lnRef>
          <a:fillRef idx="0">
            <a:schemeClr val="accent1"/>
          </a:fillRef>
          <a:effectRef idx="1">
            <a:schemeClr val="accent1"/>
          </a:effectRef>
          <a:fontRef idx="minor">
            <a:schemeClr val="tx1"/>
          </a:fontRef>
        </p:style>
      </p:cxnSp>
      <p:graphicFrame>
        <p:nvGraphicFramePr>
          <p:cNvPr id="5" name="Content Placeholder 4"/>
          <p:cNvGraphicFramePr>
            <a:graphicFrameLocks noGrp="1"/>
          </p:cNvGraphicFramePr>
          <p:nvPr>
            <p:ph idx="1"/>
            <p:extLst>
              <p:ext uri="{D42A27DB-BD31-4B8C-83A1-F6EECF244321}">
                <p14:modId xmlns:p14="http://schemas.microsoft.com/office/powerpoint/2010/main" val="2752887063"/>
              </p:ext>
            </p:extLst>
          </p:nvPr>
        </p:nvGraphicFramePr>
        <p:xfrm>
          <a:off x="-533401" y="914400"/>
          <a:ext cx="9677401" cy="6172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0003612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Situated Professional Development </a:t>
            </a:r>
            <a:endParaRPr lang="en-US" dirty="0"/>
          </a:p>
        </p:txBody>
      </p:sp>
      <p:sp>
        <p:nvSpPr>
          <p:cNvPr id="3" name="Content Placeholder 2"/>
          <p:cNvSpPr>
            <a:spLocks noGrp="1"/>
          </p:cNvSpPr>
          <p:nvPr>
            <p:ph idx="1"/>
          </p:nvPr>
        </p:nvSpPr>
        <p:spPr>
          <a:xfrm>
            <a:off x="850900" y="1676400"/>
            <a:ext cx="7454900" cy="3060700"/>
          </a:xfrm>
        </p:spPr>
        <p:txBody>
          <a:bodyPr>
            <a:normAutofit lnSpcReduction="10000"/>
          </a:bodyPr>
          <a:lstStyle/>
          <a:p>
            <a:pPr>
              <a:lnSpc>
                <a:spcPct val="90000"/>
              </a:lnSpc>
              <a:spcBef>
                <a:spcPts val="1200"/>
              </a:spcBef>
            </a:pPr>
            <a:r>
              <a:rPr lang="en-US" dirty="0" smtClean="0"/>
              <a:t>PD at each school for ELA teachers</a:t>
            </a:r>
          </a:p>
          <a:p>
            <a:pPr>
              <a:lnSpc>
                <a:spcPct val="90000"/>
              </a:lnSpc>
              <a:spcBef>
                <a:spcPts val="1200"/>
              </a:spcBef>
            </a:pPr>
            <a:r>
              <a:rPr lang="en-US" dirty="0" smtClean="0"/>
              <a:t>Focused on content and pedagogy</a:t>
            </a:r>
          </a:p>
          <a:p>
            <a:pPr>
              <a:lnSpc>
                <a:spcPct val="90000"/>
              </a:lnSpc>
              <a:spcBef>
                <a:spcPts val="1200"/>
              </a:spcBef>
            </a:pPr>
            <a:r>
              <a:rPr lang="en-US" dirty="0" smtClean="0"/>
              <a:t>Opportunities for collaborative, active learning </a:t>
            </a:r>
          </a:p>
          <a:p>
            <a:pPr>
              <a:lnSpc>
                <a:spcPct val="90000"/>
              </a:lnSpc>
              <a:spcBef>
                <a:spcPts val="1200"/>
              </a:spcBef>
            </a:pPr>
            <a:r>
              <a:rPr lang="en-US" dirty="0" err="1" smtClean="0"/>
              <a:t>Followup</a:t>
            </a:r>
            <a:r>
              <a:rPr lang="en-US" dirty="0" smtClean="0"/>
              <a:t>, individualized sessions.</a:t>
            </a:r>
          </a:p>
          <a:p>
            <a:pPr>
              <a:lnSpc>
                <a:spcPct val="90000"/>
              </a:lnSpc>
              <a:spcBef>
                <a:spcPts val="1200"/>
              </a:spcBef>
            </a:pPr>
            <a:r>
              <a:rPr lang="en-US" dirty="0" smtClean="0"/>
              <a:t>Made intervention more student focused </a:t>
            </a:r>
          </a:p>
          <a:p>
            <a:pPr marL="457200" lvl="1" indent="0">
              <a:buNone/>
            </a:pPr>
            <a:endParaRPr lang="en-US" dirty="0"/>
          </a:p>
        </p:txBody>
      </p:sp>
      <p:sp>
        <p:nvSpPr>
          <p:cNvPr id="5" name="Title 1"/>
          <p:cNvSpPr txBox="1">
            <a:spLocks/>
          </p:cNvSpPr>
          <p:nvPr/>
        </p:nvSpPr>
        <p:spPr bwMode="auto">
          <a:xfrm>
            <a:off x="0" y="0"/>
            <a:ext cx="9144000" cy="1143000"/>
          </a:xfrm>
          <a:prstGeom prst="rect">
            <a:avLst/>
          </a:prstGeom>
          <a:solidFill>
            <a:schemeClr val="tx1"/>
          </a:solidFill>
          <a:ln w="9525">
            <a:noFill/>
            <a:miter lim="800000"/>
            <a:headEnd/>
            <a:tailEnd/>
          </a:ln>
        </p:spPr>
        <p:txBody>
          <a:bodyPr vert="horz" wrap="square" lIns="91440" tIns="45720" rIns="91440" bIns="45720" numCol="1" anchor="ctr" anchorCtr="0" compatLnSpc="1">
            <a:prstTxWarp prst="textNoShape">
              <a:avLst/>
            </a:prstTxWarp>
          </a:bodyPr>
          <a:lstStyle>
            <a:lvl1pPr algn="ctr" defTabSz="457200" rtl="0" eaLnBrk="0" fontAlgn="base" hangingPunct="0">
              <a:lnSpc>
                <a:spcPts val="3425"/>
              </a:lnSpc>
              <a:spcBef>
                <a:spcPct val="0"/>
              </a:spcBef>
              <a:spcAft>
                <a:spcPct val="0"/>
              </a:spcAft>
              <a:defRPr sz="3600" kern="1200">
                <a:solidFill>
                  <a:srgbClr val="516637"/>
                </a:solidFill>
                <a:latin typeface="Georgia"/>
                <a:ea typeface="Georgia" pitchFamily="18" charset="0"/>
                <a:cs typeface="Georgia"/>
              </a:defRPr>
            </a:lvl1pPr>
            <a:lvl2pPr algn="ctr" defTabSz="457200" rtl="0" eaLnBrk="0" fontAlgn="base" hangingPunct="0">
              <a:lnSpc>
                <a:spcPts val="3425"/>
              </a:lnSpc>
              <a:spcBef>
                <a:spcPct val="0"/>
              </a:spcBef>
              <a:spcAft>
                <a:spcPct val="0"/>
              </a:spcAft>
              <a:defRPr sz="3600">
                <a:solidFill>
                  <a:srgbClr val="516637"/>
                </a:solidFill>
                <a:latin typeface="Georgia" pitchFamily="18" charset="0"/>
                <a:ea typeface="Georgia" pitchFamily="18" charset="0"/>
                <a:cs typeface="Georgia" pitchFamily="18" charset="0"/>
              </a:defRPr>
            </a:lvl2pPr>
            <a:lvl3pPr algn="ctr" defTabSz="457200" rtl="0" eaLnBrk="0" fontAlgn="base" hangingPunct="0">
              <a:lnSpc>
                <a:spcPts val="3425"/>
              </a:lnSpc>
              <a:spcBef>
                <a:spcPct val="0"/>
              </a:spcBef>
              <a:spcAft>
                <a:spcPct val="0"/>
              </a:spcAft>
              <a:defRPr sz="3600">
                <a:solidFill>
                  <a:srgbClr val="516637"/>
                </a:solidFill>
                <a:latin typeface="Georgia" pitchFamily="18" charset="0"/>
                <a:ea typeface="Georgia" pitchFamily="18" charset="0"/>
                <a:cs typeface="Georgia" pitchFamily="18" charset="0"/>
              </a:defRPr>
            </a:lvl3pPr>
            <a:lvl4pPr algn="ctr" defTabSz="457200" rtl="0" eaLnBrk="0" fontAlgn="base" hangingPunct="0">
              <a:lnSpc>
                <a:spcPts val="3425"/>
              </a:lnSpc>
              <a:spcBef>
                <a:spcPct val="0"/>
              </a:spcBef>
              <a:spcAft>
                <a:spcPct val="0"/>
              </a:spcAft>
              <a:defRPr sz="3600">
                <a:solidFill>
                  <a:srgbClr val="516637"/>
                </a:solidFill>
                <a:latin typeface="Georgia" pitchFamily="18" charset="0"/>
                <a:ea typeface="Georgia" pitchFamily="18" charset="0"/>
                <a:cs typeface="Georgia" pitchFamily="18" charset="0"/>
              </a:defRPr>
            </a:lvl4pPr>
            <a:lvl5pPr algn="ctr" defTabSz="457200" rtl="0" eaLnBrk="0" fontAlgn="base" hangingPunct="0">
              <a:lnSpc>
                <a:spcPts val="3425"/>
              </a:lnSpc>
              <a:spcBef>
                <a:spcPct val="0"/>
              </a:spcBef>
              <a:spcAft>
                <a:spcPct val="0"/>
              </a:spcAft>
              <a:defRPr sz="3600">
                <a:solidFill>
                  <a:srgbClr val="516637"/>
                </a:solidFill>
                <a:latin typeface="Georgia" pitchFamily="18" charset="0"/>
                <a:ea typeface="Georgia" pitchFamily="18" charset="0"/>
                <a:cs typeface="Georgia" pitchFamily="18" charset="0"/>
              </a:defRPr>
            </a:lvl5pPr>
            <a:lvl6pPr marL="457200" algn="ctr" defTabSz="457200" rtl="0" fontAlgn="base">
              <a:lnSpc>
                <a:spcPts val="3425"/>
              </a:lnSpc>
              <a:spcBef>
                <a:spcPct val="0"/>
              </a:spcBef>
              <a:spcAft>
                <a:spcPct val="0"/>
              </a:spcAft>
              <a:defRPr sz="3600">
                <a:solidFill>
                  <a:srgbClr val="516637"/>
                </a:solidFill>
                <a:latin typeface="Georgia" pitchFamily="18" charset="0"/>
                <a:ea typeface="Georgia" pitchFamily="18" charset="0"/>
                <a:cs typeface="Georgia" pitchFamily="18" charset="0"/>
              </a:defRPr>
            </a:lvl6pPr>
            <a:lvl7pPr marL="914400" algn="ctr" defTabSz="457200" rtl="0" fontAlgn="base">
              <a:lnSpc>
                <a:spcPts val="3425"/>
              </a:lnSpc>
              <a:spcBef>
                <a:spcPct val="0"/>
              </a:spcBef>
              <a:spcAft>
                <a:spcPct val="0"/>
              </a:spcAft>
              <a:defRPr sz="3600">
                <a:solidFill>
                  <a:srgbClr val="516637"/>
                </a:solidFill>
                <a:latin typeface="Georgia" pitchFamily="18" charset="0"/>
                <a:ea typeface="Georgia" pitchFamily="18" charset="0"/>
                <a:cs typeface="Georgia" pitchFamily="18" charset="0"/>
              </a:defRPr>
            </a:lvl7pPr>
            <a:lvl8pPr marL="1371600" algn="ctr" defTabSz="457200" rtl="0" fontAlgn="base">
              <a:lnSpc>
                <a:spcPts val="3425"/>
              </a:lnSpc>
              <a:spcBef>
                <a:spcPct val="0"/>
              </a:spcBef>
              <a:spcAft>
                <a:spcPct val="0"/>
              </a:spcAft>
              <a:defRPr sz="3600">
                <a:solidFill>
                  <a:srgbClr val="516637"/>
                </a:solidFill>
                <a:latin typeface="Georgia" pitchFamily="18" charset="0"/>
                <a:ea typeface="Georgia" pitchFamily="18" charset="0"/>
                <a:cs typeface="Georgia" pitchFamily="18" charset="0"/>
              </a:defRPr>
            </a:lvl8pPr>
            <a:lvl9pPr marL="1828800" algn="ctr" defTabSz="457200" rtl="0" fontAlgn="base">
              <a:lnSpc>
                <a:spcPts val="3425"/>
              </a:lnSpc>
              <a:spcBef>
                <a:spcPct val="0"/>
              </a:spcBef>
              <a:spcAft>
                <a:spcPct val="0"/>
              </a:spcAft>
              <a:defRPr sz="3600">
                <a:solidFill>
                  <a:srgbClr val="516637"/>
                </a:solidFill>
                <a:latin typeface="Georgia" pitchFamily="18" charset="0"/>
                <a:ea typeface="Georgia" pitchFamily="18" charset="0"/>
                <a:cs typeface="Georgia" pitchFamily="18" charset="0"/>
              </a:defRPr>
            </a:lvl9pPr>
          </a:lstStyle>
          <a:p>
            <a:pPr algn="l">
              <a:lnSpc>
                <a:spcPct val="100000"/>
              </a:lnSpc>
            </a:pPr>
            <a:r>
              <a:rPr lang="en-US" sz="4400" b="1" dirty="0" smtClean="0">
                <a:solidFill>
                  <a:schemeClr val="bg1"/>
                </a:solidFill>
                <a:latin typeface="Gabriola" panose="04040605051002020D02" pitchFamily="82" charset="0"/>
              </a:rPr>
              <a:t>   Improvements in Do-Over Study</a:t>
            </a:r>
          </a:p>
        </p:txBody>
      </p:sp>
      <p:cxnSp>
        <p:nvCxnSpPr>
          <p:cNvPr id="6" name="Straight Connector 5"/>
          <p:cNvCxnSpPr/>
          <p:nvPr/>
        </p:nvCxnSpPr>
        <p:spPr>
          <a:xfrm>
            <a:off x="914400" y="6400800"/>
            <a:ext cx="7391400" cy="0"/>
          </a:xfrm>
          <a:prstGeom prst="line">
            <a:avLst/>
          </a:prstGeom>
          <a:ln w="6350">
            <a:solidFill>
              <a:schemeClr val="accent3">
                <a:lumMod val="75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844600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8863" y="152400"/>
            <a:ext cx="7454900" cy="1143000"/>
          </a:xfrm>
        </p:spPr>
        <p:txBody>
          <a:bodyPr>
            <a:normAutofit/>
          </a:bodyPr>
          <a:lstStyle/>
          <a:p>
            <a:r>
              <a:rPr lang="en-US" dirty="0">
                <a:latin typeface="Trebuchet MS" pitchFamily="34" charset="0"/>
              </a:rPr>
              <a:t>Structural </a:t>
            </a:r>
            <a:r>
              <a:rPr lang="en-US" dirty="0" smtClean="0">
                <a:latin typeface="Trebuchet MS" pitchFamily="34" charset="0"/>
              </a:rPr>
              <a:t>Model Examining</a:t>
            </a:r>
            <a:endParaRPr lang="en-US" dirty="0">
              <a:latin typeface="Trebuchet MS" pitchFamily="34" charset="0"/>
            </a:endParaRPr>
          </a:p>
        </p:txBody>
      </p:sp>
      <p:sp>
        <p:nvSpPr>
          <p:cNvPr id="3" name="Content Placeholder 2"/>
          <p:cNvSpPr>
            <a:spLocks noGrp="1"/>
          </p:cNvSpPr>
          <p:nvPr>
            <p:ph idx="1"/>
          </p:nvPr>
        </p:nvSpPr>
        <p:spPr/>
        <p:txBody>
          <a:bodyPr/>
          <a:lstStyle/>
          <a:p>
            <a:r>
              <a:rPr lang="en-US" sz="3200" dirty="0">
                <a:solidFill>
                  <a:schemeClr val="bg1"/>
                </a:solidFill>
              </a:rPr>
              <a:t>Variable</a:t>
            </a:r>
          </a:p>
          <a:p>
            <a:pPr marL="0" lvl="0" indent="0" algn="ctr" eaLnBrk="1" fontAlgn="auto" hangingPunct="1">
              <a:spcBef>
                <a:spcPts val="0"/>
              </a:spcBef>
              <a:spcAft>
                <a:spcPts val="0"/>
              </a:spcAft>
              <a:buNone/>
              <a:defRPr/>
            </a:pPr>
            <a:r>
              <a:rPr lang="en-US" sz="1400" b="1" dirty="0">
                <a:solidFill>
                  <a:prstClr val="white"/>
                </a:solidFill>
                <a:ea typeface="+mn-ea"/>
                <a:cs typeface="+mn-cs"/>
              </a:rPr>
              <a:t>Variable</a:t>
            </a:r>
          </a:p>
          <a:p>
            <a:endParaRPr lang="en-US" dirty="0"/>
          </a:p>
        </p:txBody>
      </p:sp>
      <p:pic>
        <p:nvPicPr>
          <p:cNvPr id="5" name="Picture 4"/>
          <p:cNvPicPr/>
          <p:nvPr/>
        </p:nvPicPr>
        <p:blipFill>
          <a:blip r:embed="rId3">
            <a:extLst>
              <a:ext uri="{28A0092B-C50C-407E-A947-70E740481C1C}">
                <a14:useLocalDpi xmlns:a14="http://schemas.microsoft.com/office/drawing/2010/main" val="0"/>
              </a:ext>
            </a:extLst>
          </a:blip>
          <a:srcRect/>
          <a:stretch>
            <a:fillRect/>
          </a:stretch>
        </p:blipFill>
        <p:spPr bwMode="auto">
          <a:xfrm>
            <a:off x="920496" y="1524000"/>
            <a:ext cx="7315200" cy="4419600"/>
          </a:xfrm>
          <a:prstGeom prst="rect">
            <a:avLst/>
          </a:prstGeom>
          <a:noFill/>
        </p:spPr>
      </p:pic>
      <p:sp>
        <p:nvSpPr>
          <p:cNvPr id="6" name="Title 1"/>
          <p:cNvSpPr txBox="1">
            <a:spLocks/>
          </p:cNvSpPr>
          <p:nvPr/>
        </p:nvSpPr>
        <p:spPr bwMode="auto">
          <a:xfrm>
            <a:off x="0" y="0"/>
            <a:ext cx="9144000" cy="1143000"/>
          </a:xfrm>
          <a:prstGeom prst="rect">
            <a:avLst/>
          </a:prstGeom>
          <a:solidFill>
            <a:schemeClr val="tx1"/>
          </a:solidFill>
          <a:ln w="9525">
            <a:noFill/>
            <a:miter lim="800000"/>
            <a:headEnd/>
            <a:tailEnd/>
          </a:ln>
        </p:spPr>
        <p:txBody>
          <a:bodyPr vert="horz" wrap="square" lIns="91440" tIns="45720" rIns="91440" bIns="45720" numCol="1" anchor="ctr" anchorCtr="0" compatLnSpc="1">
            <a:prstTxWarp prst="textNoShape">
              <a:avLst/>
            </a:prstTxWarp>
          </a:bodyPr>
          <a:lstStyle>
            <a:lvl1pPr algn="ctr" defTabSz="457200" rtl="0" eaLnBrk="0" fontAlgn="base" hangingPunct="0">
              <a:lnSpc>
                <a:spcPts val="3425"/>
              </a:lnSpc>
              <a:spcBef>
                <a:spcPct val="0"/>
              </a:spcBef>
              <a:spcAft>
                <a:spcPct val="0"/>
              </a:spcAft>
              <a:defRPr sz="3600" kern="1200">
                <a:solidFill>
                  <a:srgbClr val="516637"/>
                </a:solidFill>
                <a:latin typeface="Georgia"/>
                <a:ea typeface="Georgia" pitchFamily="18" charset="0"/>
                <a:cs typeface="Georgia"/>
              </a:defRPr>
            </a:lvl1pPr>
            <a:lvl2pPr algn="ctr" defTabSz="457200" rtl="0" eaLnBrk="0" fontAlgn="base" hangingPunct="0">
              <a:lnSpc>
                <a:spcPts val="3425"/>
              </a:lnSpc>
              <a:spcBef>
                <a:spcPct val="0"/>
              </a:spcBef>
              <a:spcAft>
                <a:spcPct val="0"/>
              </a:spcAft>
              <a:defRPr sz="3600">
                <a:solidFill>
                  <a:srgbClr val="516637"/>
                </a:solidFill>
                <a:latin typeface="Georgia" pitchFamily="18" charset="0"/>
                <a:ea typeface="Georgia" pitchFamily="18" charset="0"/>
                <a:cs typeface="Georgia" pitchFamily="18" charset="0"/>
              </a:defRPr>
            </a:lvl2pPr>
            <a:lvl3pPr algn="ctr" defTabSz="457200" rtl="0" eaLnBrk="0" fontAlgn="base" hangingPunct="0">
              <a:lnSpc>
                <a:spcPts val="3425"/>
              </a:lnSpc>
              <a:spcBef>
                <a:spcPct val="0"/>
              </a:spcBef>
              <a:spcAft>
                <a:spcPct val="0"/>
              </a:spcAft>
              <a:defRPr sz="3600">
                <a:solidFill>
                  <a:srgbClr val="516637"/>
                </a:solidFill>
                <a:latin typeface="Georgia" pitchFamily="18" charset="0"/>
                <a:ea typeface="Georgia" pitchFamily="18" charset="0"/>
                <a:cs typeface="Georgia" pitchFamily="18" charset="0"/>
              </a:defRPr>
            </a:lvl3pPr>
            <a:lvl4pPr algn="ctr" defTabSz="457200" rtl="0" eaLnBrk="0" fontAlgn="base" hangingPunct="0">
              <a:lnSpc>
                <a:spcPts val="3425"/>
              </a:lnSpc>
              <a:spcBef>
                <a:spcPct val="0"/>
              </a:spcBef>
              <a:spcAft>
                <a:spcPct val="0"/>
              </a:spcAft>
              <a:defRPr sz="3600">
                <a:solidFill>
                  <a:srgbClr val="516637"/>
                </a:solidFill>
                <a:latin typeface="Georgia" pitchFamily="18" charset="0"/>
                <a:ea typeface="Georgia" pitchFamily="18" charset="0"/>
                <a:cs typeface="Georgia" pitchFamily="18" charset="0"/>
              </a:defRPr>
            </a:lvl4pPr>
            <a:lvl5pPr algn="ctr" defTabSz="457200" rtl="0" eaLnBrk="0" fontAlgn="base" hangingPunct="0">
              <a:lnSpc>
                <a:spcPts val="3425"/>
              </a:lnSpc>
              <a:spcBef>
                <a:spcPct val="0"/>
              </a:spcBef>
              <a:spcAft>
                <a:spcPct val="0"/>
              </a:spcAft>
              <a:defRPr sz="3600">
                <a:solidFill>
                  <a:srgbClr val="516637"/>
                </a:solidFill>
                <a:latin typeface="Georgia" pitchFamily="18" charset="0"/>
                <a:ea typeface="Georgia" pitchFamily="18" charset="0"/>
                <a:cs typeface="Georgia" pitchFamily="18" charset="0"/>
              </a:defRPr>
            </a:lvl5pPr>
            <a:lvl6pPr marL="457200" algn="ctr" defTabSz="457200" rtl="0" fontAlgn="base">
              <a:lnSpc>
                <a:spcPts val="3425"/>
              </a:lnSpc>
              <a:spcBef>
                <a:spcPct val="0"/>
              </a:spcBef>
              <a:spcAft>
                <a:spcPct val="0"/>
              </a:spcAft>
              <a:defRPr sz="3600">
                <a:solidFill>
                  <a:srgbClr val="516637"/>
                </a:solidFill>
                <a:latin typeface="Georgia" pitchFamily="18" charset="0"/>
                <a:ea typeface="Georgia" pitchFamily="18" charset="0"/>
                <a:cs typeface="Georgia" pitchFamily="18" charset="0"/>
              </a:defRPr>
            </a:lvl6pPr>
            <a:lvl7pPr marL="914400" algn="ctr" defTabSz="457200" rtl="0" fontAlgn="base">
              <a:lnSpc>
                <a:spcPts val="3425"/>
              </a:lnSpc>
              <a:spcBef>
                <a:spcPct val="0"/>
              </a:spcBef>
              <a:spcAft>
                <a:spcPct val="0"/>
              </a:spcAft>
              <a:defRPr sz="3600">
                <a:solidFill>
                  <a:srgbClr val="516637"/>
                </a:solidFill>
                <a:latin typeface="Georgia" pitchFamily="18" charset="0"/>
                <a:ea typeface="Georgia" pitchFamily="18" charset="0"/>
                <a:cs typeface="Georgia" pitchFamily="18" charset="0"/>
              </a:defRPr>
            </a:lvl7pPr>
            <a:lvl8pPr marL="1371600" algn="ctr" defTabSz="457200" rtl="0" fontAlgn="base">
              <a:lnSpc>
                <a:spcPts val="3425"/>
              </a:lnSpc>
              <a:spcBef>
                <a:spcPct val="0"/>
              </a:spcBef>
              <a:spcAft>
                <a:spcPct val="0"/>
              </a:spcAft>
              <a:defRPr sz="3600">
                <a:solidFill>
                  <a:srgbClr val="516637"/>
                </a:solidFill>
                <a:latin typeface="Georgia" pitchFamily="18" charset="0"/>
                <a:ea typeface="Georgia" pitchFamily="18" charset="0"/>
                <a:cs typeface="Georgia" pitchFamily="18" charset="0"/>
              </a:defRPr>
            </a:lvl8pPr>
            <a:lvl9pPr marL="1828800" algn="ctr" defTabSz="457200" rtl="0" fontAlgn="base">
              <a:lnSpc>
                <a:spcPts val="3425"/>
              </a:lnSpc>
              <a:spcBef>
                <a:spcPct val="0"/>
              </a:spcBef>
              <a:spcAft>
                <a:spcPct val="0"/>
              </a:spcAft>
              <a:defRPr sz="3600">
                <a:solidFill>
                  <a:srgbClr val="516637"/>
                </a:solidFill>
                <a:latin typeface="Georgia" pitchFamily="18" charset="0"/>
                <a:ea typeface="Georgia" pitchFamily="18" charset="0"/>
                <a:cs typeface="Georgia" pitchFamily="18" charset="0"/>
              </a:defRPr>
            </a:lvl9pPr>
          </a:lstStyle>
          <a:p>
            <a:pPr marL="182880" algn="l">
              <a:lnSpc>
                <a:spcPct val="90000"/>
              </a:lnSpc>
            </a:pPr>
            <a:r>
              <a:rPr lang="en-US" sz="4000" b="1" dirty="0" smtClean="0">
                <a:solidFill>
                  <a:schemeClr val="bg1"/>
                </a:solidFill>
                <a:latin typeface="Gabriola" panose="04040605051002020D02" pitchFamily="82" charset="0"/>
              </a:rPr>
              <a:t>Structural Model Examining Role of Fidelity in Treatment Condition</a:t>
            </a:r>
            <a:endParaRPr lang="en-US" sz="4000" b="1" dirty="0">
              <a:solidFill>
                <a:schemeClr val="bg1"/>
              </a:solidFill>
              <a:latin typeface="Gabriola" panose="04040605051002020D02" pitchFamily="82" charset="0"/>
            </a:endParaRPr>
          </a:p>
        </p:txBody>
      </p:sp>
      <p:cxnSp>
        <p:nvCxnSpPr>
          <p:cNvPr id="7" name="Straight Connector 6"/>
          <p:cNvCxnSpPr/>
          <p:nvPr/>
        </p:nvCxnSpPr>
        <p:spPr>
          <a:xfrm>
            <a:off x="914400" y="6400800"/>
            <a:ext cx="7391400" cy="0"/>
          </a:xfrm>
          <a:prstGeom prst="line">
            <a:avLst/>
          </a:prstGeom>
          <a:ln w="6350">
            <a:solidFill>
              <a:schemeClr val="accent3">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920496" y="5939135"/>
            <a:ext cx="7391400" cy="461665"/>
          </a:xfrm>
          <a:prstGeom prst="rect">
            <a:avLst/>
          </a:prstGeom>
          <a:noFill/>
        </p:spPr>
        <p:txBody>
          <a:bodyPr wrap="square" rtlCol="0">
            <a:spAutoFit/>
          </a:bodyPr>
          <a:lstStyle/>
          <a:p>
            <a:r>
              <a:rPr lang="en-US" sz="1200" i="1" dirty="0" smtClean="0"/>
              <a:t>Note. </a:t>
            </a:r>
            <a:r>
              <a:rPr lang="en-US" sz="1200" dirty="0" smtClean="0"/>
              <a:t>Covariates not included in figure include pretest GMRT-4 scores and dummy coded variables for grade level. </a:t>
            </a:r>
            <a:r>
              <a:rPr lang="en-US" sz="1200" i="1" dirty="0"/>
              <a:t>χ</a:t>
            </a:r>
            <a:r>
              <a:rPr lang="en-US" sz="1200" i="1" baseline="30000" dirty="0"/>
              <a:t>2</a:t>
            </a:r>
            <a:r>
              <a:rPr lang="en-US" sz="1200" baseline="30000" dirty="0"/>
              <a:t> </a:t>
            </a:r>
            <a:r>
              <a:rPr lang="en-US" sz="1200" dirty="0" smtClean="0"/>
              <a:t>(32</a:t>
            </a:r>
            <a:r>
              <a:rPr lang="en-US" sz="1200" dirty="0"/>
              <a:t>) = </a:t>
            </a:r>
            <a:r>
              <a:rPr lang="en-US" sz="1200" dirty="0" smtClean="0"/>
              <a:t>36.15, </a:t>
            </a:r>
            <a:r>
              <a:rPr lang="en-US" sz="1200" i="1" dirty="0"/>
              <a:t>p</a:t>
            </a:r>
            <a:r>
              <a:rPr lang="en-US" sz="1200" dirty="0"/>
              <a:t> = </a:t>
            </a:r>
            <a:r>
              <a:rPr lang="en-US" sz="1200" dirty="0" smtClean="0"/>
              <a:t>.28, RMSEA = .02; CFI = .99, SRMR = .06. </a:t>
            </a:r>
            <a:endParaRPr lang="en-US" sz="1200" i="1" dirty="0"/>
          </a:p>
        </p:txBody>
      </p:sp>
    </p:spTree>
    <p:extLst>
      <p:ext uri="{BB962C8B-B14F-4D97-AF65-F5344CB8AC3E}">
        <p14:creationId xmlns:p14="http://schemas.microsoft.com/office/powerpoint/2010/main" val="308897262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772" y="0"/>
            <a:ext cx="9165771" cy="1143000"/>
          </a:xfrm>
          <a:solidFill>
            <a:schemeClr val="tx1"/>
          </a:solidFill>
        </p:spPr>
        <p:txBody>
          <a:bodyPr/>
          <a:lstStyle/>
          <a:p>
            <a:pPr algn="l"/>
            <a:r>
              <a:rPr lang="en-US" sz="4400" b="1" dirty="0" smtClean="0">
                <a:solidFill>
                  <a:schemeClr val="bg1"/>
                </a:solidFill>
                <a:latin typeface="Gabriola" panose="04040605051002020D02" pitchFamily="82" charset="0"/>
              </a:rPr>
              <a:t>  Summary</a:t>
            </a:r>
            <a:endParaRPr lang="en-US" sz="4400" b="1" dirty="0">
              <a:solidFill>
                <a:schemeClr val="bg1"/>
              </a:solidFill>
              <a:latin typeface="Gabriola" panose="04040605051002020D02" pitchFamily="82" charset="0"/>
            </a:endParaRPr>
          </a:p>
        </p:txBody>
      </p:sp>
      <p:sp>
        <p:nvSpPr>
          <p:cNvPr id="3" name="Content Placeholder 2"/>
          <p:cNvSpPr>
            <a:spLocks noGrp="1"/>
          </p:cNvSpPr>
          <p:nvPr>
            <p:ph idx="1"/>
          </p:nvPr>
        </p:nvSpPr>
        <p:spPr>
          <a:xfrm>
            <a:off x="152400" y="1403350"/>
            <a:ext cx="8839200" cy="4845050"/>
          </a:xfrm>
        </p:spPr>
        <p:txBody>
          <a:bodyPr/>
          <a:lstStyle/>
          <a:p>
            <a:pPr>
              <a:lnSpc>
                <a:spcPct val="90000"/>
              </a:lnSpc>
              <a:spcBef>
                <a:spcPts val="1800"/>
              </a:spcBef>
              <a:buClr>
                <a:srgbClr val="800000"/>
              </a:buClr>
              <a:buFont typeface="Wingdings" pitchFamily="2" charset="2"/>
              <a:buChar char="v"/>
            </a:pPr>
            <a:r>
              <a:rPr lang="en-US" sz="3200" b="1" dirty="0" smtClean="0">
                <a:solidFill>
                  <a:schemeClr val="tx1"/>
                </a:solidFill>
                <a:cs typeface="Verdana" pitchFamily="34" charset="0"/>
              </a:rPr>
              <a:t>Efficacy – </a:t>
            </a:r>
            <a:r>
              <a:rPr lang="en-US" sz="2800" dirty="0" err="1" smtClean="0">
                <a:solidFill>
                  <a:schemeClr val="tx1"/>
                </a:solidFill>
                <a:cs typeface="Verdana" pitchFamily="34" charset="0"/>
              </a:rPr>
              <a:t>Classwide</a:t>
            </a:r>
            <a:r>
              <a:rPr lang="en-US" sz="2800" dirty="0" smtClean="0">
                <a:solidFill>
                  <a:schemeClr val="tx1"/>
                </a:solidFill>
                <a:cs typeface="Verdana" pitchFamily="34" charset="0"/>
              </a:rPr>
              <a:t> interventions in heterogeneous secondary classrooms were inadequate to promote differential comprehension. </a:t>
            </a:r>
          </a:p>
          <a:p>
            <a:pPr>
              <a:lnSpc>
                <a:spcPct val="90000"/>
              </a:lnSpc>
              <a:spcBef>
                <a:spcPts val="1800"/>
              </a:spcBef>
              <a:buClr>
                <a:srgbClr val="800000"/>
              </a:buClr>
              <a:buFont typeface="Wingdings" pitchFamily="2" charset="2"/>
              <a:buChar char="v"/>
            </a:pPr>
            <a:r>
              <a:rPr lang="en-US" sz="3200" b="1" dirty="0" smtClean="0">
                <a:solidFill>
                  <a:schemeClr val="tx1"/>
                </a:solidFill>
                <a:cs typeface="Verdana" pitchFamily="34" charset="0"/>
              </a:rPr>
              <a:t>Differential Benefit: </a:t>
            </a:r>
            <a:r>
              <a:rPr lang="en-US" sz="2800" dirty="0" smtClean="0">
                <a:solidFill>
                  <a:schemeClr val="tx1"/>
                </a:solidFill>
                <a:cs typeface="Verdana" pitchFamily="34" charset="0"/>
              </a:rPr>
              <a:t>No clear benefit for struggling readers.</a:t>
            </a:r>
            <a:r>
              <a:rPr lang="en-US" sz="2800" b="1" dirty="0" smtClean="0">
                <a:solidFill>
                  <a:schemeClr val="tx1"/>
                </a:solidFill>
                <a:cs typeface="Verdana" pitchFamily="34" charset="0"/>
              </a:rPr>
              <a:t> </a:t>
            </a:r>
          </a:p>
          <a:p>
            <a:pPr>
              <a:lnSpc>
                <a:spcPct val="90000"/>
              </a:lnSpc>
              <a:spcBef>
                <a:spcPts val="1800"/>
              </a:spcBef>
              <a:buClr>
                <a:srgbClr val="800000"/>
              </a:buClr>
              <a:buFont typeface="Wingdings" pitchFamily="2" charset="2"/>
              <a:buChar char="v"/>
            </a:pPr>
            <a:r>
              <a:rPr lang="en-US" sz="3200" b="1" dirty="0" smtClean="0">
                <a:solidFill>
                  <a:schemeClr val="tx1"/>
                </a:solidFill>
                <a:cs typeface="Verdana" pitchFamily="34" charset="0"/>
              </a:rPr>
              <a:t>Fidelity:  </a:t>
            </a:r>
            <a:r>
              <a:rPr lang="en-US" sz="2800" dirty="0" smtClean="0">
                <a:solidFill>
                  <a:schemeClr val="tx1"/>
                </a:solidFill>
                <a:cs typeface="Verdana" pitchFamily="34" charset="0"/>
              </a:rPr>
              <a:t>Intervention did not take hold consistently despite enhanced PD. </a:t>
            </a:r>
          </a:p>
          <a:p>
            <a:pPr>
              <a:lnSpc>
                <a:spcPct val="90000"/>
              </a:lnSpc>
              <a:spcBef>
                <a:spcPts val="1800"/>
              </a:spcBef>
              <a:buClr>
                <a:srgbClr val="800000"/>
              </a:buClr>
              <a:buFont typeface="Wingdings" pitchFamily="2" charset="2"/>
              <a:buChar char="v"/>
            </a:pPr>
            <a:r>
              <a:rPr lang="en-US" sz="2800" b="1" dirty="0" smtClean="0">
                <a:solidFill>
                  <a:schemeClr val="tx1"/>
                </a:solidFill>
                <a:cs typeface="Verdana" pitchFamily="34" charset="0"/>
              </a:rPr>
              <a:t>20%</a:t>
            </a:r>
            <a:r>
              <a:rPr lang="en-US" sz="2800" dirty="0" smtClean="0">
                <a:solidFill>
                  <a:schemeClr val="tx1"/>
                </a:solidFill>
                <a:cs typeface="Verdana" pitchFamily="34" charset="0"/>
              </a:rPr>
              <a:t>:  1 in 5 teachers implemented faithfully and showed significant growth.  </a:t>
            </a:r>
            <a:endParaRPr lang="en-US" sz="2800" b="1" dirty="0">
              <a:solidFill>
                <a:schemeClr val="tx1"/>
              </a:solidFill>
            </a:endParaRPr>
          </a:p>
        </p:txBody>
      </p:sp>
      <p:cxnSp>
        <p:nvCxnSpPr>
          <p:cNvPr id="4" name="Straight Connector 3"/>
          <p:cNvCxnSpPr/>
          <p:nvPr/>
        </p:nvCxnSpPr>
        <p:spPr>
          <a:xfrm>
            <a:off x="914400" y="6400800"/>
            <a:ext cx="7391400" cy="0"/>
          </a:xfrm>
          <a:prstGeom prst="line">
            <a:avLst/>
          </a:prstGeom>
          <a:ln w="6350">
            <a:solidFill>
              <a:schemeClr val="accent3">
                <a:lumMod val="75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2602631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772" y="0"/>
            <a:ext cx="9165771" cy="1143000"/>
          </a:xfrm>
          <a:solidFill>
            <a:schemeClr val="tx1"/>
          </a:solidFill>
        </p:spPr>
        <p:txBody>
          <a:bodyPr/>
          <a:lstStyle/>
          <a:p>
            <a:pPr algn="l"/>
            <a:r>
              <a:rPr lang="en-US" sz="4400" b="1" dirty="0" smtClean="0">
                <a:solidFill>
                  <a:schemeClr val="bg1"/>
                </a:solidFill>
                <a:latin typeface="Gabriola" panose="04040605051002020D02" pitchFamily="82" charset="0"/>
              </a:rPr>
              <a:t>  Why “It” Didn’t Work</a:t>
            </a:r>
            <a:endParaRPr lang="en-US" sz="4400" b="1" dirty="0">
              <a:solidFill>
                <a:schemeClr val="bg1"/>
              </a:solidFill>
              <a:latin typeface="Gabriola" panose="04040605051002020D02" pitchFamily="82" charset="0"/>
            </a:endParaRPr>
          </a:p>
        </p:txBody>
      </p:sp>
      <p:sp>
        <p:nvSpPr>
          <p:cNvPr id="3" name="Content Placeholder 2"/>
          <p:cNvSpPr>
            <a:spLocks noGrp="1"/>
          </p:cNvSpPr>
          <p:nvPr>
            <p:ph idx="1"/>
          </p:nvPr>
        </p:nvSpPr>
        <p:spPr>
          <a:xfrm>
            <a:off x="609600" y="1250950"/>
            <a:ext cx="7904163" cy="4845050"/>
          </a:xfrm>
          <a:solidFill>
            <a:schemeClr val="bg1"/>
          </a:solidFill>
        </p:spPr>
        <p:txBody>
          <a:bodyPr/>
          <a:lstStyle/>
          <a:p>
            <a:pPr>
              <a:lnSpc>
                <a:spcPct val="90000"/>
              </a:lnSpc>
              <a:spcBef>
                <a:spcPts val="1800"/>
              </a:spcBef>
              <a:buClr>
                <a:srgbClr val="800000"/>
              </a:buClr>
              <a:buFont typeface="Wingdings" pitchFamily="2" charset="2"/>
              <a:buChar char="v"/>
            </a:pPr>
            <a:r>
              <a:rPr lang="en-US" sz="2800" b="1" dirty="0" smtClean="0">
                <a:solidFill>
                  <a:schemeClr val="tx1"/>
                </a:solidFill>
                <a:cs typeface="Verdana" pitchFamily="34" charset="0"/>
              </a:rPr>
              <a:t>Responsibility – </a:t>
            </a:r>
            <a:r>
              <a:rPr lang="en-US" sz="2600" dirty="0" smtClean="0">
                <a:solidFill>
                  <a:schemeClr val="tx1"/>
                </a:solidFill>
                <a:cs typeface="Verdana" pitchFamily="34" charset="0"/>
              </a:rPr>
              <a:t>ELA teachers have many responsibilities and there was a perception that the intervention didn’t address the problem. </a:t>
            </a:r>
          </a:p>
          <a:p>
            <a:pPr>
              <a:lnSpc>
                <a:spcPct val="90000"/>
              </a:lnSpc>
              <a:spcBef>
                <a:spcPts val="1800"/>
              </a:spcBef>
              <a:buClr>
                <a:srgbClr val="800000"/>
              </a:buClr>
              <a:buFont typeface="Wingdings" pitchFamily="2" charset="2"/>
              <a:buChar char="v"/>
            </a:pPr>
            <a:r>
              <a:rPr lang="en-US" sz="2600" b="1" dirty="0" smtClean="0">
                <a:solidFill>
                  <a:schemeClr val="tx1"/>
                </a:solidFill>
                <a:cs typeface="Verdana" pitchFamily="34" charset="0"/>
              </a:rPr>
              <a:t>Sufficiency</a:t>
            </a:r>
            <a:r>
              <a:rPr lang="en-US" sz="2600" dirty="0" smtClean="0">
                <a:solidFill>
                  <a:schemeClr val="tx1"/>
                </a:solidFill>
                <a:cs typeface="Verdana" pitchFamily="34" charset="0"/>
              </a:rPr>
              <a:t>: Whole class “broad” interventions at the secondary level do not address the fundamental problems of some students. </a:t>
            </a:r>
          </a:p>
          <a:p>
            <a:pPr>
              <a:lnSpc>
                <a:spcPct val="90000"/>
              </a:lnSpc>
              <a:spcBef>
                <a:spcPts val="1800"/>
              </a:spcBef>
              <a:buClr>
                <a:srgbClr val="800000"/>
              </a:buClr>
              <a:buFont typeface="Wingdings" pitchFamily="2" charset="2"/>
              <a:buChar char="v"/>
            </a:pPr>
            <a:r>
              <a:rPr lang="en-US" sz="2600" b="1" dirty="0" smtClean="0">
                <a:solidFill>
                  <a:schemeClr val="tx1"/>
                </a:solidFill>
                <a:cs typeface="Verdana" pitchFamily="34" charset="0"/>
              </a:rPr>
              <a:t>Capacity</a:t>
            </a:r>
            <a:r>
              <a:rPr lang="en-US" sz="2600" dirty="0" smtClean="0">
                <a:solidFill>
                  <a:schemeClr val="tx1"/>
                </a:solidFill>
                <a:cs typeface="Verdana" pitchFamily="34" charset="0"/>
              </a:rPr>
              <a:t>: Students – unable to “assist” each other; Teachers – unable to integrate practices into repertoire</a:t>
            </a:r>
            <a:r>
              <a:rPr lang="en-US" sz="2600" dirty="0" smtClean="0">
                <a:cs typeface="Verdana" pitchFamily="34" charset="0"/>
              </a:rPr>
              <a:t>. </a:t>
            </a:r>
            <a:endParaRPr lang="en-US" sz="2600" b="1" dirty="0"/>
          </a:p>
        </p:txBody>
      </p:sp>
      <p:cxnSp>
        <p:nvCxnSpPr>
          <p:cNvPr id="4" name="Straight Connector 3"/>
          <p:cNvCxnSpPr/>
          <p:nvPr/>
        </p:nvCxnSpPr>
        <p:spPr>
          <a:xfrm>
            <a:off x="914400" y="6400800"/>
            <a:ext cx="7391400" cy="0"/>
          </a:xfrm>
          <a:prstGeom prst="line">
            <a:avLst/>
          </a:prstGeom>
          <a:ln w="6350">
            <a:solidFill>
              <a:schemeClr val="accent3">
                <a:lumMod val="75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4029373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52400" y="1143000"/>
            <a:ext cx="8978185" cy="4447402"/>
          </a:xfrm>
        </p:spPr>
        <p:txBody>
          <a:bodyPr>
            <a:noAutofit/>
          </a:bodyPr>
          <a:lstStyle/>
          <a:p>
            <a:pPr>
              <a:lnSpc>
                <a:spcPct val="110000"/>
              </a:lnSpc>
              <a:spcBef>
                <a:spcPts val="1200"/>
              </a:spcBef>
            </a:pPr>
            <a:r>
              <a:rPr lang="en-US" sz="2400" dirty="0" smtClean="0">
                <a:solidFill>
                  <a:schemeClr val="bg1"/>
                </a:solidFill>
              </a:rPr>
              <a:t>Sharpened understanding of heterogeneity. </a:t>
            </a:r>
          </a:p>
          <a:p>
            <a:pPr>
              <a:lnSpc>
                <a:spcPct val="110000"/>
              </a:lnSpc>
              <a:spcBef>
                <a:spcPts val="1200"/>
              </a:spcBef>
            </a:pPr>
            <a:r>
              <a:rPr lang="en-US" sz="2400" dirty="0" smtClean="0">
                <a:solidFill>
                  <a:schemeClr val="bg1"/>
                </a:solidFill>
              </a:rPr>
              <a:t>Made me question the proposition that content area teachers should be responsible for reading instruction. </a:t>
            </a:r>
          </a:p>
          <a:p>
            <a:pPr>
              <a:lnSpc>
                <a:spcPct val="110000"/>
              </a:lnSpc>
              <a:spcBef>
                <a:spcPts val="1200"/>
              </a:spcBef>
            </a:pPr>
            <a:r>
              <a:rPr lang="en-US" sz="2400" dirty="0" smtClean="0">
                <a:solidFill>
                  <a:schemeClr val="bg1"/>
                </a:solidFill>
              </a:rPr>
              <a:t>Strategic reading routines for all teachers: vocabulary, discussion questions, reading methods and active engagement</a:t>
            </a:r>
          </a:p>
          <a:p>
            <a:pPr>
              <a:lnSpc>
                <a:spcPct val="110000"/>
              </a:lnSpc>
              <a:spcBef>
                <a:spcPts val="1200"/>
              </a:spcBef>
            </a:pPr>
            <a:r>
              <a:rPr lang="en-US" sz="2400" dirty="0" smtClean="0">
                <a:solidFill>
                  <a:schemeClr val="bg1"/>
                </a:solidFill>
              </a:rPr>
              <a:t>Realized the importance of highly trained professionals at the secondary level</a:t>
            </a:r>
          </a:p>
          <a:p>
            <a:pPr>
              <a:lnSpc>
                <a:spcPct val="110000"/>
              </a:lnSpc>
              <a:spcBef>
                <a:spcPts val="1200"/>
              </a:spcBef>
            </a:pPr>
            <a:r>
              <a:rPr lang="en-US" sz="2400" dirty="0" smtClean="0">
                <a:solidFill>
                  <a:schemeClr val="bg1"/>
                </a:solidFill>
              </a:rPr>
              <a:t>Re-examine the focus on Process! </a:t>
            </a:r>
          </a:p>
          <a:p>
            <a:pPr>
              <a:lnSpc>
                <a:spcPct val="110000"/>
              </a:lnSpc>
              <a:spcBef>
                <a:spcPts val="1200"/>
              </a:spcBef>
            </a:pPr>
            <a:r>
              <a:rPr lang="en-US" sz="2400" dirty="0" smtClean="0">
                <a:solidFill>
                  <a:schemeClr val="bg1"/>
                </a:solidFill>
              </a:rPr>
              <a:t>Recognized the role of knowledge (vocabulary) and word identification</a:t>
            </a:r>
          </a:p>
          <a:p>
            <a:pPr marL="457200" lvl="1" indent="0">
              <a:buNone/>
            </a:pPr>
            <a:endParaRPr lang="en-US" sz="2400" dirty="0"/>
          </a:p>
        </p:txBody>
      </p:sp>
      <p:sp>
        <p:nvSpPr>
          <p:cNvPr id="5" name="Title 1"/>
          <p:cNvSpPr txBox="1">
            <a:spLocks/>
          </p:cNvSpPr>
          <p:nvPr/>
        </p:nvSpPr>
        <p:spPr bwMode="auto">
          <a:xfrm>
            <a:off x="0" y="0"/>
            <a:ext cx="9144000" cy="1143000"/>
          </a:xfrm>
          <a:prstGeom prst="rect">
            <a:avLst/>
          </a:prstGeom>
          <a:solidFill>
            <a:schemeClr val="tx1"/>
          </a:solidFill>
          <a:ln w="9525">
            <a:noFill/>
            <a:miter lim="800000"/>
            <a:headEnd/>
            <a:tailEnd/>
          </a:ln>
        </p:spPr>
        <p:txBody>
          <a:bodyPr vert="horz" wrap="square" lIns="91440" tIns="45720" rIns="91440" bIns="45720" numCol="1" anchor="ctr" anchorCtr="0" compatLnSpc="1">
            <a:prstTxWarp prst="textNoShape">
              <a:avLst/>
            </a:prstTxWarp>
          </a:bodyPr>
          <a:lstStyle>
            <a:lvl1pPr algn="ctr" defTabSz="457200" rtl="0" eaLnBrk="0" fontAlgn="base" hangingPunct="0">
              <a:lnSpc>
                <a:spcPts val="3425"/>
              </a:lnSpc>
              <a:spcBef>
                <a:spcPct val="0"/>
              </a:spcBef>
              <a:spcAft>
                <a:spcPct val="0"/>
              </a:spcAft>
              <a:defRPr sz="3600" kern="1200">
                <a:solidFill>
                  <a:srgbClr val="516637"/>
                </a:solidFill>
                <a:latin typeface="Georgia"/>
                <a:ea typeface="Georgia" pitchFamily="18" charset="0"/>
                <a:cs typeface="Georgia"/>
              </a:defRPr>
            </a:lvl1pPr>
            <a:lvl2pPr algn="ctr" defTabSz="457200" rtl="0" eaLnBrk="0" fontAlgn="base" hangingPunct="0">
              <a:lnSpc>
                <a:spcPts val="3425"/>
              </a:lnSpc>
              <a:spcBef>
                <a:spcPct val="0"/>
              </a:spcBef>
              <a:spcAft>
                <a:spcPct val="0"/>
              </a:spcAft>
              <a:defRPr sz="3600">
                <a:solidFill>
                  <a:srgbClr val="516637"/>
                </a:solidFill>
                <a:latin typeface="Georgia" pitchFamily="18" charset="0"/>
                <a:ea typeface="Georgia" pitchFamily="18" charset="0"/>
                <a:cs typeface="Georgia" pitchFamily="18" charset="0"/>
              </a:defRPr>
            </a:lvl2pPr>
            <a:lvl3pPr algn="ctr" defTabSz="457200" rtl="0" eaLnBrk="0" fontAlgn="base" hangingPunct="0">
              <a:lnSpc>
                <a:spcPts val="3425"/>
              </a:lnSpc>
              <a:spcBef>
                <a:spcPct val="0"/>
              </a:spcBef>
              <a:spcAft>
                <a:spcPct val="0"/>
              </a:spcAft>
              <a:defRPr sz="3600">
                <a:solidFill>
                  <a:srgbClr val="516637"/>
                </a:solidFill>
                <a:latin typeface="Georgia" pitchFamily="18" charset="0"/>
                <a:ea typeface="Georgia" pitchFamily="18" charset="0"/>
                <a:cs typeface="Georgia" pitchFamily="18" charset="0"/>
              </a:defRPr>
            </a:lvl3pPr>
            <a:lvl4pPr algn="ctr" defTabSz="457200" rtl="0" eaLnBrk="0" fontAlgn="base" hangingPunct="0">
              <a:lnSpc>
                <a:spcPts val="3425"/>
              </a:lnSpc>
              <a:spcBef>
                <a:spcPct val="0"/>
              </a:spcBef>
              <a:spcAft>
                <a:spcPct val="0"/>
              </a:spcAft>
              <a:defRPr sz="3600">
                <a:solidFill>
                  <a:srgbClr val="516637"/>
                </a:solidFill>
                <a:latin typeface="Georgia" pitchFamily="18" charset="0"/>
                <a:ea typeface="Georgia" pitchFamily="18" charset="0"/>
                <a:cs typeface="Georgia" pitchFamily="18" charset="0"/>
              </a:defRPr>
            </a:lvl4pPr>
            <a:lvl5pPr algn="ctr" defTabSz="457200" rtl="0" eaLnBrk="0" fontAlgn="base" hangingPunct="0">
              <a:lnSpc>
                <a:spcPts val="3425"/>
              </a:lnSpc>
              <a:spcBef>
                <a:spcPct val="0"/>
              </a:spcBef>
              <a:spcAft>
                <a:spcPct val="0"/>
              </a:spcAft>
              <a:defRPr sz="3600">
                <a:solidFill>
                  <a:srgbClr val="516637"/>
                </a:solidFill>
                <a:latin typeface="Georgia" pitchFamily="18" charset="0"/>
                <a:ea typeface="Georgia" pitchFamily="18" charset="0"/>
                <a:cs typeface="Georgia" pitchFamily="18" charset="0"/>
              </a:defRPr>
            </a:lvl5pPr>
            <a:lvl6pPr marL="457200" algn="ctr" defTabSz="457200" rtl="0" fontAlgn="base">
              <a:lnSpc>
                <a:spcPts val="3425"/>
              </a:lnSpc>
              <a:spcBef>
                <a:spcPct val="0"/>
              </a:spcBef>
              <a:spcAft>
                <a:spcPct val="0"/>
              </a:spcAft>
              <a:defRPr sz="3600">
                <a:solidFill>
                  <a:srgbClr val="516637"/>
                </a:solidFill>
                <a:latin typeface="Georgia" pitchFamily="18" charset="0"/>
                <a:ea typeface="Georgia" pitchFamily="18" charset="0"/>
                <a:cs typeface="Georgia" pitchFamily="18" charset="0"/>
              </a:defRPr>
            </a:lvl6pPr>
            <a:lvl7pPr marL="914400" algn="ctr" defTabSz="457200" rtl="0" fontAlgn="base">
              <a:lnSpc>
                <a:spcPts val="3425"/>
              </a:lnSpc>
              <a:spcBef>
                <a:spcPct val="0"/>
              </a:spcBef>
              <a:spcAft>
                <a:spcPct val="0"/>
              </a:spcAft>
              <a:defRPr sz="3600">
                <a:solidFill>
                  <a:srgbClr val="516637"/>
                </a:solidFill>
                <a:latin typeface="Georgia" pitchFamily="18" charset="0"/>
                <a:ea typeface="Georgia" pitchFamily="18" charset="0"/>
                <a:cs typeface="Georgia" pitchFamily="18" charset="0"/>
              </a:defRPr>
            </a:lvl7pPr>
            <a:lvl8pPr marL="1371600" algn="ctr" defTabSz="457200" rtl="0" fontAlgn="base">
              <a:lnSpc>
                <a:spcPts val="3425"/>
              </a:lnSpc>
              <a:spcBef>
                <a:spcPct val="0"/>
              </a:spcBef>
              <a:spcAft>
                <a:spcPct val="0"/>
              </a:spcAft>
              <a:defRPr sz="3600">
                <a:solidFill>
                  <a:srgbClr val="516637"/>
                </a:solidFill>
                <a:latin typeface="Georgia" pitchFamily="18" charset="0"/>
                <a:ea typeface="Georgia" pitchFamily="18" charset="0"/>
                <a:cs typeface="Georgia" pitchFamily="18" charset="0"/>
              </a:defRPr>
            </a:lvl8pPr>
            <a:lvl9pPr marL="1828800" algn="ctr" defTabSz="457200" rtl="0" fontAlgn="base">
              <a:lnSpc>
                <a:spcPts val="3425"/>
              </a:lnSpc>
              <a:spcBef>
                <a:spcPct val="0"/>
              </a:spcBef>
              <a:spcAft>
                <a:spcPct val="0"/>
              </a:spcAft>
              <a:defRPr sz="3600">
                <a:solidFill>
                  <a:srgbClr val="516637"/>
                </a:solidFill>
                <a:latin typeface="Georgia" pitchFamily="18" charset="0"/>
                <a:ea typeface="Georgia" pitchFamily="18" charset="0"/>
                <a:cs typeface="Georgia" pitchFamily="18" charset="0"/>
              </a:defRPr>
            </a:lvl9pPr>
          </a:lstStyle>
          <a:p>
            <a:pPr algn="l">
              <a:lnSpc>
                <a:spcPct val="100000"/>
              </a:lnSpc>
            </a:pPr>
            <a:r>
              <a:rPr lang="en-US" sz="4400" b="1" dirty="0" smtClean="0">
                <a:solidFill>
                  <a:schemeClr val="bg1"/>
                </a:solidFill>
                <a:latin typeface="Gabriola" panose="04040605051002020D02" pitchFamily="82" charset="0"/>
              </a:rPr>
              <a:t>  How “No Effects” May be A Desirable Difficulty</a:t>
            </a:r>
          </a:p>
        </p:txBody>
      </p:sp>
      <p:cxnSp>
        <p:nvCxnSpPr>
          <p:cNvPr id="6" name="Straight Connector 5"/>
          <p:cNvCxnSpPr/>
          <p:nvPr/>
        </p:nvCxnSpPr>
        <p:spPr>
          <a:xfrm>
            <a:off x="914400" y="6400800"/>
            <a:ext cx="7391400" cy="0"/>
          </a:xfrm>
          <a:prstGeom prst="line">
            <a:avLst/>
          </a:prstGeom>
          <a:ln w="6350">
            <a:solidFill>
              <a:schemeClr val="accent3">
                <a:lumMod val="75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930985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615" y="297359"/>
            <a:ext cx="8839200" cy="769441"/>
          </a:xfrm>
        </p:spPr>
        <p:txBody>
          <a:bodyPr/>
          <a:lstStyle/>
          <a:p>
            <a:pPr>
              <a:lnSpc>
                <a:spcPct val="100000"/>
              </a:lnSpc>
            </a:pPr>
            <a:r>
              <a:rPr lang="en-US" sz="4400" b="1" dirty="0" smtClean="0">
                <a:solidFill>
                  <a:prstClr val="white"/>
                </a:solidFill>
              </a:rPr>
              <a:t>Sources of Student Difficulty: Pressure Points</a:t>
            </a:r>
            <a:endParaRPr lang="en-US" sz="4400" b="1" dirty="0">
              <a:solidFill>
                <a:prstClr val="white"/>
              </a:solidFill>
            </a:endParaRPr>
          </a:p>
        </p:txBody>
      </p:sp>
      <p:pic>
        <p:nvPicPr>
          <p:cNvPr id="1026" name="Picture 2"/>
          <p:cNvPicPr>
            <a:picLocks noGrp="1" noChangeAspect="1" noChangeArrowheads="1"/>
          </p:cNvPicPr>
          <p:nvPr>
            <p:ph idx="1"/>
          </p:nvPr>
        </p:nvPicPr>
        <p:blipFill rotWithShape="1">
          <a:blip r:embed="rId3" cstate="print">
            <a:extLst>
              <a:ext uri="{28A0092B-C50C-407E-A947-70E740481C1C}">
                <a14:useLocalDpi xmlns:a14="http://schemas.microsoft.com/office/drawing/2010/main" val="0"/>
              </a:ext>
            </a:extLst>
          </a:blip>
          <a:srcRect t="5931" r="15296" b="-298"/>
          <a:stretch/>
        </p:blipFill>
        <p:spPr bwMode="auto">
          <a:xfrm>
            <a:off x="-7162800" y="914400"/>
            <a:ext cx="6400800" cy="48683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Straight Connector 5"/>
          <p:cNvCxnSpPr/>
          <p:nvPr/>
        </p:nvCxnSpPr>
        <p:spPr>
          <a:xfrm>
            <a:off x="914400" y="6400800"/>
            <a:ext cx="7391400" cy="0"/>
          </a:xfrm>
          <a:prstGeom prst="line">
            <a:avLst/>
          </a:prstGeom>
          <a:ln w="6350">
            <a:solidFill>
              <a:schemeClr val="accent3">
                <a:lumMod val="75000"/>
              </a:schemeClr>
            </a:solidFill>
          </a:ln>
          <a:effectLst/>
        </p:spPr>
        <p:style>
          <a:lnRef idx="2">
            <a:schemeClr val="accent1"/>
          </a:lnRef>
          <a:fillRef idx="0">
            <a:schemeClr val="accent1"/>
          </a:fillRef>
          <a:effectRef idx="1">
            <a:schemeClr val="accent1"/>
          </a:effectRef>
          <a:fontRef idx="minor">
            <a:schemeClr val="tx1"/>
          </a:fontRef>
        </p:style>
      </p:cxnSp>
      <p:pic>
        <p:nvPicPr>
          <p:cNvPr id="7" name="Picture 6"/>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19200" y="1600200"/>
            <a:ext cx="5867400" cy="4510087"/>
          </a:xfrm>
          <a:prstGeom prst="rect">
            <a:avLst/>
          </a:prstGeom>
          <a:noFill/>
          <a:ln>
            <a:noFill/>
          </a:ln>
        </p:spPr>
      </p:pic>
      <p:sp>
        <p:nvSpPr>
          <p:cNvPr id="4" name="TextBox 3"/>
          <p:cNvSpPr txBox="1"/>
          <p:nvPr/>
        </p:nvSpPr>
        <p:spPr>
          <a:xfrm>
            <a:off x="7063563" y="3733800"/>
            <a:ext cx="1066800" cy="307777"/>
          </a:xfrm>
          <a:prstGeom prst="rect">
            <a:avLst/>
          </a:prstGeom>
          <a:noFill/>
        </p:spPr>
        <p:txBody>
          <a:bodyPr wrap="square" rtlCol="0">
            <a:spAutoFit/>
          </a:bodyPr>
          <a:lstStyle/>
          <a:p>
            <a:r>
              <a:rPr lang="en-US" sz="1400" dirty="0" smtClean="0"/>
              <a:t>30</a:t>
            </a:r>
            <a:r>
              <a:rPr lang="en-US" sz="1400" baseline="30000" dirty="0" smtClean="0"/>
              <a:t>th</a:t>
            </a:r>
            <a:r>
              <a:rPr lang="en-US" sz="1400" dirty="0" smtClean="0"/>
              <a:t> %</a:t>
            </a:r>
            <a:r>
              <a:rPr lang="en-US" sz="1400" dirty="0" err="1" smtClean="0"/>
              <a:t>ile</a:t>
            </a:r>
            <a:endParaRPr lang="en-US" sz="1400" dirty="0"/>
          </a:p>
        </p:txBody>
      </p:sp>
      <p:sp>
        <p:nvSpPr>
          <p:cNvPr id="8" name="TextBox 7"/>
          <p:cNvSpPr txBox="1"/>
          <p:nvPr/>
        </p:nvSpPr>
        <p:spPr>
          <a:xfrm>
            <a:off x="3505200" y="1368615"/>
            <a:ext cx="1104900" cy="307777"/>
          </a:xfrm>
          <a:prstGeom prst="rect">
            <a:avLst/>
          </a:prstGeom>
          <a:noFill/>
        </p:spPr>
        <p:txBody>
          <a:bodyPr wrap="square" rtlCol="0">
            <a:spAutoFit/>
          </a:bodyPr>
          <a:lstStyle/>
          <a:p>
            <a:r>
              <a:rPr lang="en-US" sz="1400" dirty="0" smtClean="0"/>
              <a:t>30</a:t>
            </a:r>
            <a:r>
              <a:rPr lang="en-US" sz="1400" baseline="30000" dirty="0" smtClean="0"/>
              <a:t>th</a:t>
            </a:r>
            <a:r>
              <a:rPr lang="en-US" sz="1400" dirty="0" smtClean="0"/>
              <a:t> %</a:t>
            </a:r>
            <a:r>
              <a:rPr lang="en-US" sz="1400" dirty="0" err="1" smtClean="0"/>
              <a:t>ile</a:t>
            </a:r>
            <a:endParaRPr lang="en-US" sz="1400" dirty="0"/>
          </a:p>
        </p:txBody>
      </p:sp>
      <p:sp>
        <p:nvSpPr>
          <p:cNvPr id="13" name="TextBox 12"/>
          <p:cNvSpPr txBox="1"/>
          <p:nvPr/>
        </p:nvSpPr>
        <p:spPr>
          <a:xfrm>
            <a:off x="2493113" y="5225534"/>
            <a:ext cx="707287" cy="369332"/>
          </a:xfrm>
          <a:prstGeom prst="rect">
            <a:avLst/>
          </a:prstGeom>
          <a:solidFill>
            <a:srgbClr val="FFFF00"/>
          </a:solidFill>
        </p:spPr>
        <p:txBody>
          <a:bodyPr wrap="square" rtlCol="0">
            <a:spAutoFit/>
          </a:bodyPr>
          <a:lstStyle/>
          <a:p>
            <a:r>
              <a:rPr lang="en-US" dirty="0" smtClean="0"/>
              <a:t>28%</a:t>
            </a:r>
            <a:endParaRPr lang="en-US" dirty="0"/>
          </a:p>
        </p:txBody>
      </p:sp>
      <p:sp>
        <p:nvSpPr>
          <p:cNvPr id="16" name="TextBox 15"/>
          <p:cNvSpPr txBox="1"/>
          <p:nvPr/>
        </p:nvSpPr>
        <p:spPr>
          <a:xfrm>
            <a:off x="2430092" y="1905000"/>
            <a:ext cx="707287" cy="369332"/>
          </a:xfrm>
          <a:prstGeom prst="rect">
            <a:avLst/>
          </a:prstGeom>
          <a:solidFill>
            <a:srgbClr val="FFFF00"/>
          </a:solidFill>
        </p:spPr>
        <p:txBody>
          <a:bodyPr wrap="square" rtlCol="0">
            <a:spAutoFit/>
          </a:bodyPr>
          <a:lstStyle/>
          <a:p>
            <a:r>
              <a:rPr lang="en-US" dirty="0" smtClean="0"/>
              <a:t>13%</a:t>
            </a:r>
            <a:endParaRPr lang="en-US" dirty="0"/>
          </a:p>
        </p:txBody>
      </p:sp>
      <p:sp>
        <p:nvSpPr>
          <p:cNvPr id="17" name="TextBox 16"/>
          <p:cNvSpPr txBox="1"/>
          <p:nvPr/>
        </p:nvSpPr>
        <p:spPr>
          <a:xfrm>
            <a:off x="6096000" y="5213129"/>
            <a:ext cx="707287" cy="369332"/>
          </a:xfrm>
          <a:prstGeom prst="rect">
            <a:avLst/>
          </a:prstGeom>
          <a:solidFill>
            <a:srgbClr val="FFFF00"/>
          </a:solidFill>
        </p:spPr>
        <p:txBody>
          <a:bodyPr wrap="square" rtlCol="0">
            <a:spAutoFit/>
          </a:bodyPr>
          <a:lstStyle/>
          <a:p>
            <a:r>
              <a:rPr lang="en-US" dirty="0" smtClean="0"/>
              <a:t>12%</a:t>
            </a:r>
            <a:endParaRPr lang="en-US" dirty="0"/>
          </a:p>
        </p:txBody>
      </p:sp>
      <p:sp>
        <p:nvSpPr>
          <p:cNvPr id="18" name="TextBox 17"/>
          <p:cNvSpPr txBox="1"/>
          <p:nvPr/>
        </p:nvSpPr>
        <p:spPr>
          <a:xfrm>
            <a:off x="6075509" y="1913860"/>
            <a:ext cx="707287" cy="369332"/>
          </a:xfrm>
          <a:prstGeom prst="rect">
            <a:avLst/>
          </a:prstGeom>
          <a:solidFill>
            <a:srgbClr val="FFFF00"/>
          </a:solidFill>
        </p:spPr>
        <p:txBody>
          <a:bodyPr wrap="square" rtlCol="0">
            <a:spAutoFit/>
          </a:bodyPr>
          <a:lstStyle/>
          <a:p>
            <a:r>
              <a:rPr lang="en-US" dirty="0" smtClean="0"/>
              <a:t>47%</a:t>
            </a:r>
            <a:endParaRPr lang="en-US" dirty="0"/>
          </a:p>
        </p:txBody>
      </p:sp>
      <p:sp>
        <p:nvSpPr>
          <p:cNvPr id="3" name="TextBox 2"/>
          <p:cNvSpPr txBox="1"/>
          <p:nvPr/>
        </p:nvSpPr>
        <p:spPr>
          <a:xfrm>
            <a:off x="7238999" y="2514600"/>
            <a:ext cx="1066801" cy="369332"/>
          </a:xfrm>
          <a:prstGeom prst="rect">
            <a:avLst/>
          </a:prstGeom>
          <a:noFill/>
        </p:spPr>
        <p:txBody>
          <a:bodyPr wrap="square" rtlCol="0">
            <a:spAutoFit/>
          </a:bodyPr>
          <a:lstStyle/>
          <a:p>
            <a:r>
              <a:rPr lang="en-US" b="1" i="1" dirty="0" smtClean="0"/>
              <a:t>n</a:t>
            </a:r>
            <a:r>
              <a:rPr lang="en-US" b="1" dirty="0" smtClean="0"/>
              <a:t> = 422</a:t>
            </a:r>
            <a:endParaRPr lang="en-US" b="1" dirty="0"/>
          </a:p>
        </p:txBody>
      </p:sp>
      <p:sp>
        <p:nvSpPr>
          <p:cNvPr id="14" name="TextBox 13"/>
          <p:cNvSpPr txBox="1"/>
          <p:nvPr/>
        </p:nvSpPr>
        <p:spPr>
          <a:xfrm>
            <a:off x="7162800" y="4419600"/>
            <a:ext cx="1066801" cy="369332"/>
          </a:xfrm>
          <a:prstGeom prst="rect">
            <a:avLst/>
          </a:prstGeom>
          <a:noFill/>
        </p:spPr>
        <p:txBody>
          <a:bodyPr wrap="square" rtlCol="0">
            <a:spAutoFit/>
          </a:bodyPr>
          <a:lstStyle/>
          <a:p>
            <a:r>
              <a:rPr lang="en-US" b="1" i="1" dirty="0" smtClean="0"/>
              <a:t>n</a:t>
            </a:r>
            <a:r>
              <a:rPr lang="en-US" b="1" dirty="0" smtClean="0"/>
              <a:t> = 278</a:t>
            </a:r>
            <a:endParaRPr lang="en-US" b="1" dirty="0"/>
          </a:p>
        </p:txBody>
      </p:sp>
      <p:sp>
        <p:nvSpPr>
          <p:cNvPr id="15" name="Rectangle 14"/>
          <p:cNvSpPr/>
          <p:nvPr/>
        </p:nvSpPr>
        <p:spPr>
          <a:xfrm>
            <a:off x="1828800" y="3962400"/>
            <a:ext cx="5181600" cy="1600200"/>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Up Arrow 18"/>
          <p:cNvSpPr/>
          <p:nvPr/>
        </p:nvSpPr>
        <p:spPr>
          <a:xfrm>
            <a:off x="3124200" y="5257800"/>
            <a:ext cx="609600" cy="685800"/>
          </a:xfrm>
          <a:prstGeom prst="up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20" name="TextBox 19"/>
          <p:cNvSpPr txBox="1"/>
          <p:nvPr/>
        </p:nvSpPr>
        <p:spPr>
          <a:xfrm>
            <a:off x="1676400" y="6078470"/>
            <a:ext cx="6248400" cy="646331"/>
          </a:xfrm>
          <a:prstGeom prst="rect">
            <a:avLst/>
          </a:prstGeom>
          <a:noFill/>
        </p:spPr>
        <p:txBody>
          <a:bodyPr wrap="square" rtlCol="0">
            <a:spAutoFit/>
          </a:bodyPr>
          <a:lstStyle/>
          <a:p>
            <a:r>
              <a:rPr lang="en-US" i="1" dirty="0" smtClean="0"/>
              <a:t>70% of low </a:t>
            </a:r>
            <a:r>
              <a:rPr lang="en-US" i="1" dirty="0" err="1" smtClean="0"/>
              <a:t>comprehenders</a:t>
            </a:r>
            <a:r>
              <a:rPr lang="en-US" i="1" dirty="0" smtClean="0"/>
              <a:t> demonstrated vocabulary scores below the 30</a:t>
            </a:r>
            <a:r>
              <a:rPr lang="en-US" i="1" baseline="30000" dirty="0" smtClean="0"/>
              <a:t>th</a:t>
            </a:r>
            <a:r>
              <a:rPr lang="en-US" i="1" dirty="0" smtClean="0"/>
              <a:t> percentile</a:t>
            </a:r>
            <a:endParaRPr lang="en-US" i="1" dirty="0"/>
          </a:p>
        </p:txBody>
      </p:sp>
    </p:spTree>
    <p:extLst>
      <p:ext uri="{BB962C8B-B14F-4D97-AF65-F5344CB8AC3E}">
        <p14:creationId xmlns:p14="http://schemas.microsoft.com/office/powerpoint/2010/main" val="3737413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linds(horizont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blinds(horizontal)">
                                      <p:cBhvr>
                                        <p:cTn id="12" dur="500"/>
                                        <p:tgtEl>
                                          <p:spTgt spid="19"/>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blinds(horizontal)">
                                      <p:cBhvr>
                                        <p:cTn id="1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9" grpId="0" animBg="1"/>
      <p:bldP spid="20"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524000"/>
            <a:ext cx="8484092" cy="4986530"/>
          </a:xfrm>
        </p:spPr>
        <p:txBody>
          <a:bodyPr>
            <a:noAutofit/>
          </a:bodyPr>
          <a:lstStyle/>
          <a:p>
            <a:pPr>
              <a:lnSpc>
                <a:spcPct val="80000"/>
              </a:lnSpc>
              <a:spcBef>
                <a:spcPts val="1800"/>
              </a:spcBef>
            </a:pPr>
            <a:r>
              <a:rPr lang="en-US" sz="2000" dirty="0" smtClean="0"/>
              <a:t>Struggling adolescent </a:t>
            </a:r>
            <a:r>
              <a:rPr lang="en-US" sz="2000" dirty="0" err="1" smtClean="0"/>
              <a:t>comprehenders</a:t>
            </a:r>
            <a:r>
              <a:rPr lang="en-US" sz="2000" dirty="0" smtClean="0"/>
              <a:t> demonstrate significant deficiencies in vocabulary and word reading test performance</a:t>
            </a:r>
          </a:p>
          <a:p>
            <a:pPr>
              <a:lnSpc>
                <a:spcPct val="80000"/>
              </a:lnSpc>
              <a:spcBef>
                <a:spcPts val="1800"/>
              </a:spcBef>
            </a:pPr>
            <a:r>
              <a:rPr lang="en-US" sz="2000" dirty="0" smtClean="0"/>
              <a:t>Vocabulary achievement of students with learning disabilities is quite similar to non-identified low achievers</a:t>
            </a:r>
          </a:p>
          <a:p>
            <a:pPr>
              <a:lnSpc>
                <a:spcPct val="80000"/>
              </a:lnSpc>
              <a:spcBef>
                <a:spcPts val="1800"/>
              </a:spcBef>
            </a:pPr>
            <a:r>
              <a:rPr lang="en-US" sz="2000" dirty="0" smtClean="0"/>
              <a:t>Vocabulary deficits appear to be greater than word/text fluency, and perhaps more critical</a:t>
            </a:r>
          </a:p>
          <a:p>
            <a:pPr>
              <a:lnSpc>
                <a:spcPct val="80000"/>
              </a:lnSpc>
              <a:spcBef>
                <a:spcPts val="1800"/>
              </a:spcBef>
            </a:pPr>
            <a:r>
              <a:rPr lang="en-US" sz="2000" dirty="0" smtClean="0"/>
              <a:t>Need to think differently about interventions for struggling </a:t>
            </a:r>
            <a:r>
              <a:rPr lang="en-US" sz="2000" dirty="0" err="1" smtClean="0"/>
              <a:t>comprehenders</a:t>
            </a:r>
            <a:r>
              <a:rPr lang="en-US" sz="2000" dirty="0" smtClean="0"/>
              <a:t>…</a:t>
            </a:r>
          </a:p>
          <a:p>
            <a:pPr lvl="1">
              <a:lnSpc>
                <a:spcPct val="80000"/>
              </a:lnSpc>
              <a:spcBef>
                <a:spcPts val="1800"/>
              </a:spcBef>
            </a:pPr>
            <a:r>
              <a:rPr lang="en-US" sz="1600" dirty="0" smtClean="0"/>
              <a:t>Strategy instruction is important, but is unlikely to be effective if vocabulary skills are poor</a:t>
            </a:r>
            <a:endParaRPr lang="en-US" sz="1600" dirty="0"/>
          </a:p>
          <a:p>
            <a:pPr>
              <a:lnSpc>
                <a:spcPct val="80000"/>
              </a:lnSpc>
              <a:spcBef>
                <a:spcPts val="1800"/>
              </a:spcBef>
            </a:pPr>
            <a:r>
              <a:rPr lang="en-US" sz="2000" i="1" dirty="0" smtClean="0"/>
              <a:t>Knowledge</a:t>
            </a:r>
            <a:r>
              <a:rPr lang="en-US" sz="2000" dirty="0" smtClean="0"/>
              <a:t> instruction</a:t>
            </a:r>
          </a:p>
          <a:p>
            <a:pPr>
              <a:lnSpc>
                <a:spcPct val="80000"/>
              </a:lnSpc>
              <a:spcBef>
                <a:spcPts val="1800"/>
              </a:spcBef>
            </a:pPr>
            <a:r>
              <a:rPr lang="en-US" sz="2000" dirty="0" smtClean="0"/>
              <a:t>Findings underscore the importance of vocabulary instruction, knowledge acquisition, and wide reading in early elementary school</a:t>
            </a:r>
            <a:endParaRPr lang="en-US" sz="2000" dirty="0"/>
          </a:p>
        </p:txBody>
      </p:sp>
      <p:sp>
        <p:nvSpPr>
          <p:cNvPr id="3" name="Title 2"/>
          <p:cNvSpPr>
            <a:spLocks noGrp="1"/>
          </p:cNvSpPr>
          <p:nvPr>
            <p:ph type="title"/>
          </p:nvPr>
        </p:nvSpPr>
        <p:spPr>
          <a:xfrm>
            <a:off x="381000" y="381000"/>
            <a:ext cx="6096000" cy="769441"/>
          </a:xfrm>
        </p:spPr>
        <p:txBody>
          <a:bodyPr/>
          <a:lstStyle/>
          <a:p>
            <a:r>
              <a:rPr lang="en-US" sz="4400" dirty="0" smtClean="0"/>
              <a:t>Conclusions and Next Steps</a:t>
            </a:r>
            <a:endParaRPr lang="en-US" sz="4400" dirty="0"/>
          </a:p>
        </p:txBody>
      </p:sp>
    </p:spTree>
    <p:extLst>
      <p:ext uri="{BB962C8B-B14F-4D97-AF65-F5344CB8AC3E}">
        <p14:creationId xmlns:p14="http://schemas.microsoft.com/office/powerpoint/2010/main" val="500204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blinds(horizontal)">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blinds(horizontal)">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blinds(horizontal)">
                                      <p:cBhvr>
                                        <p:cTn id="17" dur="500"/>
                                        <p:tgtEl>
                                          <p:spTgt spid="2">
                                            <p:txEl>
                                              <p:pRg st="3" end="3"/>
                                            </p:txEl>
                                          </p:spTgt>
                                        </p:tgtEl>
                                      </p:cBhvr>
                                    </p:animEffect>
                                  </p:childTnLst>
                                </p:cTn>
                              </p:par>
                              <p:par>
                                <p:cTn id="18" presetID="3" presetClass="entr" presetSubtype="10" fill="hold" nodeType="withEffect">
                                  <p:stCondLst>
                                    <p:cond delay="0"/>
                                  </p:stCondLst>
                                  <p:childTnLst>
                                    <p:set>
                                      <p:cBhvr>
                                        <p:cTn id="19" dur="1" fill="hold">
                                          <p:stCondLst>
                                            <p:cond delay="0"/>
                                          </p:stCondLst>
                                        </p:cTn>
                                        <p:tgtEl>
                                          <p:spTgt spid="2">
                                            <p:txEl>
                                              <p:pRg st="4" end="4"/>
                                            </p:txEl>
                                          </p:spTgt>
                                        </p:tgtEl>
                                        <p:attrNameLst>
                                          <p:attrName>style.visibility</p:attrName>
                                        </p:attrNameLst>
                                      </p:cBhvr>
                                      <p:to>
                                        <p:strVal val="visible"/>
                                      </p:to>
                                    </p:set>
                                    <p:animEffect transition="in" filter="blinds(horizontal)">
                                      <p:cBhvr>
                                        <p:cTn id="20" dur="500"/>
                                        <p:tgtEl>
                                          <p:spTgt spid="2">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2">
                                            <p:txEl>
                                              <p:pRg st="5" end="5"/>
                                            </p:txEl>
                                          </p:spTgt>
                                        </p:tgtEl>
                                        <p:attrNameLst>
                                          <p:attrName>style.visibility</p:attrName>
                                        </p:attrNameLst>
                                      </p:cBhvr>
                                      <p:to>
                                        <p:strVal val="visible"/>
                                      </p:to>
                                    </p:set>
                                    <p:animEffect transition="in" filter="blinds(horizontal)">
                                      <p:cBhvr>
                                        <p:cTn id="25" dur="500"/>
                                        <p:tgtEl>
                                          <p:spTgt spid="2">
                                            <p:txEl>
                                              <p:pRg st="5" end="5"/>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2">
                                            <p:txEl>
                                              <p:pRg st="6" end="6"/>
                                            </p:txEl>
                                          </p:spTgt>
                                        </p:tgtEl>
                                        <p:attrNameLst>
                                          <p:attrName>style.visibility</p:attrName>
                                        </p:attrNameLst>
                                      </p:cBhvr>
                                      <p:to>
                                        <p:strVal val="visible"/>
                                      </p:to>
                                    </p:set>
                                    <p:animEffect transition="in" filter="blinds(horizontal)">
                                      <p:cBhvr>
                                        <p:cTn id="30"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4746"/>
            <a:ext cx="8305800" cy="1200329"/>
          </a:xfrm>
        </p:spPr>
        <p:txBody>
          <a:bodyPr/>
          <a:lstStyle/>
          <a:p>
            <a:pPr>
              <a:lnSpc>
                <a:spcPct val="90000"/>
              </a:lnSpc>
            </a:pPr>
            <a:r>
              <a:rPr lang="en-US" sz="4000" dirty="0" smtClean="0"/>
              <a:t>Imagine a Systemic Focus on Knowledge Development: What is Possible?</a:t>
            </a:r>
            <a:r>
              <a:rPr lang="en-US" sz="3600" dirty="0" smtClean="0"/>
              <a:t> </a:t>
            </a:r>
            <a:endParaRPr lang="en-US" sz="3600" dirty="0"/>
          </a:p>
        </p:txBody>
      </p:sp>
      <p:sp>
        <p:nvSpPr>
          <p:cNvPr id="3" name="Content Placeholder 2"/>
          <p:cNvSpPr>
            <a:spLocks noGrp="1"/>
          </p:cNvSpPr>
          <p:nvPr>
            <p:ph idx="1"/>
          </p:nvPr>
        </p:nvSpPr>
        <p:spPr>
          <a:xfrm>
            <a:off x="381000" y="1752600"/>
            <a:ext cx="8305800" cy="4114800"/>
          </a:xfrm>
        </p:spPr>
        <p:txBody>
          <a:bodyPr/>
          <a:lstStyle/>
          <a:p>
            <a:pPr>
              <a:lnSpc>
                <a:spcPct val="80000"/>
              </a:lnSpc>
              <a:spcBef>
                <a:spcPts val="1800"/>
              </a:spcBef>
            </a:pPr>
            <a:r>
              <a:rPr lang="en-US" dirty="0" smtClean="0"/>
              <a:t>Identifying Core Knowledge Concepts across the Disciplines and Classes</a:t>
            </a:r>
          </a:p>
          <a:p>
            <a:pPr>
              <a:lnSpc>
                <a:spcPct val="80000"/>
              </a:lnSpc>
              <a:spcBef>
                <a:spcPts val="1800"/>
              </a:spcBef>
            </a:pPr>
            <a:r>
              <a:rPr lang="en-US" dirty="0" smtClean="0"/>
              <a:t>Ensuring that Students are Taught and Use Priority Academic Vocabulary </a:t>
            </a:r>
          </a:p>
          <a:p>
            <a:pPr>
              <a:lnSpc>
                <a:spcPct val="80000"/>
              </a:lnSpc>
              <a:spcBef>
                <a:spcPts val="1800"/>
              </a:spcBef>
            </a:pPr>
            <a:r>
              <a:rPr lang="en-US" dirty="0" smtClean="0"/>
              <a:t>Reading More!  </a:t>
            </a:r>
          </a:p>
          <a:p>
            <a:pPr>
              <a:lnSpc>
                <a:spcPct val="80000"/>
              </a:lnSpc>
              <a:spcBef>
                <a:spcPts val="1800"/>
              </a:spcBef>
            </a:pPr>
            <a:r>
              <a:rPr lang="en-US" dirty="0" smtClean="0"/>
              <a:t>Talking More About Words – Using Vocabulary in Oral and Written Discourse</a:t>
            </a:r>
          </a:p>
          <a:p>
            <a:endParaRPr lang="en-US" dirty="0"/>
          </a:p>
        </p:txBody>
      </p:sp>
    </p:spTree>
    <p:extLst>
      <p:ext uri="{BB962C8B-B14F-4D97-AF65-F5344CB8AC3E}">
        <p14:creationId xmlns:p14="http://schemas.microsoft.com/office/powerpoint/2010/main" val="40265965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7010400" cy="769441"/>
          </a:xfrm>
        </p:spPr>
        <p:txBody>
          <a:bodyPr/>
          <a:lstStyle/>
          <a:p>
            <a:r>
              <a:rPr lang="en-US" sz="4400" dirty="0" smtClean="0"/>
              <a:t>Possible Sources</a:t>
            </a:r>
            <a:endParaRPr lang="en-US" sz="4400" dirty="0"/>
          </a:p>
        </p:txBody>
      </p:sp>
      <p:sp>
        <p:nvSpPr>
          <p:cNvPr id="3" name="Content Placeholder 2"/>
          <p:cNvSpPr>
            <a:spLocks noGrp="1"/>
          </p:cNvSpPr>
          <p:nvPr>
            <p:ph idx="1"/>
          </p:nvPr>
        </p:nvSpPr>
        <p:spPr>
          <a:xfrm>
            <a:off x="685800" y="1828800"/>
            <a:ext cx="7772400" cy="4114800"/>
          </a:xfrm>
        </p:spPr>
        <p:txBody>
          <a:bodyPr/>
          <a:lstStyle/>
          <a:p>
            <a:pPr marL="0" indent="0">
              <a:lnSpc>
                <a:spcPct val="80000"/>
              </a:lnSpc>
              <a:spcBef>
                <a:spcPts val="1800"/>
              </a:spcBef>
              <a:buNone/>
            </a:pPr>
            <a:r>
              <a:rPr lang="en-US" b="1" dirty="0" smtClean="0"/>
              <a:t>The </a:t>
            </a:r>
            <a:r>
              <a:rPr lang="en-US" b="1" dirty="0"/>
              <a:t>Academic Word List (</a:t>
            </a:r>
            <a:r>
              <a:rPr lang="en-US" b="1" dirty="0" err="1"/>
              <a:t>Averil</a:t>
            </a:r>
            <a:r>
              <a:rPr lang="en-US" b="1" dirty="0"/>
              <a:t> </a:t>
            </a:r>
            <a:r>
              <a:rPr lang="en-US" b="1" dirty="0" err="1"/>
              <a:t>Coxhead</a:t>
            </a:r>
            <a:r>
              <a:rPr lang="en-US" b="1" dirty="0"/>
              <a:t>, 2000): </a:t>
            </a:r>
            <a:endParaRPr lang="en-US" dirty="0"/>
          </a:p>
          <a:p>
            <a:pPr>
              <a:lnSpc>
                <a:spcPct val="80000"/>
              </a:lnSpc>
              <a:spcBef>
                <a:spcPts val="1800"/>
              </a:spcBef>
            </a:pPr>
            <a:r>
              <a:rPr lang="en-US" b="1" dirty="0"/>
              <a:t>a list of 570 high-incidence and high-utility academic word families </a:t>
            </a:r>
            <a:endParaRPr lang="en-US" dirty="0"/>
          </a:p>
          <a:p>
            <a:pPr>
              <a:lnSpc>
                <a:spcPct val="80000"/>
              </a:lnSpc>
              <a:spcBef>
                <a:spcPts val="1800"/>
              </a:spcBef>
            </a:pPr>
            <a:r>
              <a:rPr lang="en-US" dirty="0" smtClean="0"/>
              <a:t>There </a:t>
            </a:r>
            <a:r>
              <a:rPr lang="en-US" dirty="0"/>
              <a:t>is a very important specialized vocabulary for learners intending to pursue academic studies in English at the secondary and post-secondary levels. </a:t>
            </a:r>
          </a:p>
        </p:txBody>
      </p:sp>
    </p:spTree>
    <p:extLst>
      <p:ext uri="{BB962C8B-B14F-4D97-AF65-F5344CB8AC3E}">
        <p14:creationId xmlns:p14="http://schemas.microsoft.com/office/powerpoint/2010/main" val="1587227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305800" cy="854075"/>
          </a:xfrm>
        </p:spPr>
        <p:txBody>
          <a:bodyPr/>
          <a:lstStyle/>
          <a:p>
            <a:r>
              <a:rPr lang="en-US" sz="4400" dirty="0" smtClean="0"/>
              <a:t>Why Improvement in Grades 4 &amp; 8 But not 11?</a:t>
            </a:r>
            <a:endParaRPr lang="en-US" sz="4400" dirty="0"/>
          </a:p>
        </p:txBody>
      </p:sp>
      <p:sp>
        <p:nvSpPr>
          <p:cNvPr id="3" name="Content Placeholder 2"/>
          <p:cNvSpPr>
            <a:spLocks noGrp="1"/>
          </p:cNvSpPr>
          <p:nvPr>
            <p:ph idx="1"/>
          </p:nvPr>
        </p:nvSpPr>
        <p:spPr>
          <a:xfrm>
            <a:off x="228600" y="1524000"/>
            <a:ext cx="8458200" cy="4114800"/>
          </a:xfrm>
        </p:spPr>
        <p:txBody>
          <a:bodyPr/>
          <a:lstStyle/>
          <a:p>
            <a:r>
              <a:rPr lang="en-US" dirty="0" smtClean="0"/>
              <a:t>More extensive research in earlier grades. </a:t>
            </a:r>
          </a:p>
          <a:p>
            <a:r>
              <a:rPr lang="en-US" dirty="0" smtClean="0"/>
              <a:t>Pipeline of best practices in place. </a:t>
            </a:r>
          </a:p>
          <a:p>
            <a:r>
              <a:rPr lang="en-US" dirty="0" smtClean="0"/>
              <a:t>Reading difficulties are more difficult to change at the later grades</a:t>
            </a:r>
          </a:p>
          <a:p>
            <a:r>
              <a:rPr lang="en-US" dirty="0" smtClean="0"/>
              <a:t>Bigger kids bigger problems</a:t>
            </a:r>
          </a:p>
          <a:p>
            <a:r>
              <a:rPr lang="en-US" dirty="0" smtClean="0"/>
              <a:t>Reality: In most schools no one is responsible for READING instruction in the upper grades. </a:t>
            </a:r>
          </a:p>
          <a:p>
            <a:r>
              <a:rPr lang="en-US" dirty="0" smtClean="0"/>
              <a:t>Competing priorities </a:t>
            </a:r>
          </a:p>
        </p:txBody>
      </p:sp>
    </p:spTree>
    <p:extLst>
      <p:ext uri="{BB962C8B-B14F-4D97-AF65-F5344CB8AC3E}">
        <p14:creationId xmlns:p14="http://schemas.microsoft.com/office/powerpoint/2010/main" val="111115474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7848600" cy="769441"/>
          </a:xfrm>
        </p:spPr>
        <p:txBody>
          <a:bodyPr/>
          <a:lstStyle/>
          <a:p>
            <a:r>
              <a:rPr lang="en-US" sz="4400" dirty="0" smtClean="0"/>
              <a:t>Level 1 </a:t>
            </a:r>
            <a:r>
              <a:rPr lang="en-US" sz="4400" dirty="0" err="1"/>
              <a:t>C</a:t>
            </a:r>
            <a:r>
              <a:rPr lang="en-US" sz="4400" dirty="0" err="1" smtClean="0"/>
              <a:t>oxhead</a:t>
            </a:r>
            <a:endParaRPr lang="en-US" sz="4400" dirty="0"/>
          </a:p>
        </p:txBody>
      </p:sp>
      <p:sp>
        <p:nvSpPr>
          <p:cNvPr id="3" name="Content Placeholder 2"/>
          <p:cNvSpPr>
            <a:spLocks noGrp="1"/>
          </p:cNvSpPr>
          <p:nvPr>
            <p:ph idx="1"/>
          </p:nvPr>
        </p:nvSpPr>
        <p:spPr>
          <a:xfrm>
            <a:off x="228600" y="1676400"/>
            <a:ext cx="8763000" cy="4114800"/>
          </a:xfrm>
        </p:spPr>
        <p:txBody>
          <a:bodyPr/>
          <a:lstStyle/>
          <a:p>
            <a:r>
              <a:rPr lang="en-US" sz="2800" dirty="0"/>
              <a:t>analyze approach area assess assume authority available benefit concept consist context constitute contract data define derive distribute economy environment establish estimate evident factor finance formula function income indicate individual interpret involve issue labor legal legislate major method occur percent period principle proceed process policy require research respond role section sector significant similar source specific structure theory vary</a:t>
            </a:r>
          </a:p>
        </p:txBody>
      </p:sp>
    </p:spTree>
    <p:extLst>
      <p:ext uri="{BB962C8B-B14F-4D97-AF65-F5344CB8AC3E}">
        <p14:creationId xmlns:p14="http://schemas.microsoft.com/office/powerpoint/2010/main" val="12020224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63759"/>
            <a:ext cx="6096000" cy="1384995"/>
          </a:xfrm>
        </p:spPr>
        <p:txBody>
          <a:bodyPr/>
          <a:lstStyle/>
          <a:p>
            <a:pPr lvl="0"/>
            <a:r>
              <a:rPr lang="en-US" altLang="en-US" sz="4400" b="0" dirty="0" smtClean="0">
                <a:cs typeface="Arial" pitchFamily="34" charset="0"/>
              </a:rPr>
              <a:t>Shout Out to Tennessee !!</a:t>
            </a:r>
            <a:r>
              <a:rPr lang="en-US" altLang="en-US" sz="4400" b="0" dirty="0">
                <a:cs typeface="Arial" pitchFamily="34" charset="0"/>
              </a:rPr>
              <a:t/>
            </a:r>
            <a:br>
              <a:rPr lang="en-US" altLang="en-US" sz="4400" b="0" dirty="0">
                <a:cs typeface="Arial" pitchFamily="34" charset="0"/>
              </a:rPr>
            </a:br>
            <a:endParaRPr lang="en-US" sz="40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254527573"/>
              </p:ext>
            </p:extLst>
          </p:nvPr>
        </p:nvGraphicFramePr>
        <p:xfrm>
          <a:off x="533400" y="1905000"/>
          <a:ext cx="7772400" cy="1463040"/>
        </p:xfrm>
        <a:graphic>
          <a:graphicData uri="http://schemas.openxmlformats.org/drawingml/2006/table">
            <a:tbl>
              <a:tblPr/>
              <a:tblGrid>
                <a:gridCol w="2590800"/>
                <a:gridCol w="2590800"/>
                <a:gridCol w="2590800"/>
              </a:tblGrid>
              <a:tr h="0">
                <a:tc>
                  <a:txBody>
                    <a:bodyPr/>
                    <a:lstStyle/>
                    <a:p>
                      <a:r>
                        <a:rPr lang="en-US" dirty="0"/>
                        <a:t> </a:t>
                      </a:r>
                    </a:p>
                  </a:txBody>
                  <a:tcPr anchor="ctr">
                    <a:lnL>
                      <a:noFill/>
                    </a:lnL>
                    <a:lnR>
                      <a:noFill/>
                    </a:lnR>
                    <a:lnT>
                      <a:noFill/>
                    </a:lnT>
                    <a:lnB>
                      <a:noFill/>
                    </a:lnB>
                  </a:tcPr>
                </a:tc>
                <a:tc>
                  <a:txBody>
                    <a:bodyPr/>
                    <a:lstStyle/>
                    <a:p>
                      <a:pPr algn="ctr"/>
                      <a:r>
                        <a:rPr lang="en-US" dirty="0"/>
                        <a:t>TN</a:t>
                      </a:r>
                    </a:p>
                  </a:txBody>
                  <a:tcPr anchor="ctr">
                    <a:lnL>
                      <a:noFill/>
                    </a:lnL>
                    <a:lnR>
                      <a:noFill/>
                    </a:lnR>
                    <a:lnT>
                      <a:noFill/>
                    </a:lnT>
                    <a:lnB>
                      <a:noFill/>
                    </a:lnB>
                  </a:tcPr>
                </a:tc>
                <a:tc>
                  <a:txBody>
                    <a:bodyPr/>
                    <a:lstStyle/>
                    <a:p>
                      <a:pPr algn="ctr"/>
                      <a:r>
                        <a:rPr lang="en-US" dirty="0" smtClean="0"/>
                        <a:t>National</a:t>
                      </a:r>
                      <a:r>
                        <a:rPr lang="en-US" baseline="0" dirty="0" smtClean="0"/>
                        <a:t> Public Avg.</a:t>
                      </a:r>
                      <a:endParaRPr lang="en-US" dirty="0"/>
                    </a:p>
                  </a:txBody>
                  <a:tcPr anchor="ctr">
                    <a:lnL>
                      <a:noFill/>
                    </a:lnL>
                    <a:lnR>
                      <a:noFill/>
                    </a:lnR>
                    <a:lnT>
                      <a:noFill/>
                    </a:lnT>
                    <a:lnB>
                      <a:noFill/>
                    </a:lnB>
                  </a:tcPr>
                </a:tc>
              </a:tr>
              <a:tr h="0">
                <a:tc>
                  <a:txBody>
                    <a:bodyPr/>
                    <a:lstStyle/>
                    <a:p>
                      <a:r>
                        <a:rPr lang="en-US" dirty="0"/>
                        <a:t>2011</a:t>
                      </a:r>
                    </a:p>
                  </a:txBody>
                  <a:tcPr anchor="ctr">
                    <a:lnL>
                      <a:noFill/>
                    </a:lnL>
                    <a:lnR>
                      <a:noFill/>
                    </a:lnR>
                    <a:lnT>
                      <a:noFill/>
                    </a:lnT>
                    <a:lnB>
                      <a:noFill/>
                    </a:lnB>
                  </a:tcPr>
                </a:tc>
                <a:tc>
                  <a:txBody>
                    <a:bodyPr/>
                    <a:lstStyle/>
                    <a:p>
                      <a:pPr algn="ctr"/>
                      <a:r>
                        <a:rPr lang="en-US" dirty="0" smtClean="0"/>
                        <a:t> 215</a:t>
                      </a:r>
                      <a:r>
                        <a:rPr lang="en-US" dirty="0"/>
                        <a:t>*</a:t>
                      </a:r>
                    </a:p>
                  </a:txBody>
                  <a:tcPr anchor="ctr">
                    <a:lnL>
                      <a:noFill/>
                    </a:lnL>
                    <a:lnR>
                      <a:noFill/>
                    </a:lnR>
                    <a:lnT>
                      <a:noFill/>
                    </a:lnT>
                    <a:lnB>
                      <a:noFill/>
                    </a:lnB>
                  </a:tcPr>
                </a:tc>
                <a:tc>
                  <a:txBody>
                    <a:bodyPr/>
                    <a:lstStyle/>
                    <a:p>
                      <a:pPr algn="ctr"/>
                      <a:r>
                        <a:rPr lang="en-US" dirty="0"/>
                        <a:t>220</a:t>
                      </a:r>
                    </a:p>
                  </a:txBody>
                  <a:tcPr anchor="ctr">
                    <a:lnL>
                      <a:noFill/>
                    </a:lnL>
                    <a:lnR>
                      <a:noFill/>
                    </a:lnR>
                    <a:lnT>
                      <a:noFill/>
                    </a:lnT>
                    <a:lnB>
                      <a:noFill/>
                    </a:lnB>
                  </a:tcPr>
                </a:tc>
              </a:tr>
              <a:tr h="0">
                <a:tc>
                  <a:txBody>
                    <a:bodyPr/>
                    <a:lstStyle/>
                    <a:p>
                      <a:r>
                        <a:rPr lang="en-US" dirty="0"/>
                        <a:t>2013 </a:t>
                      </a:r>
                    </a:p>
                  </a:txBody>
                  <a:tcPr anchor="ctr">
                    <a:lnL>
                      <a:noFill/>
                    </a:lnL>
                    <a:lnR>
                      <a:noFill/>
                    </a:lnR>
                    <a:lnT>
                      <a:noFill/>
                    </a:lnT>
                    <a:lnB>
                      <a:noFill/>
                    </a:lnB>
                  </a:tcPr>
                </a:tc>
                <a:tc>
                  <a:txBody>
                    <a:bodyPr/>
                    <a:lstStyle/>
                    <a:p>
                      <a:pPr algn="ctr"/>
                      <a:r>
                        <a:rPr lang="en-US" dirty="0"/>
                        <a:t>220</a:t>
                      </a:r>
                    </a:p>
                  </a:txBody>
                  <a:tcPr anchor="ctr">
                    <a:lnL>
                      <a:noFill/>
                    </a:lnL>
                    <a:lnR>
                      <a:noFill/>
                    </a:lnR>
                    <a:lnT>
                      <a:noFill/>
                    </a:lnT>
                    <a:lnB>
                      <a:noFill/>
                    </a:lnB>
                  </a:tcPr>
                </a:tc>
                <a:tc>
                  <a:txBody>
                    <a:bodyPr/>
                    <a:lstStyle/>
                    <a:p>
                      <a:pPr algn="ctr"/>
                      <a:r>
                        <a:rPr lang="en-US" dirty="0"/>
                        <a:t>221</a:t>
                      </a:r>
                    </a:p>
                  </a:txBody>
                  <a:tcPr anchor="ctr">
                    <a:lnL>
                      <a:noFill/>
                    </a:lnL>
                    <a:lnR>
                      <a:noFill/>
                    </a:lnR>
                    <a:lnT>
                      <a:noFill/>
                    </a:lnT>
                    <a:lnB>
                      <a:noFill/>
                    </a:lnB>
                  </a:tcPr>
                </a:tc>
              </a:tr>
              <a:tr h="0">
                <a:tc>
                  <a:txBody>
                    <a:bodyPr/>
                    <a:lstStyle/>
                    <a:p>
                      <a:r>
                        <a:rPr lang="en-US" dirty="0"/>
                        <a:t>Change</a:t>
                      </a:r>
                    </a:p>
                  </a:txBody>
                  <a:tcPr anchor="ctr">
                    <a:lnL>
                      <a:noFill/>
                    </a:lnL>
                    <a:lnR>
                      <a:noFill/>
                    </a:lnR>
                    <a:lnT>
                      <a:noFill/>
                    </a:lnT>
                    <a:lnB>
                      <a:noFill/>
                    </a:lnB>
                  </a:tcPr>
                </a:tc>
                <a:tc>
                  <a:txBody>
                    <a:bodyPr/>
                    <a:lstStyle/>
                    <a:p>
                      <a:pPr algn="ctr"/>
                      <a:r>
                        <a:rPr lang="en-US" dirty="0"/>
                        <a:t>5 pts</a:t>
                      </a:r>
                    </a:p>
                  </a:txBody>
                  <a:tcPr anchor="ctr">
                    <a:lnL>
                      <a:noFill/>
                    </a:lnL>
                    <a:lnR>
                      <a:noFill/>
                    </a:lnR>
                    <a:lnT>
                      <a:noFill/>
                    </a:lnT>
                    <a:lnB>
                      <a:noFill/>
                    </a:lnB>
                  </a:tcPr>
                </a:tc>
                <a:tc>
                  <a:txBody>
                    <a:bodyPr/>
                    <a:lstStyle/>
                    <a:p>
                      <a:pPr algn="ctr"/>
                      <a:endParaRPr lang="en-US" dirty="0"/>
                    </a:p>
                  </a:txBody>
                  <a:tcPr>
                    <a:lnL>
                      <a:noFill/>
                    </a:lnL>
                    <a:lnT>
                      <a:noFill/>
                    </a:lnT>
                  </a:tcPr>
                </a:tc>
              </a:tr>
            </a:tbl>
          </a:graphicData>
        </a:graphic>
      </p:graphicFrame>
      <p:sp>
        <p:nvSpPr>
          <p:cNvPr id="4" name="Content Placeholder 2"/>
          <p:cNvSpPr txBox="1">
            <a:spLocks/>
          </p:cNvSpPr>
          <p:nvPr/>
        </p:nvSpPr>
        <p:spPr bwMode="auto">
          <a:xfrm>
            <a:off x="632233" y="-28923"/>
            <a:ext cx="7772400" cy="114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2"/>
                </a:solidFill>
                <a:latin typeface="+mn-lt"/>
                <a:ea typeface="ＭＳ Ｐゴシック" pitchFamily="4" charset="-128"/>
                <a:cs typeface="ＭＳ Ｐゴシック" pitchFamily="4" charset="-128"/>
              </a:defRPr>
            </a:lvl1pPr>
            <a:lvl2pPr marL="742950" indent="-285750" algn="l" rtl="0" eaLnBrk="1" fontAlgn="base" hangingPunct="1">
              <a:spcBef>
                <a:spcPct val="20000"/>
              </a:spcBef>
              <a:spcAft>
                <a:spcPct val="0"/>
              </a:spcAft>
              <a:buChar char="–"/>
              <a:defRPr sz="2800">
                <a:solidFill>
                  <a:schemeClr val="tx2"/>
                </a:solidFill>
                <a:latin typeface="+mn-lt"/>
                <a:ea typeface="ＭＳ Ｐゴシック" pitchFamily="-110" charset="-128"/>
              </a:defRPr>
            </a:lvl2pPr>
            <a:lvl3pPr marL="1143000" indent="-228600" algn="l" rtl="0" eaLnBrk="1" fontAlgn="base" hangingPunct="1">
              <a:spcBef>
                <a:spcPct val="20000"/>
              </a:spcBef>
              <a:spcAft>
                <a:spcPct val="0"/>
              </a:spcAft>
              <a:buChar char="•"/>
              <a:defRPr sz="2400">
                <a:solidFill>
                  <a:schemeClr val="tx2"/>
                </a:solidFill>
                <a:latin typeface="+mn-lt"/>
                <a:ea typeface="ＭＳ Ｐゴシック" pitchFamily="-110" charset="-128"/>
              </a:defRPr>
            </a:lvl3pPr>
            <a:lvl4pPr marL="1600200" indent="-228600" algn="l" rtl="0" eaLnBrk="1" fontAlgn="base" hangingPunct="1">
              <a:spcBef>
                <a:spcPct val="20000"/>
              </a:spcBef>
              <a:spcAft>
                <a:spcPct val="0"/>
              </a:spcAft>
              <a:buChar char="–"/>
              <a:defRPr sz="2000">
                <a:solidFill>
                  <a:schemeClr val="tx2"/>
                </a:solidFill>
                <a:latin typeface="+mn-lt"/>
                <a:ea typeface="ＭＳ Ｐゴシック" pitchFamily="-110" charset="-128"/>
              </a:defRPr>
            </a:lvl4pPr>
            <a:lvl5pPr marL="2057400" indent="-228600" algn="l" rtl="0" eaLnBrk="1" fontAlgn="base" hangingPunct="1">
              <a:spcBef>
                <a:spcPct val="20000"/>
              </a:spcBef>
              <a:spcAft>
                <a:spcPct val="0"/>
              </a:spcAft>
              <a:buChar char="»"/>
              <a:defRPr sz="2000">
                <a:solidFill>
                  <a:schemeClr val="tx2"/>
                </a:solidFill>
                <a:latin typeface="+mn-lt"/>
                <a:ea typeface="ＭＳ Ｐゴシック" pitchFamily="-110" charset="-128"/>
              </a:defRPr>
            </a:lvl5pPr>
            <a:lvl6pPr marL="2514600" indent="-228600" algn="l" rtl="0" eaLnBrk="1" fontAlgn="base" hangingPunct="1">
              <a:spcBef>
                <a:spcPct val="20000"/>
              </a:spcBef>
              <a:spcAft>
                <a:spcPct val="0"/>
              </a:spcAft>
              <a:buChar char="»"/>
              <a:defRPr sz="2000">
                <a:solidFill>
                  <a:schemeClr val="bg1"/>
                </a:solidFill>
                <a:latin typeface="+mn-lt"/>
                <a:ea typeface="ＭＳ Ｐゴシック" pitchFamily="-110" charset="-128"/>
              </a:defRPr>
            </a:lvl6pPr>
            <a:lvl7pPr marL="2971800" indent="-228600" algn="l" rtl="0" eaLnBrk="1" fontAlgn="base" hangingPunct="1">
              <a:spcBef>
                <a:spcPct val="20000"/>
              </a:spcBef>
              <a:spcAft>
                <a:spcPct val="0"/>
              </a:spcAft>
              <a:buChar char="»"/>
              <a:defRPr sz="2000">
                <a:solidFill>
                  <a:schemeClr val="bg1"/>
                </a:solidFill>
                <a:latin typeface="+mn-lt"/>
                <a:ea typeface="ＭＳ Ｐゴシック" pitchFamily="-110" charset="-128"/>
              </a:defRPr>
            </a:lvl7pPr>
            <a:lvl8pPr marL="3429000" indent="-228600" algn="l" rtl="0" eaLnBrk="1" fontAlgn="base" hangingPunct="1">
              <a:spcBef>
                <a:spcPct val="20000"/>
              </a:spcBef>
              <a:spcAft>
                <a:spcPct val="0"/>
              </a:spcAft>
              <a:buChar char="»"/>
              <a:defRPr sz="2000">
                <a:solidFill>
                  <a:schemeClr val="bg1"/>
                </a:solidFill>
                <a:latin typeface="+mn-lt"/>
                <a:ea typeface="ＭＳ Ｐゴシック" pitchFamily="-110" charset="-128"/>
              </a:defRPr>
            </a:lvl8pPr>
            <a:lvl9pPr marL="3886200" indent="-228600" algn="l" rtl="0" eaLnBrk="1" fontAlgn="base" hangingPunct="1">
              <a:spcBef>
                <a:spcPct val="20000"/>
              </a:spcBef>
              <a:spcAft>
                <a:spcPct val="0"/>
              </a:spcAft>
              <a:buChar char="»"/>
              <a:defRPr sz="2000">
                <a:solidFill>
                  <a:schemeClr val="bg1"/>
                </a:solidFill>
                <a:latin typeface="+mn-lt"/>
                <a:ea typeface="ＭＳ Ｐゴシック" pitchFamily="-110" charset="-128"/>
              </a:defRPr>
            </a:lvl9pPr>
          </a:lstStyle>
          <a:p>
            <a:endParaRPr lang="en-US" kern="0" dirty="0"/>
          </a:p>
        </p:txBody>
      </p:sp>
      <p:sp>
        <p:nvSpPr>
          <p:cNvPr id="6" name="Rectangle 1"/>
          <p:cNvSpPr>
            <a:spLocks noChangeArrowheads="1"/>
          </p:cNvSpPr>
          <p:nvPr/>
        </p:nvSpPr>
        <p:spPr bwMode="auto">
          <a:xfrm>
            <a:off x="304800" y="1564088"/>
            <a:ext cx="300595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1" u="none" strike="noStrike" cap="none" normalizeH="0" baseline="0" dirty="0" smtClean="0">
                <a:ln>
                  <a:noFill/>
                </a:ln>
                <a:solidFill>
                  <a:schemeClr val="tx1"/>
                </a:solidFill>
                <a:effectLst/>
                <a:latin typeface="Arial" pitchFamily="34" charset="0"/>
                <a:cs typeface="Arial" pitchFamily="34" charset="0"/>
              </a:rPr>
              <a:t>Reading 4th grade scores</a:t>
            </a:r>
          </a:p>
        </p:txBody>
      </p:sp>
      <p:graphicFrame>
        <p:nvGraphicFramePr>
          <p:cNvPr id="7" name="Table 6"/>
          <p:cNvGraphicFramePr>
            <a:graphicFrameLocks noGrp="1"/>
          </p:cNvGraphicFramePr>
          <p:nvPr>
            <p:extLst>
              <p:ext uri="{D42A27DB-BD31-4B8C-83A1-F6EECF244321}">
                <p14:modId xmlns:p14="http://schemas.microsoft.com/office/powerpoint/2010/main" val="2971782760"/>
              </p:ext>
            </p:extLst>
          </p:nvPr>
        </p:nvGraphicFramePr>
        <p:xfrm>
          <a:off x="651849" y="4191000"/>
          <a:ext cx="7772400" cy="1463040"/>
        </p:xfrm>
        <a:graphic>
          <a:graphicData uri="http://schemas.openxmlformats.org/drawingml/2006/table">
            <a:tbl>
              <a:tblPr/>
              <a:tblGrid>
                <a:gridCol w="2590800"/>
                <a:gridCol w="2590800"/>
                <a:gridCol w="2590800"/>
              </a:tblGrid>
              <a:tr h="0">
                <a:tc>
                  <a:txBody>
                    <a:bodyPr/>
                    <a:lstStyle/>
                    <a:p>
                      <a:r>
                        <a:rPr lang="en-US" dirty="0"/>
                        <a:t> </a:t>
                      </a:r>
                    </a:p>
                  </a:txBody>
                  <a:tcPr anchor="ctr">
                    <a:lnL>
                      <a:noFill/>
                    </a:lnL>
                    <a:lnR>
                      <a:noFill/>
                    </a:lnR>
                    <a:lnT>
                      <a:noFill/>
                    </a:lnT>
                    <a:lnB>
                      <a:noFill/>
                    </a:lnB>
                  </a:tcPr>
                </a:tc>
                <a:tc>
                  <a:txBody>
                    <a:bodyPr/>
                    <a:lstStyle/>
                    <a:p>
                      <a:pPr algn="ctr"/>
                      <a:r>
                        <a:rPr lang="en-US" dirty="0"/>
                        <a:t>TN</a:t>
                      </a:r>
                    </a:p>
                  </a:txBody>
                  <a:tcPr anchor="ctr">
                    <a:lnL>
                      <a:noFill/>
                    </a:lnL>
                    <a:lnR>
                      <a:noFill/>
                    </a:lnR>
                    <a:lnT>
                      <a:noFill/>
                    </a:lnT>
                    <a:lnB>
                      <a:noFill/>
                    </a:lnB>
                  </a:tcPr>
                </a:tc>
                <a:tc>
                  <a:txBody>
                    <a:bodyPr/>
                    <a:lstStyle/>
                    <a:p>
                      <a:pPr algn="ctr"/>
                      <a:r>
                        <a:rPr lang="en-US" dirty="0" smtClean="0"/>
                        <a:t>National</a:t>
                      </a:r>
                      <a:r>
                        <a:rPr lang="en-US" baseline="0" dirty="0" smtClean="0"/>
                        <a:t> Public Avg. </a:t>
                      </a:r>
                      <a:endParaRPr lang="en-US" dirty="0"/>
                    </a:p>
                  </a:txBody>
                  <a:tcPr anchor="ctr">
                    <a:lnL>
                      <a:noFill/>
                    </a:lnL>
                    <a:lnR>
                      <a:noFill/>
                    </a:lnR>
                    <a:lnT>
                      <a:noFill/>
                    </a:lnT>
                    <a:lnB>
                      <a:noFill/>
                    </a:lnB>
                  </a:tcPr>
                </a:tc>
              </a:tr>
              <a:tr h="0">
                <a:tc>
                  <a:txBody>
                    <a:bodyPr/>
                    <a:lstStyle/>
                    <a:p>
                      <a:r>
                        <a:rPr lang="en-US" dirty="0"/>
                        <a:t>2011</a:t>
                      </a:r>
                    </a:p>
                  </a:txBody>
                  <a:tcPr anchor="ctr">
                    <a:lnL>
                      <a:noFill/>
                    </a:lnL>
                    <a:lnR>
                      <a:noFill/>
                    </a:lnR>
                    <a:lnT>
                      <a:noFill/>
                    </a:lnT>
                    <a:lnB>
                      <a:noFill/>
                    </a:lnB>
                  </a:tcPr>
                </a:tc>
                <a:tc>
                  <a:txBody>
                    <a:bodyPr/>
                    <a:lstStyle/>
                    <a:p>
                      <a:pPr algn="ctr"/>
                      <a:r>
                        <a:rPr lang="en-US" dirty="0" smtClean="0"/>
                        <a:t> 259</a:t>
                      </a:r>
                      <a:r>
                        <a:rPr lang="en-US" dirty="0"/>
                        <a:t>*</a:t>
                      </a:r>
                    </a:p>
                  </a:txBody>
                  <a:tcPr anchor="ctr">
                    <a:lnL>
                      <a:noFill/>
                    </a:lnL>
                    <a:lnR>
                      <a:noFill/>
                    </a:lnR>
                    <a:lnT>
                      <a:noFill/>
                    </a:lnT>
                    <a:lnB>
                      <a:noFill/>
                    </a:lnB>
                  </a:tcPr>
                </a:tc>
                <a:tc>
                  <a:txBody>
                    <a:bodyPr/>
                    <a:lstStyle/>
                    <a:p>
                      <a:pPr algn="ctr"/>
                      <a:r>
                        <a:rPr lang="en-US" dirty="0" smtClean="0"/>
                        <a:t> 264</a:t>
                      </a:r>
                      <a:r>
                        <a:rPr lang="en-US" dirty="0"/>
                        <a:t>*</a:t>
                      </a:r>
                    </a:p>
                  </a:txBody>
                  <a:tcPr anchor="ctr">
                    <a:lnL>
                      <a:noFill/>
                    </a:lnL>
                    <a:lnR>
                      <a:noFill/>
                    </a:lnR>
                    <a:lnT>
                      <a:noFill/>
                    </a:lnT>
                    <a:lnB>
                      <a:noFill/>
                    </a:lnB>
                  </a:tcPr>
                </a:tc>
              </a:tr>
              <a:tr h="0">
                <a:tc>
                  <a:txBody>
                    <a:bodyPr/>
                    <a:lstStyle/>
                    <a:p>
                      <a:r>
                        <a:rPr lang="en-US" dirty="0"/>
                        <a:t>2013 </a:t>
                      </a:r>
                    </a:p>
                  </a:txBody>
                  <a:tcPr anchor="ctr">
                    <a:lnL>
                      <a:noFill/>
                    </a:lnL>
                    <a:lnR>
                      <a:noFill/>
                    </a:lnR>
                    <a:lnT>
                      <a:noFill/>
                    </a:lnT>
                    <a:lnB>
                      <a:noFill/>
                    </a:lnB>
                  </a:tcPr>
                </a:tc>
                <a:tc>
                  <a:txBody>
                    <a:bodyPr/>
                    <a:lstStyle/>
                    <a:p>
                      <a:pPr algn="ctr"/>
                      <a:r>
                        <a:rPr lang="en-US" dirty="0"/>
                        <a:t>265</a:t>
                      </a:r>
                    </a:p>
                  </a:txBody>
                  <a:tcPr anchor="ctr">
                    <a:lnL>
                      <a:noFill/>
                    </a:lnL>
                    <a:lnR>
                      <a:noFill/>
                    </a:lnR>
                    <a:lnT>
                      <a:noFill/>
                    </a:lnT>
                    <a:lnB>
                      <a:noFill/>
                    </a:lnB>
                  </a:tcPr>
                </a:tc>
                <a:tc>
                  <a:txBody>
                    <a:bodyPr/>
                    <a:lstStyle/>
                    <a:p>
                      <a:pPr algn="ctr"/>
                      <a:r>
                        <a:rPr lang="en-US" dirty="0"/>
                        <a:t>266</a:t>
                      </a:r>
                    </a:p>
                  </a:txBody>
                  <a:tcPr anchor="ctr">
                    <a:lnL>
                      <a:noFill/>
                    </a:lnL>
                    <a:lnR>
                      <a:noFill/>
                    </a:lnR>
                    <a:lnT>
                      <a:noFill/>
                    </a:lnT>
                    <a:lnB>
                      <a:noFill/>
                    </a:lnB>
                  </a:tcPr>
                </a:tc>
              </a:tr>
              <a:tr h="0">
                <a:tc>
                  <a:txBody>
                    <a:bodyPr/>
                    <a:lstStyle/>
                    <a:p>
                      <a:r>
                        <a:rPr lang="en-US" dirty="0"/>
                        <a:t>Change</a:t>
                      </a:r>
                    </a:p>
                  </a:txBody>
                  <a:tcPr anchor="ctr">
                    <a:lnL>
                      <a:noFill/>
                    </a:lnL>
                    <a:lnR>
                      <a:noFill/>
                    </a:lnR>
                    <a:lnT>
                      <a:noFill/>
                    </a:lnT>
                    <a:lnB>
                      <a:noFill/>
                    </a:lnB>
                  </a:tcPr>
                </a:tc>
                <a:tc>
                  <a:txBody>
                    <a:bodyPr/>
                    <a:lstStyle/>
                    <a:p>
                      <a:pPr algn="ctr"/>
                      <a:r>
                        <a:rPr lang="en-US" dirty="0"/>
                        <a:t>6 pts</a:t>
                      </a:r>
                    </a:p>
                  </a:txBody>
                  <a:tcPr anchor="ctr">
                    <a:lnL>
                      <a:noFill/>
                    </a:lnL>
                    <a:lnR>
                      <a:noFill/>
                    </a:lnR>
                    <a:lnT>
                      <a:noFill/>
                    </a:lnT>
                    <a:lnB>
                      <a:noFill/>
                    </a:lnB>
                  </a:tcPr>
                </a:tc>
                <a:tc>
                  <a:txBody>
                    <a:bodyPr/>
                    <a:lstStyle/>
                    <a:p>
                      <a:pPr algn="ctr"/>
                      <a:r>
                        <a:rPr lang="en-US" dirty="0"/>
                        <a:t>2 pts</a:t>
                      </a:r>
                    </a:p>
                  </a:txBody>
                  <a:tcPr anchor="ctr">
                    <a:lnL>
                      <a:noFill/>
                    </a:lnL>
                    <a:lnR>
                      <a:noFill/>
                    </a:lnR>
                    <a:lnT>
                      <a:noFill/>
                    </a:lnT>
                    <a:lnB>
                      <a:noFill/>
                    </a:lnB>
                  </a:tcPr>
                </a:tc>
              </a:tr>
            </a:tbl>
          </a:graphicData>
        </a:graphic>
      </p:graphicFrame>
      <p:sp>
        <p:nvSpPr>
          <p:cNvPr id="8" name="Rectangle 2"/>
          <p:cNvSpPr>
            <a:spLocks noChangeArrowheads="1"/>
          </p:cNvSpPr>
          <p:nvPr/>
        </p:nvSpPr>
        <p:spPr bwMode="auto">
          <a:xfrm>
            <a:off x="920812" y="6096000"/>
            <a:ext cx="719524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chemeClr val="tx1"/>
                </a:solidFill>
                <a:effectLst/>
                <a:latin typeface="Arial" pitchFamily="34" charset="0"/>
                <a:cs typeface="Arial" pitchFamily="34" charset="0"/>
              </a:rPr>
              <a:t> * indicates a statisticall</a:t>
            </a:r>
            <a:r>
              <a:rPr lang="en-US" altLang="en-US" dirty="0" smtClean="0">
                <a:latin typeface="Arial" pitchFamily="34" charset="0"/>
                <a:cs typeface="Arial" pitchFamily="34" charset="0"/>
              </a:rPr>
              <a:t>y </a:t>
            </a:r>
            <a:r>
              <a:rPr kumimoji="0" lang="en-US" altLang="en-US" sz="1800" b="0" i="0" u="none" strike="noStrike" cap="none" normalizeH="0" baseline="0" dirty="0" smtClean="0">
                <a:ln>
                  <a:noFill/>
                </a:ln>
                <a:solidFill>
                  <a:schemeClr val="tx1"/>
                </a:solidFill>
                <a:effectLst/>
                <a:latin typeface="Arial" pitchFamily="34" charset="0"/>
                <a:cs typeface="Arial" pitchFamily="34" charset="0"/>
              </a:rPr>
              <a:t>significant improvement from 2011 to</a:t>
            </a:r>
            <a:r>
              <a:rPr kumimoji="0" lang="en-US" altLang="en-US" sz="1800" b="0" i="0" u="none" strike="noStrike" cap="none" normalizeH="0" dirty="0" smtClean="0">
                <a:ln>
                  <a:noFill/>
                </a:ln>
                <a:solidFill>
                  <a:schemeClr val="tx1"/>
                </a:solidFill>
                <a:effectLst/>
                <a:latin typeface="Arial" pitchFamily="34" charset="0"/>
                <a:cs typeface="Arial" pitchFamily="34" charset="0"/>
              </a:rPr>
              <a:t> </a:t>
            </a:r>
            <a:r>
              <a:rPr lang="en-US" altLang="en-US" dirty="0" smtClean="0">
                <a:latin typeface="Arial" pitchFamily="34" charset="0"/>
                <a:cs typeface="Arial" pitchFamily="34" charset="0"/>
              </a:rPr>
              <a:t>2013</a:t>
            </a:r>
            <a:r>
              <a:rPr kumimoji="0" lang="en-US" altLang="en-US" sz="1800" b="0" i="0" u="none" strike="noStrike" cap="none" normalizeH="0" baseline="0" dirty="0" smtClean="0">
                <a:ln>
                  <a:noFill/>
                </a:ln>
                <a:solidFill>
                  <a:schemeClr val="tx1"/>
                </a:solidFill>
                <a:effectLst/>
                <a:latin typeface="Arial" pitchFamily="34" charset="0"/>
                <a:cs typeface="Arial" pitchFamily="34" charset="0"/>
              </a:rPr>
              <a:t> NP = National public.</a:t>
            </a:r>
          </a:p>
        </p:txBody>
      </p:sp>
      <p:sp>
        <p:nvSpPr>
          <p:cNvPr id="9" name="Rectangle 8"/>
          <p:cNvSpPr/>
          <p:nvPr/>
        </p:nvSpPr>
        <p:spPr>
          <a:xfrm>
            <a:off x="304800" y="3841144"/>
            <a:ext cx="7881042" cy="369332"/>
          </a:xfrm>
          <a:prstGeom prst="rect">
            <a:avLst/>
          </a:prstGeom>
        </p:spPr>
        <p:txBody>
          <a:bodyPr wrap="square">
            <a:spAutoFit/>
          </a:bodyPr>
          <a:lstStyle/>
          <a:p>
            <a:pPr lvl="0" fontAlgn="base">
              <a:spcBef>
                <a:spcPct val="0"/>
              </a:spcBef>
              <a:spcAft>
                <a:spcPct val="0"/>
              </a:spcAft>
            </a:pPr>
            <a:r>
              <a:rPr lang="en-US" altLang="en-US" b="1" i="1" dirty="0">
                <a:solidFill>
                  <a:srgbClr val="000000"/>
                </a:solidFill>
                <a:latin typeface="Arial" pitchFamily="34" charset="0"/>
                <a:cs typeface="Arial" pitchFamily="34" charset="0"/>
              </a:rPr>
              <a:t>Reading 8th grade </a:t>
            </a:r>
            <a:r>
              <a:rPr lang="en-US" altLang="en-US" b="1" i="1" dirty="0" smtClean="0">
                <a:solidFill>
                  <a:srgbClr val="000000"/>
                </a:solidFill>
                <a:latin typeface="Arial" pitchFamily="34" charset="0"/>
                <a:cs typeface="Arial" pitchFamily="34" charset="0"/>
              </a:rPr>
              <a:t>scores</a:t>
            </a:r>
            <a:endParaRPr lang="en-US" altLang="en-US" b="1" i="1" dirty="0">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val="413451317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7772400" cy="769441"/>
          </a:xfrm>
        </p:spPr>
        <p:txBody>
          <a:bodyPr/>
          <a:lstStyle/>
          <a:p>
            <a:r>
              <a:rPr lang="en-US" sz="4400" dirty="0" smtClean="0"/>
              <a:t>Celebrate! Then Back to Work!   </a:t>
            </a:r>
            <a:endParaRPr lang="en-US" sz="44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726284230"/>
              </p:ext>
            </p:extLst>
          </p:nvPr>
        </p:nvGraphicFramePr>
        <p:xfrm>
          <a:off x="381000" y="2819400"/>
          <a:ext cx="8229600" cy="3352801"/>
        </p:xfrm>
        <a:graphic>
          <a:graphicData uri="http://schemas.openxmlformats.org/drawingml/2006/table">
            <a:tbl>
              <a:tblPr/>
              <a:tblGrid>
                <a:gridCol w="3048000"/>
                <a:gridCol w="2438400"/>
                <a:gridCol w="2743200"/>
              </a:tblGrid>
              <a:tr h="872647">
                <a:tc>
                  <a:txBody>
                    <a:bodyPr/>
                    <a:lstStyle/>
                    <a:p>
                      <a:r>
                        <a:rPr lang="en-US" sz="2400" dirty="0"/>
                        <a:t> </a:t>
                      </a:r>
                    </a:p>
                  </a:txBody>
                  <a:tcPr anchor="ctr">
                    <a:lnL>
                      <a:noFill/>
                    </a:lnL>
                    <a:lnR>
                      <a:noFill/>
                    </a:lnR>
                    <a:lnT>
                      <a:noFill/>
                    </a:lnT>
                    <a:lnB>
                      <a:noFill/>
                    </a:lnB>
                  </a:tcPr>
                </a:tc>
                <a:tc>
                  <a:txBody>
                    <a:bodyPr/>
                    <a:lstStyle/>
                    <a:p>
                      <a:pPr algn="ctr"/>
                      <a:r>
                        <a:rPr lang="en-US" sz="2400" dirty="0"/>
                        <a:t>TN</a:t>
                      </a:r>
                    </a:p>
                  </a:txBody>
                  <a:tcPr anchor="ctr">
                    <a:lnL>
                      <a:noFill/>
                    </a:lnL>
                    <a:lnR>
                      <a:noFill/>
                    </a:lnR>
                    <a:lnT>
                      <a:noFill/>
                    </a:lnT>
                    <a:lnB>
                      <a:noFill/>
                    </a:lnB>
                  </a:tcPr>
                </a:tc>
                <a:tc>
                  <a:txBody>
                    <a:bodyPr/>
                    <a:lstStyle/>
                    <a:p>
                      <a:pPr algn="ctr"/>
                      <a:r>
                        <a:rPr lang="en-US" sz="2400" dirty="0"/>
                        <a:t>NP</a:t>
                      </a:r>
                    </a:p>
                  </a:txBody>
                  <a:tcPr anchor="ctr">
                    <a:lnL>
                      <a:noFill/>
                    </a:lnL>
                    <a:lnR>
                      <a:noFill/>
                    </a:lnR>
                    <a:lnT>
                      <a:noFill/>
                    </a:lnT>
                    <a:lnB>
                      <a:noFill/>
                    </a:lnB>
                  </a:tcPr>
                </a:tc>
              </a:tr>
              <a:tr h="1240077">
                <a:tc>
                  <a:txBody>
                    <a:bodyPr/>
                    <a:lstStyle/>
                    <a:p>
                      <a:r>
                        <a:rPr lang="en-US" sz="2400" b="1" dirty="0"/>
                        <a:t>Reading 4th Grade</a:t>
                      </a:r>
                      <a:endParaRPr lang="en-US" sz="2400" dirty="0"/>
                    </a:p>
                  </a:txBody>
                  <a:tcPr anchor="ctr">
                    <a:lnL>
                      <a:noFill/>
                    </a:lnL>
                    <a:lnR>
                      <a:noFill/>
                    </a:lnR>
                    <a:lnT>
                      <a:noFill/>
                    </a:lnT>
                    <a:lnB>
                      <a:noFill/>
                    </a:lnB>
                  </a:tcPr>
                </a:tc>
                <a:tc>
                  <a:txBody>
                    <a:bodyPr/>
                    <a:lstStyle/>
                    <a:p>
                      <a:pPr algn="ctr"/>
                      <a:r>
                        <a:rPr lang="en-US" sz="2400" dirty="0"/>
                        <a:t>34%</a:t>
                      </a:r>
                    </a:p>
                  </a:txBody>
                  <a:tcPr anchor="ctr">
                    <a:lnL>
                      <a:noFill/>
                    </a:lnL>
                    <a:lnR>
                      <a:noFill/>
                    </a:lnR>
                    <a:lnT>
                      <a:noFill/>
                    </a:lnT>
                    <a:lnB>
                      <a:noFill/>
                    </a:lnB>
                  </a:tcPr>
                </a:tc>
                <a:tc>
                  <a:txBody>
                    <a:bodyPr/>
                    <a:lstStyle/>
                    <a:p>
                      <a:pPr algn="ctr"/>
                      <a:r>
                        <a:rPr lang="en-US" sz="2400" dirty="0"/>
                        <a:t>34%</a:t>
                      </a:r>
                    </a:p>
                  </a:txBody>
                  <a:tcPr anchor="ctr">
                    <a:lnL>
                      <a:noFill/>
                    </a:lnL>
                    <a:lnR>
                      <a:noFill/>
                    </a:lnR>
                    <a:lnT>
                      <a:noFill/>
                    </a:lnT>
                    <a:lnB>
                      <a:noFill/>
                    </a:lnB>
                  </a:tcPr>
                </a:tc>
              </a:tr>
              <a:tr h="1240077">
                <a:tc>
                  <a:txBody>
                    <a:bodyPr/>
                    <a:lstStyle/>
                    <a:p>
                      <a:r>
                        <a:rPr lang="en-US" sz="2400" b="1" dirty="0"/>
                        <a:t>Reading 8th Grade</a:t>
                      </a:r>
                    </a:p>
                  </a:txBody>
                  <a:tcPr anchor="ctr">
                    <a:lnL>
                      <a:noFill/>
                    </a:lnL>
                    <a:lnR>
                      <a:noFill/>
                    </a:lnR>
                    <a:lnT>
                      <a:noFill/>
                    </a:lnT>
                    <a:lnB>
                      <a:noFill/>
                    </a:lnB>
                  </a:tcPr>
                </a:tc>
                <a:tc>
                  <a:txBody>
                    <a:bodyPr/>
                    <a:lstStyle/>
                    <a:p>
                      <a:pPr algn="ctr"/>
                      <a:r>
                        <a:rPr lang="en-US" sz="2400" dirty="0"/>
                        <a:t>33%</a:t>
                      </a:r>
                    </a:p>
                  </a:txBody>
                  <a:tcPr anchor="ctr">
                    <a:lnL>
                      <a:noFill/>
                    </a:lnL>
                    <a:lnR>
                      <a:noFill/>
                    </a:lnR>
                    <a:lnT>
                      <a:noFill/>
                    </a:lnT>
                    <a:lnB>
                      <a:noFill/>
                    </a:lnB>
                  </a:tcPr>
                </a:tc>
                <a:tc>
                  <a:txBody>
                    <a:bodyPr/>
                    <a:lstStyle/>
                    <a:p>
                      <a:pPr algn="ctr"/>
                      <a:r>
                        <a:rPr lang="en-US" sz="2400" dirty="0"/>
                        <a:t>34%</a:t>
                      </a:r>
                    </a:p>
                  </a:txBody>
                  <a:tcPr anchor="ctr">
                    <a:lnL>
                      <a:noFill/>
                    </a:lnL>
                    <a:lnR>
                      <a:noFill/>
                    </a:lnR>
                    <a:lnT>
                      <a:noFill/>
                    </a:lnT>
                    <a:lnB>
                      <a:noFill/>
                    </a:lnB>
                  </a:tcPr>
                </a:tc>
              </a:tr>
            </a:tbl>
          </a:graphicData>
        </a:graphic>
      </p:graphicFrame>
      <p:sp>
        <p:nvSpPr>
          <p:cNvPr id="5" name="Rectangle 1"/>
          <p:cNvSpPr>
            <a:spLocks noChangeArrowheads="1"/>
          </p:cNvSpPr>
          <p:nvPr/>
        </p:nvSpPr>
        <p:spPr bwMode="auto">
          <a:xfrm>
            <a:off x="50289" y="1783615"/>
            <a:ext cx="9086142"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smtClean="0">
                <a:ln>
                  <a:noFill/>
                </a:ln>
                <a:solidFill>
                  <a:schemeClr val="tx1"/>
                </a:solidFill>
                <a:effectLst/>
                <a:latin typeface="Arial" pitchFamily="34" charset="0"/>
                <a:cs typeface="Arial" pitchFamily="34" charset="0"/>
              </a:rPr>
              <a:t>Percentage at or above </a:t>
            </a:r>
            <a:r>
              <a:rPr kumimoji="0" lang="en-US" altLang="en-US" sz="2400" b="0" i="1" u="none" strike="noStrike" cap="none" normalizeH="0" baseline="0" dirty="0" smtClean="0">
                <a:ln>
                  <a:noFill/>
                </a:ln>
                <a:solidFill>
                  <a:schemeClr val="tx1"/>
                </a:solidFill>
                <a:effectLst/>
                <a:latin typeface="Arial" pitchFamily="34" charset="0"/>
                <a:cs typeface="Arial" pitchFamily="34" charset="0"/>
              </a:rPr>
              <a:t>Proficient</a:t>
            </a:r>
            <a:r>
              <a:rPr kumimoji="0" lang="en-US" altLang="en-US" sz="2400" b="0" i="0" u="none" strike="noStrike" cap="none" normalizeH="0" baseline="0" dirty="0" smtClean="0">
                <a:ln>
                  <a:noFill/>
                </a:ln>
                <a:solidFill>
                  <a:schemeClr val="tx1"/>
                </a:solidFill>
                <a:effectLst/>
                <a:latin typeface="Arial" pitchFamily="34" charset="0"/>
                <a:cs typeface="Arial" pitchFamily="34" charset="0"/>
              </a:rPr>
              <a:t> compared to the nation (public)</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smtClean="0">
                <a:ln>
                  <a:noFill/>
                </a:ln>
                <a:solidFill>
                  <a:schemeClr val="tx1"/>
                </a:solidFill>
                <a:effectLst/>
                <a:latin typeface="Arial" pitchFamily="34" charset="0"/>
                <a:cs typeface="Arial" pitchFamily="34" charset="0"/>
              </a:rPr>
              <a:t>NP = National public.</a:t>
            </a:r>
          </a:p>
        </p:txBody>
      </p:sp>
    </p:spTree>
    <p:extLst>
      <p:ext uri="{BB962C8B-B14F-4D97-AF65-F5344CB8AC3E}">
        <p14:creationId xmlns:p14="http://schemas.microsoft.com/office/powerpoint/2010/main" val="32134189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152400" y="1981200"/>
            <a:ext cx="8686800" cy="4114800"/>
          </a:xfrm>
        </p:spPr>
        <p:txBody>
          <a:bodyPr/>
          <a:lstStyle/>
          <a:p>
            <a:pPr marL="0" indent="0" algn="ctr">
              <a:buNone/>
            </a:pPr>
            <a:r>
              <a:rPr lang="en-US" sz="4800" b="1" dirty="0">
                <a:solidFill>
                  <a:schemeClr val="accent2"/>
                </a:solidFill>
              </a:rPr>
              <a:t>A</a:t>
            </a:r>
            <a:r>
              <a:rPr lang="en-US" sz="4800" b="1" dirty="0" smtClean="0">
                <a:solidFill>
                  <a:schemeClr val="accent2"/>
                </a:solidFill>
              </a:rPr>
              <a:t>s We Think </a:t>
            </a:r>
          </a:p>
          <a:p>
            <a:pPr marL="0" indent="0" algn="ctr">
              <a:buNone/>
            </a:pPr>
            <a:r>
              <a:rPr lang="en-US" sz="4800" b="1" dirty="0" smtClean="0">
                <a:solidFill>
                  <a:schemeClr val="accent2"/>
                </a:solidFill>
              </a:rPr>
              <a:t>About How to Reach the 60%</a:t>
            </a:r>
          </a:p>
          <a:p>
            <a:pPr marL="914400" indent="-914400">
              <a:spcBef>
                <a:spcPts val="3000"/>
              </a:spcBef>
              <a:buAutoNum type="arabicPeriod"/>
            </a:pPr>
            <a:r>
              <a:rPr lang="en-US" sz="4400" b="1" dirty="0" smtClean="0">
                <a:solidFill>
                  <a:schemeClr val="accent2"/>
                </a:solidFill>
              </a:rPr>
              <a:t>Primary Grades </a:t>
            </a:r>
          </a:p>
          <a:p>
            <a:pPr marL="914400" indent="-914400">
              <a:buAutoNum type="arabicPeriod"/>
            </a:pPr>
            <a:r>
              <a:rPr lang="en-US" sz="4400" b="1" dirty="0" smtClean="0">
                <a:solidFill>
                  <a:schemeClr val="accent2"/>
                </a:solidFill>
              </a:rPr>
              <a:t>Middle Secondary Grades</a:t>
            </a:r>
            <a:endParaRPr lang="en-US" sz="4400" b="1" dirty="0">
              <a:solidFill>
                <a:schemeClr val="accent2"/>
              </a:solidFill>
            </a:endParaRPr>
          </a:p>
        </p:txBody>
      </p:sp>
      <p:sp>
        <p:nvSpPr>
          <p:cNvPr id="4" name="Rectangle 2"/>
          <p:cNvSpPr>
            <a:spLocks noChangeArrowheads="1"/>
          </p:cNvSpPr>
          <p:nvPr/>
        </p:nvSpPr>
        <p:spPr bwMode="auto">
          <a:xfrm>
            <a:off x="0" y="0"/>
            <a:ext cx="9144000" cy="1219200"/>
          </a:xfrm>
          <a:prstGeom prst="rect">
            <a:avLst/>
          </a:prstGeom>
          <a:solidFill>
            <a:schemeClr val="accent2"/>
          </a:solidFill>
          <a:ln w="12700">
            <a:noFill/>
            <a:miter lim="800000"/>
            <a:headEnd/>
            <a:tailEnd/>
          </a:ln>
          <a:effectLst>
            <a:outerShdw dist="28398" dir="3806097" algn="ctr" rotWithShape="0">
              <a:srgbClr val="974706">
                <a:alpha val="50000"/>
              </a:srgbClr>
            </a:outerShdw>
          </a:effectLst>
        </p:spPr>
        <p:txBody>
          <a:bodyPr vert="horz" wrap="square" lIns="91440" tIns="45720" rIns="91440" bIns="45720" numCol="1" anchor="t" anchorCtr="0" compatLnSpc="1">
            <a:prstTxWarp prst="textNoShape">
              <a:avLst/>
            </a:prstTxWarp>
          </a:bodyPr>
          <a:lstStyle/>
          <a:p>
            <a:endParaRPr lang="en-US" dirty="0"/>
          </a:p>
        </p:txBody>
      </p:sp>
      <p:sp>
        <p:nvSpPr>
          <p:cNvPr id="5" name="Title 1"/>
          <p:cNvSpPr txBox="1">
            <a:spLocks/>
          </p:cNvSpPr>
          <p:nvPr/>
        </p:nvSpPr>
        <p:spPr bwMode="auto">
          <a:xfrm>
            <a:off x="152400" y="367099"/>
            <a:ext cx="8991600" cy="701731"/>
          </a:xfrm>
          <a:prstGeom prst="rect">
            <a:avLst/>
          </a:prstGeom>
          <a:solidFill>
            <a:schemeClr val="accent2"/>
          </a:solidFill>
          <a:ln w="9525">
            <a:noFill/>
            <a:miter lim="800000"/>
            <a:headEnd/>
            <a:tailEnd/>
          </a:ln>
        </p:spPr>
        <p:txBody>
          <a:bodyPr vert="horz" wrap="square" lIns="91440" tIns="45720" rIns="91440" bIns="45720" numCol="1" anchor="b" anchorCtr="0" compatLnSpc="1">
            <a:prstTxWarp prst="textNoShape">
              <a:avLst/>
            </a:prstTxWarp>
            <a:spAutoFit/>
          </a:bodyPr>
          <a:lstStyle>
            <a:lvl1pPr algn="l" rtl="0" eaLnBrk="1" fontAlgn="base" hangingPunct="1">
              <a:spcBef>
                <a:spcPct val="0"/>
              </a:spcBef>
              <a:spcAft>
                <a:spcPct val="0"/>
              </a:spcAft>
              <a:defRPr sz="3000" b="1">
                <a:solidFill>
                  <a:schemeClr val="bg1"/>
                </a:solidFill>
                <a:latin typeface="+mj-lt"/>
                <a:ea typeface="ＭＳ Ｐゴシック" pitchFamily="4" charset="-128"/>
                <a:cs typeface="ＭＳ Ｐゴシック" pitchFamily="4" charset="-128"/>
              </a:defRPr>
            </a:lvl1pPr>
            <a:lvl2pPr algn="l" rtl="0" eaLnBrk="1" fontAlgn="base" hangingPunct="1">
              <a:spcBef>
                <a:spcPct val="0"/>
              </a:spcBef>
              <a:spcAft>
                <a:spcPct val="0"/>
              </a:spcAft>
              <a:defRPr sz="3000" b="1">
                <a:solidFill>
                  <a:srgbClr val="590000"/>
                </a:solidFill>
                <a:latin typeface="Arial" pitchFamily="-110" charset="0"/>
                <a:ea typeface="ＭＳ Ｐゴシック" pitchFamily="4" charset="-128"/>
                <a:cs typeface="ＭＳ Ｐゴシック" pitchFamily="4" charset="-128"/>
              </a:defRPr>
            </a:lvl2pPr>
            <a:lvl3pPr algn="l" rtl="0" eaLnBrk="1" fontAlgn="base" hangingPunct="1">
              <a:spcBef>
                <a:spcPct val="0"/>
              </a:spcBef>
              <a:spcAft>
                <a:spcPct val="0"/>
              </a:spcAft>
              <a:defRPr sz="3000" b="1">
                <a:solidFill>
                  <a:srgbClr val="590000"/>
                </a:solidFill>
                <a:latin typeface="Arial" pitchFamily="-110" charset="0"/>
                <a:ea typeface="ＭＳ Ｐゴシック" pitchFamily="4" charset="-128"/>
                <a:cs typeface="ＭＳ Ｐゴシック" pitchFamily="4" charset="-128"/>
              </a:defRPr>
            </a:lvl3pPr>
            <a:lvl4pPr algn="l" rtl="0" eaLnBrk="1" fontAlgn="base" hangingPunct="1">
              <a:spcBef>
                <a:spcPct val="0"/>
              </a:spcBef>
              <a:spcAft>
                <a:spcPct val="0"/>
              </a:spcAft>
              <a:defRPr sz="3000" b="1">
                <a:solidFill>
                  <a:srgbClr val="590000"/>
                </a:solidFill>
                <a:latin typeface="Arial" pitchFamily="-110" charset="0"/>
                <a:ea typeface="ＭＳ Ｐゴシック" pitchFamily="4" charset="-128"/>
                <a:cs typeface="ＭＳ Ｐゴシック" pitchFamily="4" charset="-128"/>
              </a:defRPr>
            </a:lvl4pPr>
            <a:lvl5pPr algn="l" rtl="0" eaLnBrk="1" fontAlgn="base" hangingPunct="1">
              <a:spcBef>
                <a:spcPct val="0"/>
              </a:spcBef>
              <a:spcAft>
                <a:spcPct val="0"/>
              </a:spcAft>
              <a:defRPr sz="3000" b="1">
                <a:solidFill>
                  <a:srgbClr val="590000"/>
                </a:solidFill>
                <a:latin typeface="Arial" pitchFamily="-110" charset="0"/>
                <a:ea typeface="ＭＳ Ｐゴシック" pitchFamily="4" charset="-128"/>
                <a:cs typeface="ＭＳ Ｐゴシック" pitchFamily="4" charset="-128"/>
              </a:defRPr>
            </a:lvl5pPr>
            <a:lvl6pPr marL="457200" algn="l" rtl="0" eaLnBrk="1" fontAlgn="base" hangingPunct="1">
              <a:spcBef>
                <a:spcPct val="0"/>
              </a:spcBef>
              <a:spcAft>
                <a:spcPct val="0"/>
              </a:spcAft>
              <a:defRPr sz="3000" b="1">
                <a:solidFill>
                  <a:srgbClr val="590000"/>
                </a:solidFill>
                <a:latin typeface="Arial" pitchFamily="-110" charset="0"/>
              </a:defRPr>
            </a:lvl6pPr>
            <a:lvl7pPr marL="914400" algn="l" rtl="0" eaLnBrk="1" fontAlgn="base" hangingPunct="1">
              <a:spcBef>
                <a:spcPct val="0"/>
              </a:spcBef>
              <a:spcAft>
                <a:spcPct val="0"/>
              </a:spcAft>
              <a:defRPr sz="3000" b="1">
                <a:solidFill>
                  <a:srgbClr val="590000"/>
                </a:solidFill>
                <a:latin typeface="Arial" pitchFamily="-110" charset="0"/>
              </a:defRPr>
            </a:lvl7pPr>
            <a:lvl8pPr marL="1371600" algn="l" rtl="0" eaLnBrk="1" fontAlgn="base" hangingPunct="1">
              <a:spcBef>
                <a:spcPct val="0"/>
              </a:spcBef>
              <a:spcAft>
                <a:spcPct val="0"/>
              </a:spcAft>
              <a:defRPr sz="3000" b="1">
                <a:solidFill>
                  <a:srgbClr val="590000"/>
                </a:solidFill>
                <a:latin typeface="Arial" pitchFamily="-110" charset="0"/>
              </a:defRPr>
            </a:lvl8pPr>
            <a:lvl9pPr marL="1828800" algn="l" rtl="0" eaLnBrk="1" fontAlgn="base" hangingPunct="1">
              <a:spcBef>
                <a:spcPct val="0"/>
              </a:spcBef>
              <a:spcAft>
                <a:spcPct val="0"/>
              </a:spcAft>
              <a:defRPr sz="3000" b="1">
                <a:solidFill>
                  <a:srgbClr val="590000"/>
                </a:solidFill>
                <a:latin typeface="Arial" pitchFamily="-110" charset="0"/>
              </a:defRPr>
            </a:lvl9pPr>
          </a:lstStyle>
          <a:p>
            <a:pPr>
              <a:lnSpc>
                <a:spcPct val="90000"/>
              </a:lnSpc>
            </a:pPr>
            <a:r>
              <a:rPr lang="en-US" sz="4400" dirty="0" smtClean="0"/>
              <a:t>What Works: Questions to Ponder</a:t>
            </a:r>
            <a:endParaRPr lang="en-US" sz="4400" dirty="0">
              <a:latin typeface="Trebuchet MS" pitchFamily="34" charset="0"/>
            </a:endParaRPr>
          </a:p>
        </p:txBody>
      </p:sp>
    </p:spTree>
    <p:extLst>
      <p:ext uri="{BB962C8B-B14F-4D97-AF65-F5344CB8AC3E}">
        <p14:creationId xmlns:p14="http://schemas.microsoft.com/office/powerpoint/2010/main" val="2591992588"/>
      </p:ext>
    </p:extLst>
  </p:cSld>
  <p:clrMapOvr>
    <a:masterClrMapping/>
  </p:clrMapOvr>
  <p:timing>
    <p:tnLst>
      <p:par>
        <p:cTn id="1" dur="indefinite" restart="never" nodeType="tmRoot"/>
      </p:par>
    </p:tnLst>
  </p:timing>
</p:sld>
</file>

<file path=ppt/theme/theme1.xml><?xml version="1.0" encoding="utf-8"?>
<a:theme xmlns:a="http://schemas.openxmlformats.org/drawingml/2006/main" name="AM_CDD-temp">
  <a:themeElements>
    <a:clrScheme name="Custom 4">
      <a:dk1>
        <a:srgbClr val="0C0C0C"/>
      </a:dk1>
      <a:lt1>
        <a:srgbClr val="FFFFFF"/>
      </a:lt1>
      <a:dk2>
        <a:srgbClr val="000000"/>
      </a:dk2>
      <a:lt2>
        <a:srgbClr val="000000"/>
      </a:lt2>
      <a:accent1>
        <a:srgbClr val="C00000"/>
      </a:accent1>
      <a:accent2>
        <a:srgbClr val="000000"/>
      </a:accent2>
      <a:accent3>
        <a:srgbClr val="FFFFFF"/>
      </a:accent3>
      <a:accent4>
        <a:srgbClr val="000000"/>
      </a:accent4>
      <a:accent5>
        <a:srgbClr val="C00000"/>
      </a:accent5>
      <a:accent6>
        <a:srgbClr val="262626"/>
      </a:accent6>
      <a:hlink>
        <a:srgbClr val="CCCCFF"/>
      </a:hlink>
      <a:folHlink>
        <a:srgbClr val="B2B2B2"/>
      </a:folHlink>
    </a:clrScheme>
    <a:fontScheme name="Custom 1">
      <a:majorFont>
        <a:latin typeface="Gabriola"/>
        <a:ea typeface=""/>
        <a:cs typeface=""/>
      </a:majorFont>
      <a:minorFont>
        <a:latin typeface="Gish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sz="4000" b="0" i="0" u="none" strike="noStrike" cap="none" normalizeH="0" baseline="0">
            <a:ln>
              <a:noFill/>
            </a:ln>
            <a:solidFill>
              <a:schemeClr val="bg1"/>
            </a:solidFill>
            <a:effectLst/>
            <a:latin typeface="Arial" pitchFamily="-110"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sz="4000" b="0" i="0" u="none" strike="noStrike" cap="none" normalizeH="0" baseline="0">
            <a:ln>
              <a:noFill/>
            </a:ln>
            <a:solidFill>
              <a:schemeClr val="bg1"/>
            </a:solidFill>
            <a:effectLst/>
            <a:latin typeface="Arial" pitchFamily="-110"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6_Default Design">
  <a:themeElements>
    <a:clrScheme name="26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26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6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6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6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6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6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6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6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AM_CDD-temp">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sz="4000" b="0" i="0" u="none" strike="noStrike" cap="none" normalizeH="0" baseline="0">
            <a:ln>
              <a:noFill/>
            </a:ln>
            <a:solidFill>
              <a:schemeClr val="bg1"/>
            </a:solidFill>
            <a:effectLst/>
            <a:latin typeface="Arial" pitchFamily="-110"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sz="4000" b="0" i="0" u="none" strike="noStrike" cap="none" normalizeH="0" baseline="0">
            <a:ln>
              <a:noFill/>
            </a:ln>
            <a:solidFill>
              <a:schemeClr val="bg1"/>
            </a:solidFill>
            <a:effectLst/>
            <a:latin typeface="Arial" pitchFamily="-110"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PACTpresentation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8822</TotalTime>
  <Words>3481</Words>
  <Application>Microsoft Office PowerPoint</Application>
  <PresentationFormat>On-screen Show (4:3)</PresentationFormat>
  <Paragraphs>576</Paragraphs>
  <Slides>60</Slides>
  <Notes>19</Notes>
  <HiddenSlides>0</HiddenSlides>
  <MMClips>0</MMClips>
  <ScaleCrop>false</ScaleCrop>
  <HeadingPairs>
    <vt:vector size="4" baseType="variant">
      <vt:variant>
        <vt:lpstr>Theme</vt:lpstr>
      </vt:variant>
      <vt:variant>
        <vt:i4>6</vt:i4>
      </vt:variant>
      <vt:variant>
        <vt:lpstr>Slide Titles</vt:lpstr>
      </vt:variant>
      <vt:variant>
        <vt:i4>60</vt:i4>
      </vt:variant>
    </vt:vector>
  </HeadingPairs>
  <TitlesOfParts>
    <vt:vector size="66" baseType="lpstr">
      <vt:lpstr>AM_CDD-temp</vt:lpstr>
      <vt:lpstr>26_Default Design</vt:lpstr>
      <vt:lpstr>2_AM_CDD-temp</vt:lpstr>
      <vt:lpstr>1_Office Theme</vt:lpstr>
      <vt:lpstr>1_PACTpresentationTEMPLATE</vt:lpstr>
      <vt:lpstr>Office Theme</vt:lpstr>
      <vt:lpstr> Beyond What Works:  When Research Meets Reality     </vt:lpstr>
      <vt:lpstr>Session Purpose and Context</vt:lpstr>
      <vt:lpstr>National Assessment of Educational Progress</vt:lpstr>
      <vt:lpstr> Trend in NAEP Reading Average Scores for 9-, 13-, and 17-year-Old Students </vt:lpstr>
      <vt:lpstr>Summary of NAEP Results</vt:lpstr>
      <vt:lpstr>Why Improvement in Grades 4 &amp; 8 But not 11?</vt:lpstr>
      <vt:lpstr>Shout Out to Tennessee !! </vt:lpstr>
      <vt:lpstr>Celebrate! Then Back to Work!   </vt:lpstr>
      <vt:lpstr>PowerPoint Presentation</vt:lpstr>
      <vt:lpstr>PowerPoint Presentation</vt:lpstr>
      <vt:lpstr>PowerPoint Presentation</vt:lpstr>
      <vt:lpstr>PowerPoint Presentation</vt:lpstr>
      <vt:lpstr>Beyond What Works…..  What We Really Learned About Early Reading Intervention     </vt:lpstr>
      <vt:lpstr>IES Research Collaborators</vt:lpstr>
      <vt:lpstr>PowerPoint Presentation</vt:lpstr>
      <vt:lpstr>We Need to Know the Conditions Under Which Practices Work</vt:lpstr>
      <vt:lpstr>What Do We Need to Know? </vt:lpstr>
      <vt:lpstr>PowerPoint Presentation</vt:lpstr>
      <vt:lpstr> Early Reading Intervention Efficacy Studies </vt:lpstr>
      <vt:lpstr>Early Reading Intervention – ERI</vt:lpstr>
      <vt:lpstr>Comparison Condition</vt:lpstr>
      <vt:lpstr>Participants &amp; Setting</vt:lpstr>
      <vt:lpstr>Year 01 and 02 Study Design</vt:lpstr>
      <vt:lpstr>Standardized Differences (Hedge’s g) for Initial Study</vt:lpstr>
      <vt:lpstr>Illustration of Year 01 &amp; Year 02 Findings</vt:lpstr>
      <vt:lpstr>Look at Your Existing Practices!!! It May Not Take An Instructional Overhaul!  </vt:lpstr>
      <vt:lpstr>What We Know Now</vt:lpstr>
      <vt:lpstr>Beyond What Works: The Instructional Puzzle</vt:lpstr>
      <vt:lpstr>More Things to Ponder…….</vt:lpstr>
      <vt:lpstr> </vt:lpstr>
      <vt:lpstr>How to Use Student Performance Data to Intensify/Enhance Intervention?</vt:lpstr>
      <vt:lpstr>PowerPoint Presentation</vt:lpstr>
      <vt:lpstr>What Are the Implications of RTI and Acceleration?</vt:lpstr>
      <vt:lpstr>RCT to Compare Effects of Adjusting Progression through ERI</vt:lpstr>
      <vt:lpstr>Participants </vt:lpstr>
      <vt:lpstr>ERI-E: Adjusted Curriculum Pacing &amp; Grouping: Mastery &amp; Monitoring</vt:lpstr>
      <vt:lpstr>Effect Sizes (Hedges’ g) for Group Differences on Reading Outcomes</vt:lpstr>
      <vt:lpstr>Effect Sizes (Hedges’ g) for Group Differences on Reading Outcomes</vt:lpstr>
      <vt:lpstr>Overall Conclusion</vt:lpstr>
      <vt:lpstr>What We Know and Need to Know..</vt:lpstr>
      <vt:lpstr>PowerPoint Presentation</vt:lpstr>
      <vt:lpstr>Acknowledgements</vt:lpstr>
      <vt:lpstr>Why Reading Comprehension?</vt:lpstr>
      <vt:lpstr>PowerPoint Presentation</vt:lpstr>
      <vt:lpstr> Instructional Context</vt:lpstr>
      <vt:lpstr>PowerPoint Presentation</vt:lpstr>
      <vt:lpstr>Theory of Change</vt:lpstr>
      <vt:lpstr>PowerPoint Presentation</vt:lpstr>
      <vt:lpstr>Pre/Post Performance on Gates MacGinitie Reading Comprehension</vt:lpstr>
      <vt:lpstr>Conclusions</vt:lpstr>
      <vt:lpstr>Situated Professional Development </vt:lpstr>
      <vt:lpstr>Structural Model Examining</vt:lpstr>
      <vt:lpstr>  Summary</vt:lpstr>
      <vt:lpstr>  Why “It” Didn’t Work</vt:lpstr>
      <vt:lpstr>PowerPoint Presentation</vt:lpstr>
      <vt:lpstr>Sources of Student Difficulty: Pressure Points</vt:lpstr>
      <vt:lpstr>Conclusions and Next Steps</vt:lpstr>
      <vt:lpstr>Imagine a Systemic Focus on Knowledge Development: What is Possible? </vt:lpstr>
      <vt:lpstr>Possible Sources</vt:lpstr>
      <vt:lpstr>Level 1 Coxhead</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sskidmore</dc:creator>
  <cp:lastModifiedBy>Deb Simmons</cp:lastModifiedBy>
  <cp:revision>736</cp:revision>
  <cp:lastPrinted>2012-09-10T19:09:24Z</cp:lastPrinted>
  <dcterms:created xsi:type="dcterms:W3CDTF">2009-05-19T17:49:54Z</dcterms:created>
  <dcterms:modified xsi:type="dcterms:W3CDTF">2014-08-12T18:21:52Z</dcterms:modified>
</cp:coreProperties>
</file>