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65" r:id="rId3"/>
    <p:sldId id="267" r:id="rId4"/>
    <p:sldId id="283" r:id="rId5"/>
    <p:sldId id="268" r:id="rId6"/>
    <p:sldId id="271" r:id="rId7"/>
    <p:sldId id="272" r:id="rId8"/>
    <p:sldId id="275" r:id="rId9"/>
    <p:sldId id="276" r:id="rId10"/>
    <p:sldId id="274" r:id="rId11"/>
    <p:sldId id="284" r:id="rId12"/>
    <p:sldId id="277" r:id="rId13"/>
    <p:sldId id="279" r:id="rId14"/>
    <p:sldId id="280" r:id="rId15"/>
    <p:sldId id="285" r:id="rId16"/>
    <p:sldId id="266" r:id="rId17"/>
    <p:sldId id="257" r:id="rId18"/>
    <p:sldId id="286" r:id="rId19"/>
    <p:sldId id="258" r:id="rId20"/>
    <p:sldId id="282" r:id="rId21"/>
    <p:sldId id="26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3A4613-3F99-4D17-94C2-EEF004D3A2D8}" type="datetimeFigureOut">
              <a:rPr lang="en-US" smtClean="0"/>
              <a:t>7/27/2017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660C1C-DA13-409E-B69D-9E1C3F6F339E}" type="slidenum">
              <a:rPr lang="en-US" smtClean="0"/>
              <a:t>‹#›</a:t>
            </a:fld>
            <a:endParaRPr lang="en-US"/>
          </a:p>
        </p:txBody>
      </p:sp>
    </p:spTree>
    <p:extLst>
      <p:ext uri="{BB962C8B-B14F-4D97-AF65-F5344CB8AC3E}">
        <p14:creationId xmlns:p14="http://schemas.microsoft.com/office/powerpoint/2010/main" val="3284143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3A4613-3F99-4D17-94C2-EEF004D3A2D8}" type="datetimeFigureOut">
              <a:rPr lang="en-US" smtClean="0"/>
              <a:t>7/27/2017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660C1C-DA13-409E-B69D-9E1C3F6F339E}" type="slidenum">
              <a:rPr lang="en-US" smtClean="0"/>
              <a:t>‹#›</a:t>
            </a:fld>
            <a:endParaRPr lang="en-US"/>
          </a:p>
        </p:txBody>
      </p:sp>
    </p:spTree>
    <p:extLst>
      <p:ext uri="{BB962C8B-B14F-4D97-AF65-F5344CB8AC3E}">
        <p14:creationId xmlns:p14="http://schemas.microsoft.com/office/powerpoint/2010/main" val="2310033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3A4613-3F99-4D17-94C2-EEF004D3A2D8}" type="datetimeFigureOut">
              <a:rPr lang="en-US" smtClean="0"/>
              <a:t>7/27/2017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660C1C-DA13-409E-B69D-9E1C3F6F339E}" type="slidenum">
              <a:rPr lang="en-US" smtClean="0"/>
              <a:t>‹#›</a:t>
            </a:fld>
            <a:endParaRPr lang="en-US"/>
          </a:p>
        </p:txBody>
      </p:sp>
    </p:spTree>
    <p:extLst>
      <p:ext uri="{BB962C8B-B14F-4D97-AF65-F5344CB8AC3E}">
        <p14:creationId xmlns:p14="http://schemas.microsoft.com/office/powerpoint/2010/main" val="940616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3A4613-3F99-4D17-94C2-EEF004D3A2D8}" type="datetimeFigureOut">
              <a:rPr lang="en-US" smtClean="0"/>
              <a:t>7/27/2017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660C1C-DA13-409E-B69D-9E1C3F6F339E}" type="slidenum">
              <a:rPr lang="en-US" smtClean="0"/>
              <a:t>‹#›</a:t>
            </a:fld>
            <a:endParaRPr lang="en-US"/>
          </a:p>
        </p:txBody>
      </p:sp>
    </p:spTree>
    <p:extLst>
      <p:ext uri="{BB962C8B-B14F-4D97-AF65-F5344CB8AC3E}">
        <p14:creationId xmlns:p14="http://schemas.microsoft.com/office/powerpoint/2010/main" val="2807926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3A4613-3F99-4D17-94C2-EEF004D3A2D8}" type="datetimeFigureOut">
              <a:rPr lang="en-US" smtClean="0"/>
              <a:t>7/27/2017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660C1C-DA13-409E-B69D-9E1C3F6F339E}" type="slidenum">
              <a:rPr lang="en-US" smtClean="0"/>
              <a:t>‹#›</a:t>
            </a:fld>
            <a:endParaRPr lang="en-US"/>
          </a:p>
        </p:txBody>
      </p:sp>
    </p:spTree>
    <p:extLst>
      <p:ext uri="{BB962C8B-B14F-4D97-AF65-F5344CB8AC3E}">
        <p14:creationId xmlns:p14="http://schemas.microsoft.com/office/powerpoint/2010/main" val="4132280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3A4613-3F99-4D17-94C2-EEF004D3A2D8}" type="datetimeFigureOut">
              <a:rPr lang="en-US" smtClean="0"/>
              <a:t>7/27/2017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660C1C-DA13-409E-B69D-9E1C3F6F339E}" type="slidenum">
              <a:rPr lang="en-US" smtClean="0"/>
              <a:t>‹#›</a:t>
            </a:fld>
            <a:endParaRPr lang="en-US"/>
          </a:p>
        </p:txBody>
      </p:sp>
    </p:spTree>
    <p:extLst>
      <p:ext uri="{BB962C8B-B14F-4D97-AF65-F5344CB8AC3E}">
        <p14:creationId xmlns:p14="http://schemas.microsoft.com/office/powerpoint/2010/main" val="3679426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3A4613-3F99-4D17-94C2-EEF004D3A2D8}" type="datetimeFigureOut">
              <a:rPr lang="en-US" smtClean="0"/>
              <a:t>7/27/2017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660C1C-DA13-409E-B69D-9E1C3F6F339E}" type="slidenum">
              <a:rPr lang="en-US" smtClean="0"/>
              <a:t>‹#›</a:t>
            </a:fld>
            <a:endParaRPr lang="en-US"/>
          </a:p>
        </p:txBody>
      </p:sp>
    </p:spTree>
    <p:extLst>
      <p:ext uri="{BB962C8B-B14F-4D97-AF65-F5344CB8AC3E}">
        <p14:creationId xmlns:p14="http://schemas.microsoft.com/office/powerpoint/2010/main" val="2021002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3A4613-3F99-4D17-94C2-EEF004D3A2D8}" type="datetimeFigureOut">
              <a:rPr lang="en-US" smtClean="0"/>
              <a:t>7/27/2017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660C1C-DA13-409E-B69D-9E1C3F6F339E}" type="slidenum">
              <a:rPr lang="en-US" smtClean="0"/>
              <a:t>‹#›</a:t>
            </a:fld>
            <a:endParaRPr lang="en-US"/>
          </a:p>
        </p:txBody>
      </p:sp>
    </p:spTree>
    <p:extLst>
      <p:ext uri="{BB962C8B-B14F-4D97-AF65-F5344CB8AC3E}">
        <p14:creationId xmlns:p14="http://schemas.microsoft.com/office/powerpoint/2010/main" val="2553962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3A4613-3F99-4D17-94C2-EEF004D3A2D8}" type="datetimeFigureOut">
              <a:rPr lang="en-US" smtClean="0"/>
              <a:t>7/27/2017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660C1C-DA13-409E-B69D-9E1C3F6F339E}" type="slidenum">
              <a:rPr lang="en-US" smtClean="0"/>
              <a:t>‹#›</a:t>
            </a:fld>
            <a:endParaRPr lang="en-US"/>
          </a:p>
        </p:txBody>
      </p:sp>
    </p:spTree>
    <p:extLst>
      <p:ext uri="{BB962C8B-B14F-4D97-AF65-F5344CB8AC3E}">
        <p14:creationId xmlns:p14="http://schemas.microsoft.com/office/powerpoint/2010/main" val="712645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3A4613-3F99-4D17-94C2-EEF004D3A2D8}" type="datetimeFigureOut">
              <a:rPr lang="en-US" smtClean="0"/>
              <a:t>7/27/2017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660C1C-DA13-409E-B69D-9E1C3F6F339E}" type="slidenum">
              <a:rPr lang="en-US" smtClean="0"/>
              <a:t>‹#›</a:t>
            </a:fld>
            <a:endParaRPr lang="en-US"/>
          </a:p>
        </p:txBody>
      </p:sp>
    </p:spTree>
    <p:extLst>
      <p:ext uri="{BB962C8B-B14F-4D97-AF65-F5344CB8AC3E}">
        <p14:creationId xmlns:p14="http://schemas.microsoft.com/office/powerpoint/2010/main" val="700251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3A4613-3F99-4D17-94C2-EEF004D3A2D8}" type="datetimeFigureOut">
              <a:rPr lang="en-US" smtClean="0"/>
              <a:t>7/27/2017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660C1C-DA13-409E-B69D-9E1C3F6F339E}" type="slidenum">
              <a:rPr lang="en-US" smtClean="0"/>
              <a:t>‹#›</a:t>
            </a:fld>
            <a:endParaRPr lang="en-US"/>
          </a:p>
        </p:txBody>
      </p:sp>
    </p:spTree>
    <p:extLst>
      <p:ext uri="{BB962C8B-B14F-4D97-AF65-F5344CB8AC3E}">
        <p14:creationId xmlns:p14="http://schemas.microsoft.com/office/powerpoint/2010/main" val="117050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3A4613-3F99-4D17-94C2-EEF004D3A2D8}" type="datetimeFigureOut">
              <a:rPr lang="en-US" smtClean="0"/>
              <a:t>7/27/2017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660C1C-DA13-409E-B69D-9E1C3F6F339E}" type="slidenum">
              <a:rPr lang="en-US" smtClean="0"/>
              <a:t>‹#›</a:t>
            </a:fld>
            <a:endParaRPr lang="en-US"/>
          </a:p>
        </p:txBody>
      </p:sp>
    </p:spTree>
    <p:extLst>
      <p:ext uri="{BB962C8B-B14F-4D97-AF65-F5344CB8AC3E}">
        <p14:creationId xmlns:p14="http://schemas.microsoft.com/office/powerpoint/2010/main" val="44884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tn.gov/dcs/article/report-child-abus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mtsu.edu/rootpage_files/Tennessee_statutes.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470025"/>
          </a:xfrm>
        </p:spPr>
        <p:txBody>
          <a:bodyPr>
            <a:normAutofit/>
          </a:bodyPr>
          <a:lstStyle/>
          <a:p>
            <a:r>
              <a:rPr lang="en-US" sz="6000" b="1" dirty="0" smtClean="0"/>
              <a:t>Minors on Campus</a:t>
            </a:r>
            <a:endParaRPr lang="en-US" sz="6000" b="1" dirty="0"/>
          </a:p>
        </p:txBody>
      </p:sp>
      <p:sp>
        <p:nvSpPr>
          <p:cNvPr id="3" name="Subtitle 2"/>
          <p:cNvSpPr>
            <a:spLocks noGrp="1"/>
          </p:cNvSpPr>
          <p:nvPr>
            <p:ph type="subTitle" idx="1"/>
          </p:nvPr>
        </p:nvSpPr>
        <p:spPr>
          <a:xfrm>
            <a:off x="1371600" y="2568654"/>
            <a:ext cx="6400800" cy="2308145"/>
          </a:xfrm>
        </p:spPr>
        <p:txBody>
          <a:bodyPr>
            <a:normAutofit lnSpcReduction="10000"/>
          </a:bodyPr>
          <a:lstStyle/>
          <a:p>
            <a:r>
              <a:rPr lang="en-US" dirty="0" smtClean="0">
                <a:solidFill>
                  <a:schemeClr val="tx1"/>
                </a:solidFill>
              </a:rPr>
              <a:t>Training for Authorized Adults</a:t>
            </a:r>
          </a:p>
          <a:p>
            <a:r>
              <a:rPr lang="en-US" dirty="0" smtClean="0">
                <a:solidFill>
                  <a:schemeClr val="tx1"/>
                </a:solidFill>
              </a:rPr>
              <a:t>MTSU Policy 101</a:t>
            </a:r>
          </a:p>
          <a:p>
            <a:endParaRPr lang="en-US" dirty="0" smtClean="0">
              <a:solidFill>
                <a:schemeClr val="tx1"/>
              </a:solidFill>
            </a:endParaRPr>
          </a:p>
          <a:p>
            <a:r>
              <a:rPr lang="en-US" dirty="0" smtClean="0">
                <a:solidFill>
                  <a:schemeClr val="tx1"/>
                </a:solidFill>
              </a:rPr>
              <a:t>2017</a:t>
            </a:r>
            <a:endParaRPr lang="en-US" dirty="0">
              <a:solidFill>
                <a:schemeClr val="tx1"/>
              </a:solidFill>
            </a:endParaRPr>
          </a:p>
        </p:txBody>
      </p:sp>
    </p:spTree>
    <p:extLst>
      <p:ext uri="{BB962C8B-B14F-4D97-AF65-F5344CB8AC3E}">
        <p14:creationId xmlns:p14="http://schemas.microsoft.com/office/powerpoint/2010/main" val="737072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Authorized Adults Must </a:t>
            </a:r>
            <a:r>
              <a:rPr lang="en-US" b="1" dirty="0" smtClean="0">
                <a:solidFill>
                  <a:srgbClr val="FF0000"/>
                </a:solidFill>
              </a:rPr>
              <a:t>NOT:</a:t>
            </a:r>
            <a:endParaRPr lang="en-US" dirty="0"/>
          </a:p>
        </p:txBody>
      </p:sp>
      <p:sp>
        <p:nvSpPr>
          <p:cNvPr id="3" name="Content Placeholder 2"/>
          <p:cNvSpPr>
            <a:spLocks noGrp="1"/>
          </p:cNvSpPr>
          <p:nvPr>
            <p:ph idx="1"/>
          </p:nvPr>
        </p:nvSpPr>
        <p:spPr/>
        <p:txBody>
          <a:bodyPr/>
          <a:lstStyle/>
          <a:p>
            <a:pPr marL="0" indent="0">
              <a:buNone/>
            </a:pPr>
            <a:r>
              <a:rPr lang="en-US" dirty="0"/>
              <a:t>P</a:t>
            </a:r>
            <a:r>
              <a:rPr lang="en-US" dirty="0" smtClean="0"/>
              <a:t>rovide alcohol, tobacco, tobacco products or illegal drugs to any minor. Authorized Adults shall not provide prescription drugs or any medication to any minor unless specifically authorized in writing by the parent or legal guardian as being required for the minor’s care or the minor’s emergency treatment. </a:t>
            </a:r>
          </a:p>
          <a:p>
            <a:endParaRPr lang="en-US" dirty="0"/>
          </a:p>
        </p:txBody>
      </p:sp>
    </p:spTree>
    <p:extLst>
      <p:ext uri="{BB962C8B-B14F-4D97-AF65-F5344CB8AC3E}">
        <p14:creationId xmlns:p14="http://schemas.microsoft.com/office/powerpoint/2010/main" val="4066178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Authorized Adults Must </a:t>
            </a:r>
            <a:r>
              <a:rPr lang="en-US" b="1" dirty="0" smtClean="0">
                <a:solidFill>
                  <a:srgbClr val="FF0000"/>
                </a:solidFill>
              </a:rPr>
              <a:t>NOT</a:t>
            </a:r>
            <a:r>
              <a:rPr lang="en-US" dirty="0" smtClean="0">
                <a:solidFill>
                  <a:srgbClr val="FF0000"/>
                </a:solidFill>
              </a:rPr>
              <a:t>:</a:t>
            </a:r>
            <a:endParaRPr lang="en-US" dirty="0"/>
          </a:p>
        </p:txBody>
      </p:sp>
      <p:sp>
        <p:nvSpPr>
          <p:cNvPr id="3" name="Content Placeholder 2"/>
          <p:cNvSpPr>
            <a:spLocks noGrp="1"/>
          </p:cNvSpPr>
          <p:nvPr>
            <p:ph idx="1"/>
          </p:nvPr>
        </p:nvSpPr>
        <p:spPr>
          <a:xfrm>
            <a:off x="457200" y="1752600"/>
            <a:ext cx="8229600" cy="2438400"/>
          </a:xfrm>
        </p:spPr>
        <p:txBody>
          <a:bodyPr/>
          <a:lstStyle/>
          <a:p>
            <a:pPr marL="0" indent="0">
              <a:buNone/>
            </a:pPr>
            <a:r>
              <a:rPr lang="en-US" dirty="0" smtClean="0"/>
              <a:t>Make sexual materials in any form available to minors or assist them in any way in gaining access to such materials.</a:t>
            </a:r>
            <a:endParaRPr lang="en-US" dirty="0"/>
          </a:p>
        </p:txBody>
      </p:sp>
    </p:spTree>
    <p:extLst>
      <p:ext uri="{BB962C8B-B14F-4D97-AF65-F5344CB8AC3E}">
        <p14:creationId xmlns:p14="http://schemas.microsoft.com/office/powerpoint/2010/main" val="4286474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Obligations</a:t>
            </a:r>
            <a:endParaRPr lang="en-US" dirty="0"/>
          </a:p>
        </p:txBody>
      </p:sp>
      <p:sp>
        <p:nvSpPr>
          <p:cNvPr id="3" name="Content Placeholder 2"/>
          <p:cNvSpPr>
            <a:spLocks noGrp="1"/>
          </p:cNvSpPr>
          <p:nvPr>
            <p:ph idx="1"/>
          </p:nvPr>
        </p:nvSpPr>
        <p:spPr>
          <a:xfrm>
            <a:off x="457200" y="1417638"/>
            <a:ext cx="8229600" cy="3733800"/>
          </a:xfrm>
        </p:spPr>
        <p:txBody>
          <a:bodyPr>
            <a:normAutofit lnSpcReduction="10000"/>
          </a:bodyPr>
          <a:lstStyle/>
          <a:p>
            <a:pPr marL="0" indent="0">
              <a:buNone/>
            </a:pPr>
            <a:r>
              <a:rPr lang="en-US" sz="2800" dirty="0"/>
              <a:t>If a </a:t>
            </a:r>
            <a:r>
              <a:rPr lang="en-US" sz="2800" dirty="0" smtClean="0"/>
              <a:t>participant </a:t>
            </a:r>
            <a:r>
              <a:rPr lang="en-US" sz="2800" dirty="0"/>
              <a:t>discloses any type of assault or abuse </a:t>
            </a:r>
            <a:r>
              <a:rPr lang="en-US" sz="2800" dirty="0" smtClean="0"/>
              <a:t>occurring at </a:t>
            </a:r>
            <a:r>
              <a:rPr lang="en-US" sz="2800" dirty="0"/>
              <a:t>any time </a:t>
            </a:r>
            <a:r>
              <a:rPr lang="en-US" sz="2800" dirty="0" smtClean="0"/>
              <a:t>previous to </a:t>
            </a:r>
            <a:r>
              <a:rPr lang="en-US" sz="2800" dirty="0"/>
              <a:t>or during the </a:t>
            </a:r>
            <a:r>
              <a:rPr lang="en-US" sz="2800" dirty="0" smtClean="0"/>
              <a:t>program, </a:t>
            </a:r>
            <a:r>
              <a:rPr lang="en-US" sz="2800" dirty="0"/>
              <a:t>or an Authorized Adult has reason to suspect that the participant has been subject to such assault or abuse, the Authorized Adult, as a mandated reporter, </a:t>
            </a:r>
            <a:r>
              <a:rPr lang="en-US" sz="2800" dirty="0" smtClean="0"/>
              <a:t>must </a:t>
            </a:r>
            <a:r>
              <a:rPr lang="en-US" sz="2800" dirty="0"/>
              <a:t>inform the Program </a:t>
            </a:r>
            <a:r>
              <a:rPr lang="en-US" sz="2800" dirty="0" smtClean="0"/>
              <a:t>Director </a:t>
            </a:r>
            <a:r>
              <a:rPr lang="en-US" sz="2800" dirty="0"/>
              <a:t>immediately, unless the Authorized Adult believes that the Program Director </a:t>
            </a:r>
            <a:r>
              <a:rPr lang="en-US" sz="2800" dirty="0" smtClean="0"/>
              <a:t>may </a:t>
            </a:r>
            <a:r>
              <a:rPr lang="en-US" sz="2800" dirty="0"/>
              <a:t>be involved in the allegations of assault or abuse. </a:t>
            </a:r>
            <a:endParaRPr lang="en-US" sz="2400" dirty="0"/>
          </a:p>
        </p:txBody>
      </p:sp>
    </p:spTree>
    <p:extLst>
      <p:ext uri="{BB962C8B-B14F-4D97-AF65-F5344CB8AC3E}">
        <p14:creationId xmlns:p14="http://schemas.microsoft.com/office/powerpoint/2010/main" val="2269303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t>Reporting Procedure</a:t>
            </a:r>
            <a:endParaRPr lang="en-US" dirty="0"/>
          </a:p>
        </p:txBody>
      </p:sp>
      <p:sp>
        <p:nvSpPr>
          <p:cNvPr id="3" name="Content Placeholder 2"/>
          <p:cNvSpPr>
            <a:spLocks noGrp="1"/>
          </p:cNvSpPr>
          <p:nvPr>
            <p:ph idx="1"/>
          </p:nvPr>
        </p:nvSpPr>
        <p:spPr>
          <a:xfrm>
            <a:off x="457200" y="1186405"/>
            <a:ext cx="8077200" cy="4071395"/>
          </a:xfrm>
        </p:spPr>
        <p:txBody>
          <a:bodyPr>
            <a:normAutofit lnSpcReduction="10000"/>
          </a:bodyPr>
          <a:lstStyle/>
          <a:p>
            <a:pPr marL="0" lvl="1" indent="0">
              <a:lnSpc>
                <a:spcPct val="115000"/>
              </a:lnSpc>
              <a:spcBef>
                <a:spcPts val="0"/>
              </a:spcBef>
              <a:buNone/>
            </a:pPr>
            <a:r>
              <a:rPr lang="en-US" sz="2000" dirty="0" smtClean="0">
                <a:ea typeface="Times New Roman"/>
                <a:cs typeface="Times New Roman"/>
              </a:rPr>
              <a:t>Together, the </a:t>
            </a:r>
            <a:r>
              <a:rPr lang="en-US" sz="2000" dirty="0" smtClean="0">
                <a:effectLst/>
                <a:ea typeface="Times New Roman"/>
                <a:cs typeface="Times New Roman"/>
              </a:rPr>
              <a:t>Program Director </a:t>
            </a:r>
            <a:r>
              <a:rPr lang="en-US" sz="2000" dirty="0" smtClean="0">
                <a:ea typeface="Times New Roman"/>
                <a:cs typeface="Times New Roman"/>
              </a:rPr>
              <a:t>and authorized adult must</a:t>
            </a:r>
            <a:r>
              <a:rPr lang="en-US" sz="2000" dirty="0" smtClean="0">
                <a:effectLst/>
                <a:ea typeface="Times New Roman"/>
                <a:cs typeface="Times New Roman"/>
              </a:rPr>
              <a:t> call </a:t>
            </a:r>
            <a:r>
              <a:rPr lang="en-US" sz="2000" b="1" dirty="0" smtClean="0">
                <a:effectLst/>
                <a:ea typeface="Times New Roman"/>
                <a:cs typeface="Times New Roman"/>
              </a:rPr>
              <a:t>1-877-237-0004</a:t>
            </a:r>
            <a:r>
              <a:rPr lang="en-US" sz="2000" dirty="0" smtClean="0">
                <a:effectLst/>
                <a:ea typeface="Times New Roman"/>
                <a:cs typeface="Times New Roman"/>
              </a:rPr>
              <a:t> (The Tennessee Department of Children’s Services Child Abuse Hotline) if the situation requires an emergency response. If the Program Director is unavailable, is suspected to be involved in the allegations of assault or abuse, or if the Program Director or his/her designee does not call </a:t>
            </a:r>
            <a:r>
              <a:rPr lang="en-US" sz="2000" b="1" dirty="0" smtClean="0">
                <a:effectLst/>
                <a:ea typeface="Times New Roman"/>
                <a:cs typeface="Times New Roman"/>
              </a:rPr>
              <a:t>1-877-237-0004</a:t>
            </a:r>
            <a:r>
              <a:rPr lang="en-US" sz="2000" dirty="0" smtClean="0">
                <a:effectLst/>
                <a:ea typeface="Times New Roman"/>
                <a:cs typeface="Times New Roman"/>
              </a:rPr>
              <a:t>, </a:t>
            </a:r>
            <a:r>
              <a:rPr lang="en-US" sz="2000" dirty="0" smtClean="0">
                <a:ea typeface="Times New Roman"/>
                <a:cs typeface="Times New Roman"/>
              </a:rPr>
              <a:t>the authorized adult</a:t>
            </a:r>
            <a:r>
              <a:rPr lang="en-US" sz="2000" dirty="0" smtClean="0">
                <a:effectLst/>
                <a:ea typeface="Times New Roman"/>
                <a:cs typeface="Times New Roman"/>
              </a:rPr>
              <a:t> should immediately call </a:t>
            </a:r>
            <a:r>
              <a:rPr lang="en-US" sz="2000" b="1" dirty="0" smtClean="0">
                <a:effectLst/>
                <a:ea typeface="Times New Roman"/>
                <a:cs typeface="Times New Roman"/>
              </a:rPr>
              <a:t>1-877-237-0004</a:t>
            </a:r>
            <a:r>
              <a:rPr lang="en-US" sz="2000" dirty="0" smtClean="0">
                <a:effectLst/>
                <a:ea typeface="Times New Roman"/>
                <a:cs typeface="Times New Roman"/>
              </a:rPr>
              <a:t> if the situation requires an emergency response.</a:t>
            </a:r>
          </a:p>
          <a:p>
            <a:pPr marL="0" lvl="1" indent="0">
              <a:lnSpc>
                <a:spcPct val="115000"/>
              </a:lnSpc>
              <a:spcBef>
                <a:spcPts val="0"/>
              </a:spcBef>
              <a:buNone/>
            </a:pPr>
            <a:endParaRPr lang="en-US" sz="1200" dirty="0" smtClean="0">
              <a:effectLst/>
              <a:ea typeface="Times New Roman"/>
              <a:cs typeface="Times New Roman"/>
            </a:endParaRPr>
          </a:p>
          <a:p>
            <a:pPr marL="0" lvl="1" indent="0">
              <a:lnSpc>
                <a:spcPct val="115000"/>
              </a:lnSpc>
              <a:spcBef>
                <a:spcPts val="0"/>
              </a:spcBef>
              <a:buNone/>
            </a:pPr>
            <a:r>
              <a:rPr lang="en-US" sz="2000" dirty="0"/>
              <a:t>If a situation is felt to present immediate danger to a minor, University Police should be called as soon as possible</a:t>
            </a:r>
            <a:r>
              <a:rPr lang="en-US" sz="2000" dirty="0" smtClean="0"/>
              <a:t>, </a:t>
            </a:r>
            <a:r>
              <a:rPr lang="en-US" sz="2000" b="1" dirty="0" smtClean="0"/>
              <a:t>615-898-2424</a:t>
            </a:r>
            <a:r>
              <a:rPr lang="en-US" sz="2000" dirty="0" smtClean="0"/>
              <a:t>, followed </a:t>
            </a:r>
            <a:r>
              <a:rPr lang="en-US" sz="2000" dirty="0"/>
              <a:t>with a call to </a:t>
            </a:r>
            <a:r>
              <a:rPr lang="en-US" sz="2000" b="1" dirty="0"/>
              <a:t>1-877-237-0004 </a:t>
            </a:r>
            <a:r>
              <a:rPr lang="en-US" sz="2000" dirty="0"/>
              <a:t>(The Tennessee Department of Children’s Child Abuse Hotline).</a:t>
            </a:r>
          </a:p>
          <a:p>
            <a:pPr marL="457200" lvl="1" indent="0">
              <a:lnSpc>
                <a:spcPct val="115000"/>
              </a:lnSpc>
              <a:spcBef>
                <a:spcPts val="0"/>
              </a:spcBef>
              <a:buNone/>
            </a:pPr>
            <a:endParaRPr lang="en-US" sz="2000" dirty="0">
              <a:solidFill>
                <a:srgbClr val="002060"/>
              </a:solidFill>
              <a:ea typeface="Calibri"/>
              <a:cs typeface="Times New Roman"/>
            </a:endParaRPr>
          </a:p>
          <a:p>
            <a:pPr marL="0" indent="0">
              <a:buNone/>
            </a:pPr>
            <a:endParaRPr lang="en-US" dirty="0"/>
          </a:p>
        </p:txBody>
      </p:sp>
    </p:spTree>
    <p:extLst>
      <p:ext uri="{BB962C8B-B14F-4D97-AF65-F5344CB8AC3E}">
        <p14:creationId xmlns:p14="http://schemas.microsoft.com/office/powerpoint/2010/main" val="1580848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Procedure</a:t>
            </a:r>
            <a:endParaRPr lang="en-US" dirty="0"/>
          </a:p>
        </p:txBody>
      </p:sp>
      <p:sp>
        <p:nvSpPr>
          <p:cNvPr id="3" name="Content Placeholder 2"/>
          <p:cNvSpPr>
            <a:spLocks noGrp="1"/>
          </p:cNvSpPr>
          <p:nvPr>
            <p:ph idx="1"/>
          </p:nvPr>
        </p:nvSpPr>
        <p:spPr>
          <a:xfrm>
            <a:off x="457200" y="1295400"/>
            <a:ext cx="8229600" cy="4525963"/>
          </a:xfrm>
        </p:spPr>
        <p:txBody>
          <a:bodyPr/>
          <a:lstStyle/>
          <a:p>
            <a:pPr marL="0" lvl="2" indent="0">
              <a:buNone/>
            </a:pPr>
            <a:r>
              <a:rPr lang="en-US" dirty="0"/>
              <a:t>If the report relates to a past event where there is no immediate threat to a minor (e.g., the report is based on a past event and the alleged abuser is not known to be currently in contact with minors), the Program </a:t>
            </a:r>
            <a:r>
              <a:rPr lang="en-US" dirty="0" smtClean="0"/>
              <a:t>Director or </a:t>
            </a:r>
            <a:r>
              <a:rPr lang="en-US" dirty="0"/>
              <a:t>the Authorized Adult must provide written notification within 48 hours of filing the oral report to the Department of Children’s Services at this site: </a:t>
            </a:r>
            <a:r>
              <a:rPr lang="en-US" dirty="0">
                <a:solidFill>
                  <a:srgbClr val="0070C0"/>
                </a:solidFill>
                <a:hlinkClick r:id="rId2"/>
              </a:rPr>
              <a:t>https://</a:t>
            </a:r>
            <a:r>
              <a:rPr lang="en-US" dirty="0" smtClean="0">
                <a:solidFill>
                  <a:srgbClr val="0070C0"/>
                </a:solidFill>
                <a:hlinkClick r:id="rId2"/>
              </a:rPr>
              <a:t>www.tn.gov/dcs/article/report-child-abuse</a:t>
            </a:r>
            <a:r>
              <a:rPr lang="en-US" dirty="0" smtClean="0"/>
              <a:t>.  </a:t>
            </a:r>
          </a:p>
          <a:p>
            <a:pPr marL="0" lvl="2" indent="0">
              <a:buNone/>
            </a:pPr>
            <a:endParaRPr lang="en-US" sz="700" dirty="0" smtClean="0"/>
          </a:p>
          <a:p>
            <a:pPr marL="0" lvl="2" indent="0">
              <a:buNone/>
            </a:pPr>
            <a:r>
              <a:rPr lang="en-US" dirty="0" smtClean="0"/>
              <a:t>In addition, the Program Director will contact University Police if that has not already occurred.</a:t>
            </a:r>
            <a:endParaRPr lang="en-US" dirty="0"/>
          </a:p>
          <a:p>
            <a:pPr marL="0" indent="0">
              <a:buNone/>
            </a:pPr>
            <a:endParaRPr lang="en-US" dirty="0"/>
          </a:p>
        </p:txBody>
      </p:sp>
    </p:spTree>
    <p:extLst>
      <p:ext uri="{BB962C8B-B14F-4D97-AF65-F5344CB8AC3E}">
        <p14:creationId xmlns:p14="http://schemas.microsoft.com/office/powerpoint/2010/main" val="234902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Procedure</a:t>
            </a:r>
            <a:endParaRPr lang="en-US" dirty="0"/>
          </a:p>
        </p:txBody>
      </p:sp>
      <p:sp>
        <p:nvSpPr>
          <p:cNvPr id="3" name="Content Placeholder 2"/>
          <p:cNvSpPr>
            <a:spLocks noGrp="1"/>
          </p:cNvSpPr>
          <p:nvPr>
            <p:ph idx="1"/>
          </p:nvPr>
        </p:nvSpPr>
        <p:spPr>
          <a:xfrm>
            <a:off x="457200" y="1417638"/>
            <a:ext cx="8229600" cy="3276600"/>
          </a:xfrm>
        </p:spPr>
        <p:txBody>
          <a:bodyPr/>
          <a:lstStyle/>
          <a:p>
            <a:pPr marL="0" indent="0">
              <a:buNone/>
            </a:pPr>
            <a:r>
              <a:rPr lang="en-US" dirty="0" smtClean="0"/>
              <a:t>The Program Director should notify the appropriate senior administrator, Office of the University Counsel, and the Title IX Coordinator as soon as practical, but this notification should not unreasonably delay the notification requirements outlined in the slides above.</a:t>
            </a:r>
            <a:endParaRPr lang="en-US" dirty="0"/>
          </a:p>
        </p:txBody>
      </p:sp>
    </p:spTree>
    <p:extLst>
      <p:ext uri="{BB962C8B-B14F-4D97-AF65-F5344CB8AC3E}">
        <p14:creationId xmlns:p14="http://schemas.microsoft.com/office/powerpoint/2010/main" val="3431901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Suspected Child Abuse</a:t>
            </a:r>
            <a:endParaRPr lang="en-US" dirty="0"/>
          </a:p>
        </p:txBody>
      </p:sp>
      <p:sp>
        <p:nvSpPr>
          <p:cNvPr id="3" name="Content Placeholder 2"/>
          <p:cNvSpPr>
            <a:spLocks noGrp="1"/>
          </p:cNvSpPr>
          <p:nvPr>
            <p:ph idx="1"/>
          </p:nvPr>
        </p:nvSpPr>
        <p:spPr>
          <a:xfrm>
            <a:off x="457200" y="1600201"/>
            <a:ext cx="8229600" cy="2971800"/>
          </a:xfrm>
        </p:spPr>
        <p:txBody>
          <a:bodyPr>
            <a:normAutofit/>
          </a:bodyPr>
          <a:lstStyle/>
          <a:p>
            <a:pPr marL="0" indent="0">
              <a:buNone/>
            </a:pPr>
            <a:r>
              <a:rPr lang="en-US" dirty="0" smtClean="0"/>
              <a:t>Child abuse and neglect occurs when a child is mistreated, resulting in injury or risk of harm. Abuse can be physical, verbal, emotional or sexual.</a:t>
            </a:r>
          </a:p>
          <a:p>
            <a:pPr marL="0" indent="0">
              <a:buNone/>
            </a:pPr>
            <a:endParaRPr lang="en-US" sz="1400" dirty="0" smtClean="0"/>
          </a:p>
          <a:p>
            <a:pPr marL="0" indent="0">
              <a:buNone/>
            </a:pPr>
            <a:endParaRPr lang="en-US" sz="3600" dirty="0" smtClean="0"/>
          </a:p>
          <a:p>
            <a:endParaRPr lang="en-US" dirty="0"/>
          </a:p>
        </p:txBody>
      </p:sp>
      <p:sp>
        <p:nvSpPr>
          <p:cNvPr id="4" name="TextBox 3"/>
          <p:cNvSpPr txBox="1"/>
          <p:nvPr/>
        </p:nvSpPr>
        <p:spPr>
          <a:xfrm>
            <a:off x="794238" y="5638800"/>
            <a:ext cx="8382000" cy="830997"/>
          </a:xfrm>
          <a:prstGeom prst="rect">
            <a:avLst/>
          </a:prstGeom>
          <a:noFill/>
        </p:spPr>
        <p:txBody>
          <a:bodyPr wrap="square" rtlCol="0">
            <a:spAutoFit/>
          </a:bodyPr>
          <a:lstStyle/>
          <a:p>
            <a:r>
              <a:rPr lang="en-US" sz="2400" b="1" dirty="0">
                <a:solidFill>
                  <a:schemeClr val="bg1"/>
                </a:solidFill>
              </a:rPr>
              <a:t>Tennessee Department of Children’s Services </a:t>
            </a:r>
          </a:p>
          <a:p>
            <a:r>
              <a:rPr lang="en-US" sz="2400" b="1" dirty="0">
                <a:solidFill>
                  <a:schemeClr val="bg1"/>
                </a:solidFill>
              </a:rPr>
              <a:t>http://www.tn.gov/dcs/section/child-safety</a:t>
            </a:r>
          </a:p>
        </p:txBody>
      </p:sp>
    </p:spTree>
    <p:extLst>
      <p:ext uri="{BB962C8B-B14F-4D97-AF65-F5344CB8AC3E}">
        <p14:creationId xmlns:p14="http://schemas.microsoft.com/office/powerpoint/2010/main" val="3907354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Types of Abuse</a:t>
            </a:r>
            <a:endParaRPr lang="en-US" dirty="0"/>
          </a:p>
        </p:txBody>
      </p:sp>
      <p:sp>
        <p:nvSpPr>
          <p:cNvPr id="3" name="Content Placeholder 2"/>
          <p:cNvSpPr>
            <a:spLocks noGrp="1"/>
          </p:cNvSpPr>
          <p:nvPr>
            <p:ph idx="1"/>
          </p:nvPr>
        </p:nvSpPr>
        <p:spPr>
          <a:xfrm>
            <a:off x="457200" y="1600200"/>
            <a:ext cx="8229600" cy="3505200"/>
          </a:xfrm>
        </p:spPr>
        <p:txBody>
          <a:bodyPr>
            <a:normAutofit/>
          </a:bodyPr>
          <a:lstStyle/>
          <a:p>
            <a:r>
              <a:rPr lang="en-US" sz="2400" b="1" dirty="0" smtClean="0"/>
              <a:t>Physical Abuse</a:t>
            </a:r>
            <a:r>
              <a:rPr lang="en-US" sz="2400" dirty="0" smtClean="0"/>
              <a:t> is non-accidental physical trauma or injury inflicted by a parent or caretaker on a child. It also includes a parent's or a caretaker's failure to protect a child from another person who perpetrated physical abuse on a child. </a:t>
            </a:r>
          </a:p>
          <a:p>
            <a:pPr marL="0" indent="0">
              <a:buNone/>
            </a:pPr>
            <a:endParaRPr lang="en-US" sz="2400" dirty="0" smtClean="0"/>
          </a:p>
          <a:p>
            <a:r>
              <a:rPr lang="en-US" sz="2400" b="1" dirty="0" smtClean="0"/>
              <a:t>Physical Neglect </a:t>
            </a:r>
            <a:r>
              <a:rPr lang="en-US" sz="2400" dirty="0" smtClean="0"/>
              <a:t>is the failure to provide for a child's physical survival needs to the extent that there is harm or risk of harm to the child's health or safety. </a:t>
            </a:r>
          </a:p>
        </p:txBody>
      </p:sp>
      <p:sp>
        <p:nvSpPr>
          <p:cNvPr id="4" name="TextBox 3"/>
          <p:cNvSpPr txBox="1"/>
          <p:nvPr/>
        </p:nvSpPr>
        <p:spPr>
          <a:xfrm>
            <a:off x="454306" y="5638800"/>
            <a:ext cx="8382000" cy="830997"/>
          </a:xfrm>
          <a:prstGeom prst="rect">
            <a:avLst/>
          </a:prstGeom>
          <a:noFill/>
        </p:spPr>
        <p:txBody>
          <a:bodyPr wrap="square" rtlCol="0">
            <a:spAutoFit/>
          </a:bodyPr>
          <a:lstStyle/>
          <a:p>
            <a:r>
              <a:rPr lang="en-US" sz="2400" b="1" dirty="0">
                <a:solidFill>
                  <a:schemeClr val="bg1"/>
                </a:solidFill>
              </a:rPr>
              <a:t>Tennessee Department of Children’s Services </a:t>
            </a:r>
          </a:p>
          <a:p>
            <a:r>
              <a:rPr lang="en-US" sz="2400" b="1" dirty="0">
                <a:solidFill>
                  <a:schemeClr val="bg1"/>
                </a:solidFill>
              </a:rPr>
              <a:t>http://www.tn.gov/dcs/section/child-safety</a:t>
            </a:r>
          </a:p>
        </p:txBody>
      </p:sp>
    </p:spTree>
    <p:extLst>
      <p:ext uri="{BB962C8B-B14F-4D97-AF65-F5344CB8AC3E}">
        <p14:creationId xmlns:p14="http://schemas.microsoft.com/office/powerpoint/2010/main" val="20108488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Types of Abuse</a:t>
            </a:r>
            <a:endParaRPr lang="en-US" dirty="0"/>
          </a:p>
        </p:txBody>
      </p:sp>
      <p:sp>
        <p:nvSpPr>
          <p:cNvPr id="3" name="Content Placeholder 2"/>
          <p:cNvSpPr>
            <a:spLocks noGrp="1"/>
          </p:cNvSpPr>
          <p:nvPr>
            <p:ph idx="1"/>
          </p:nvPr>
        </p:nvSpPr>
        <p:spPr>
          <a:xfrm>
            <a:off x="228600" y="1143000"/>
            <a:ext cx="8686800" cy="3962400"/>
          </a:xfrm>
        </p:spPr>
        <p:txBody>
          <a:bodyPr>
            <a:normAutofit fontScale="85000" lnSpcReduction="20000"/>
          </a:bodyPr>
          <a:lstStyle/>
          <a:p>
            <a:r>
              <a:rPr lang="en-US" sz="2800" b="1" dirty="0" smtClean="0"/>
              <a:t>Sexual Abuse</a:t>
            </a:r>
            <a:r>
              <a:rPr lang="en-US" sz="2800" dirty="0" smtClean="0"/>
              <a:t> includes penetration or external touching of a child's intimate parts, oral sex with a child, indecent exposure or any other sexual act performed in a child's presence for sexual gratification, sexual use of a child for prostitution, and the manufacturing of child pornography. Child sexual abuse is also the willful failure of the parent or the child's caretaker to make a reasonable effort to stop child sexual abuse by another person. </a:t>
            </a:r>
          </a:p>
          <a:p>
            <a:endParaRPr lang="en-US" sz="2800" dirty="0" smtClean="0"/>
          </a:p>
          <a:p>
            <a:r>
              <a:rPr lang="en-US" sz="2800" b="1" dirty="0" smtClean="0"/>
              <a:t>Emotional Abuse</a:t>
            </a:r>
            <a:r>
              <a:rPr lang="en-US" sz="2800" dirty="0" smtClean="0"/>
              <a:t> includes verbal assaults, ignoring and indifference or constant family conflict. If a child is degraded enough, the child will begin to live up to the image communicated by the abusing parent or caretaker. </a:t>
            </a:r>
          </a:p>
          <a:p>
            <a:endParaRPr lang="en-US" dirty="0"/>
          </a:p>
        </p:txBody>
      </p:sp>
      <p:sp>
        <p:nvSpPr>
          <p:cNvPr id="4" name="TextBox 3"/>
          <p:cNvSpPr txBox="1"/>
          <p:nvPr/>
        </p:nvSpPr>
        <p:spPr>
          <a:xfrm>
            <a:off x="304800" y="5562600"/>
            <a:ext cx="8382000" cy="830997"/>
          </a:xfrm>
          <a:prstGeom prst="rect">
            <a:avLst/>
          </a:prstGeom>
          <a:noFill/>
        </p:spPr>
        <p:txBody>
          <a:bodyPr wrap="square" rtlCol="0">
            <a:spAutoFit/>
          </a:bodyPr>
          <a:lstStyle/>
          <a:p>
            <a:r>
              <a:rPr lang="en-US" sz="2400" b="1" dirty="0">
                <a:solidFill>
                  <a:schemeClr val="bg1"/>
                </a:solidFill>
              </a:rPr>
              <a:t>Tennessee Department of Children’s Services </a:t>
            </a:r>
            <a:endParaRPr lang="en-US" sz="2400" b="1" dirty="0" smtClean="0">
              <a:solidFill>
                <a:schemeClr val="bg1"/>
              </a:solidFill>
            </a:endParaRPr>
          </a:p>
          <a:p>
            <a:r>
              <a:rPr lang="en-US" sz="2400" b="1" dirty="0">
                <a:solidFill>
                  <a:schemeClr val="bg1"/>
                </a:solidFill>
              </a:rPr>
              <a:t>http://www.tn.gov/dcs/section/child-safety</a:t>
            </a:r>
          </a:p>
        </p:txBody>
      </p:sp>
    </p:spTree>
    <p:extLst>
      <p:ext uri="{BB962C8B-B14F-4D97-AF65-F5344CB8AC3E}">
        <p14:creationId xmlns:p14="http://schemas.microsoft.com/office/powerpoint/2010/main" val="7365782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sz="3600" dirty="0" smtClean="0"/>
              <a:t>Possible Indicators of Abuse and Neglect </a:t>
            </a:r>
            <a:endParaRPr lang="en-US" sz="3600" dirty="0">
              <a:solidFill>
                <a:srgbClr val="002060"/>
              </a:solidFill>
            </a:endParaRPr>
          </a:p>
        </p:txBody>
      </p:sp>
      <p:sp>
        <p:nvSpPr>
          <p:cNvPr id="3" name="Content Placeholder 2"/>
          <p:cNvSpPr>
            <a:spLocks noGrp="1"/>
          </p:cNvSpPr>
          <p:nvPr>
            <p:ph idx="1"/>
          </p:nvPr>
        </p:nvSpPr>
        <p:spPr>
          <a:xfrm>
            <a:off x="533400" y="1143000"/>
            <a:ext cx="8153400" cy="5486400"/>
          </a:xfrm>
        </p:spPr>
        <p:txBody>
          <a:bodyPr>
            <a:normAutofit fontScale="55000" lnSpcReduction="20000"/>
          </a:bodyPr>
          <a:lstStyle/>
          <a:p>
            <a:pPr marL="0" indent="0">
              <a:buNone/>
            </a:pPr>
            <a:r>
              <a:rPr lang="en-US" sz="3400" dirty="0" smtClean="0"/>
              <a:t>•</a:t>
            </a:r>
            <a:r>
              <a:rPr lang="en-US" sz="3400" dirty="0" smtClean="0">
                <a:solidFill>
                  <a:srgbClr val="002060"/>
                </a:solidFill>
              </a:rPr>
              <a:t> </a:t>
            </a:r>
            <a:r>
              <a:rPr lang="en-US" sz="3600" dirty="0" smtClean="0"/>
              <a:t>The child begins acting in unusual ways ranging from disruptive and aggressive to passive and withdrawn. </a:t>
            </a:r>
          </a:p>
          <a:p>
            <a:pPr marL="0" indent="0">
              <a:buNone/>
            </a:pPr>
            <a:r>
              <a:rPr lang="en-US" sz="3600" dirty="0" smtClean="0"/>
              <a:t/>
            </a:r>
            <a:br>
              <a:rPr lang="en-US" sz="3600" dirty="0" smtClean="0"/>
            </a:br>
            <a:r>
              <a:rPr lang="en-US" sz="3600" dirty="0" smtClean="0"/>
              <a:t>• The child loses his/her appetite, overeats, or may report being hungry. </a:t>
            </a:r>
          </a:p>
          <a:p>
            <a:pPr marL="0" indent="0">
              <a:buNone/>
            </a:pPr>
            <a:r>
              <a:rPr lang="en-US" sz="3600" dirty="0" smtClean="0"/>
              <a:t/>
            </a:r>
            <a:br>
              <a:rPr lang="en-US" sz="3600" dirty="0" smtClean="0"/>
            </a:br>
            <a:r>
              <a:rPr lang="en-US" sz="3600" dirty="0" smtClean="0"/>
              <a:t>• There is a sudden drop in participation in activities.</a:t>
            </a:r>
          </a:p>
          <a:p>
            <a:pPr marL="0" indent="0">
              <a:buNone/>
            </a:pPr>
            <a:r>
              <a:rPr lang="en-US" sz="3600" dirty="0" smtClean="0"/>
              <a:t> </a:t>
            </a:r>
            <a:br>
              <a:rPr lang="en-US" sz="3600" dirty="0" smtClean="0"/>
            </a:br>
            <a:r>
              <a:rPr lang="en-US" sz="3600" dirty="0" smtClean="0"/>
              <a:t>• The child may act in stylized ways, such as sexual behavior that is not normal for his/her age group.</a:t>
            </a:r>
          </a:p>
          <a:p>
            <a:pPr marL="0" indent="0">
              <a:buNone/>
            </a:pPr>
            <a:r>
              <a:rPr lang="en-US" sz="3600" dirty="0" smtClean="0"/>
              <a:t/>
            </a:r>
            <a:br>
              <a:rPr lang="en-US" sz="3600" dirty="0" smtClean="0"/>
            </a:br>
            <a:r>
              <a:rPr lang="en-US" sz="3600" dirty="0" smtClean="0"/>
              <a:t>• The child may report abusive or neglectful acts. </a:t>
            </a:r>
          </a:p>
          <a:p>
            <a:pPr marL="0" indent="0">
              <a:buNone/>
            </a:pPr>
            <a:endParaRPr lang="en-US" sz="1800" dirty="0" smtClean="0"/>
          </a:p>
          <a:p>
            <a:pPr marL="0" indent="0">
              <a:buNone/>
            </a:pPr>
            <a:r>
              <a:rPr lang="en-US" sz="3600" dirty="0" smtClean="0"/>
              <a:t>The above signs indicate that something is wrong but do not necessarily point to abuse. </a:t>
            </a:r>
          </a:p>
          <a:p>
            <a:pPr marL="0" indent="0">
              <a:buNone/>
            </a:pPr>
            <a:endParaRPr lang="en-US" dirty="0" smtClean="0"/>
          </a:p>
          <a:p>
            <a:pPr marL="0" indent="0">
              <a:buNone/>
            </a:pPr>
            <a:endParaRPr lang="en-US" dirty="0" smtClean="0"/>
          </a:p>
          <a:p>
            <a:pPr marL="0" indent="0">
              <a:buNone/>
            </a:pPr>
            <a:r>
              <a:rPr lang="en-US" sz="4400" b="1" dirty="0" smtClean="0">
                <a:solidFill>
                  <a:schemeClr val="bg1"/>
                </a:solidFill>
              </a:rPr>
              <a:t>Tennessee Department of Children’s Services </a:t>
            </a:r>
            <a:r>
              <a:rPr lang="en-US" sz="4400" b="1" dirty="0">
                <a:solidFill>
                  <a:schemeClr val="bg1"/>
                </a:solidFill>
              </a:rPr>
              <a:t>http://www.tn.gov/dcs/section/child-safety</a:t>
            </a:r>
            <a:endParaRPr lang="en-US" dirty="0"/>
          </a:p>
        </p:txBody>
      </p:sp>
    </p:spTree>
    <p:extLst>
      <p:ext uri="{BB962C8B-B14F-4D97-AF65-F5344CB8AC3E}">
        <p14:creationId xmlns:p14="http://schemas.microsoft.com/office/powerpoint/2010/main" val="1777778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Our Commitment	</a:t>
            </a:r>
            <a:endParaRPr lang="en-US" dirty="0"/>
          </a:p>
        </p:txBody>
      </p:sp>
      <p:sp>
        <p:nvSpPr>
          <p:cNvPr id="3" name="Content Placeholder 2"/>
          <p:cNvSpPr>
            <a:spLocks noGrp="1"/>
          </p:cNvSpPr>
          <p:nvPr>
            <p:ph idx="1"/>
          </p:nvPr>
        </p:nvSpPr>
        <p:spPr>
          <a:xfrm>
            <a:off x="457200" y="1232704"/>
            <a:ext cx="8229600" cy="3962400"/>
          </a:xfrm>
        </p:spPr>
        <p:txBody>
          <a:bodyPr>
            <a:normAutofit fontScale="92500" lnSpcReduction="20000"/>
          </a:bodyPr>
          <a:lstStyle/>
          <a:p>
            <a:pPr marL="0" indent="0">
              <a:buNone/>
            </a:pPr>
            <a:r>
              <a:rPr lang="en-US" dirty="0" smtClean="0"/>
              <a:t>We are committed to providing appropriate supervision of minors who are involved in programs and activities sponsored by MTSU or occurring on MTSU property.</a:t>
            </a:r>
          </a:p>
          <a:p>
            <a:pPr marL="0" indent="0">
              <a:buNone/>
            </a:pPr>
            <a:endParaRPr lang="en-US" sz="1700" dirty="0"/>
          </a:p>
          <a:p>
            <a:pPr marL="0" indent="0">
              <a:buNone/>
            </a:pPr>
            <a:r>
              <a:rPr lang="en-US" dirty="0" smtClean="0"/>
              <a:t>All programs involving minors on campus must abide by </a:t>
            </a:r>
            <a:r>
              <a:rPr lang="en-US" dirty="0" smtClean="0">
                <a:solidFill>
                  <a:srgbClr val="0070C0"/>
                </a:solidFill>
              </a:rPr>
              <a:t>MTSU Policy 100 Minors Participating in University-Sponsored Programs or Programs Using University Facilities</a:t>
            </a:r>
            <a:r>
              <a:rPr lang="en-US" dirty="0" smtClean="0"/>
              <a:t>, and Tennessee law related to reporting suspected child abuse.</a:t>
            </a:r>
            <a:endParaRPr lang="en-US" dirty="0"/>
          </a:p>
        </p:txBody>
      </p:sp>
    </p:spTree>
    <p:extLst>
      <p:ext uri="{BB962C8B-B14F-4D97-AF65-F5344CB8AC3E}">
        <p14:creationId xmlns:p14="http://schemas.microsoft.com/office/powerpoint/2010/main" val="2795705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a:t>
            </a:r>
            <a:endParaRPr lang="en-US" dirty="0"/>
          </a:p>
        </p:txBody>
      </p:sp>
      <p:sp>
        <p:nvSpPr>
          <p:cNvPr id="3" name="Content Placeholder 2"/>
          <p:cNvSpPr>
            <a:spLocks noGrp="1"/>
          </p:cNvSpPr>
          <p:nvPr>
            <p:ph idx="1"/>
          </p:nvPr>
        </p:nvSpPr>
        <p:spPr>
          <a:xfrm>
            <a:off x="457200" y="1219200"/>
            <a:ext cx="8229600" cy="4038600"/>
          </a:xfrm>
        </p:spPr>
        <p:txBody>
          <a:bodyPr>
            <a:normAutofit lnSpcReduction="10000"/>
          </a:bodyPr>
          <a:lstStyle/>
          <a:p>
            <a:r>
              <a:rPr lang="en-US" dirty="0" smtClean="0"/>
              <a:t>Take your responsibilities as an Authorized Adult seriously.</a:t>
            </a:r>
          </a:p>
          <a:p>
            <a:r>
              <a:rPr lang="en-US" dirty="0" smtClean="0"/>
              <a:t>Be familiar with MTSU policies that relate to your program, particularly </a:t>
            </a:r>
            <a:r>
              <a:rPr lang="en-US" dirty="0" smtClean="0">
                <a:solidFill>
                  <a:srgbClr val="0070C0"/>
                </a:solidFill>
              </a:rPr>
              <a:t>MTSU </a:t>
            </a:r>
            <a:r>
              <a:rPr lang="en-US" sz="3000" dirty="0" smtClean="0">
                <a:solidFill>
                  <a:srgbClr val="0070C0"/>
                </a:solidFill>
              </a:rPr>
              <a:t>Policy 100 Minors Participating in University-Sponsored Programs or Programs Using University Facilities</a:t>
            </a:r>
            <a:r>
              <a:rPr lang="en-US" dirty="0" smtClean="0"/>
              <a:t>.</a:t>
            </a:r>
          </a:p>
          <a:p>
            <a:r>
              <a:rPr lang="en-US" dirty="0" smtClean="0"/>
              <a:t>Follow all rules related to contact with minors.</a:t>
            </a:r>
          </a:p>
          <a:p>
            <a:r>
              <a:rPr lang="en-US" dirty="0" smtClean="0"/>
              <a:t>Report suspected abuse.</a:t>
            </a:r>
          </a:p>
          <a:p>
            <a:pPr marL="0" indent="0">
              <a:buNone/>
            </a:pPr>
            <a:endParaRPr lang="en-US" sz="3600" dirty="0" smtClean="0"/>
          </a:p>
        </p:txBody>
      </p:sp>
    </p:spTree>
    <p:extLst>
      <p:ext uri="{BB962C8B-B14F-4D97-AF65-F5344CB8AC3E}">
        <p14:creationId xmlns:p14="http://schemas.microsoft.com/office/powerpoint/2010/main" val="34530507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QUESTIONS?</a:t>
            </a:r>
            <a:endParaRPr lang="en-US" sz="4800" dirty="0"/>
          </a:p>
        </p:txBody>
      </p:sp>
      <p:sp>
        <p:nvSpPr>
          <p:cNvPr id="3" name="Content Placeholder 2"/>
          <p:cNvSpPr>
            <a:spLocks noGrp="1"/>
          </p:cNvSpPr>
          <p:nvPr>
            <p:ph idx="1"/>
          </p:nvPr>
        </p:nvSpPr>
        <p:spPr/>
        <p:txBody>
          <a:bodyPr>
            <a:normAutofit/>
          </a:bodyPr>
          <a:lstStyle/>
          <a:p>
            <a:r>
              <a:rPr lang="en-US" dirty="0" smtClean="0"/>
              <a:t>Consult </a:t>
            </a:r>
            <a:r>
              <a:rPr lang="en-US" dirty="0" smtClean="0">
                <a:solidFill>
                  <a:srgbClr val="0070C0"/>
                </a:solidFill>
              </a:rPr>
              <a:t>MTSU Policy 100 Minors Participating in University-Sponsored Programs or Programs Using University Facilities </a:t>
            </a:r>
            <a:r>
              <a:rPr lang="en-US" dirty="0" smtClean="0"/>
              <a:t>for more details.</a:t>
            </a:r>
          </a:p>
          <a:p>
            <a:pPr marL="0" indent="0">
              <a:buNone/>
            </a:pPr>
            <a:endParaRPr lang="en-US" sz="1600" dirty="0" smtClean="0"/>
          </a:p>
          <a:p>
            <a:r>
              <a:rPr lang="en-US" dirty="0" smtClean="0"/>
              <a:t>Direct any further questions to the Program Director.</a:t>
            </a:r>
          </a:p>
        </p:txBody>
      </p:sp>
    </p:spTree>
    <p:extLst>
      <p:ext uri="{BB962C8B-B14F-4D97-AF65-F5344CB8AC3E}">
        <p14:creationId xmlns:p14="http://schemas.microsoft.com/office/powerpoint/2010/main" val="738730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Policy	</a:t>
            </a:r>
            <a:endParaRPr lang="en-US" dirty="0"/>
          </a:p>
        </p:txBody>
      </p:sp>
      <p:sp>
        <p:nvSpPr>
          <p:cNvPr id="3" name="Content Placeholder 2"/>
          <p:cNvSpPr>
            <a:spLocks noGrp="1"/>
          </p:cNvSpPr>
          <p:nvPr>
            <p:ph idx="1"/>
          </p:nvPr>
        </p:nvSpPr>
        <p:spPr>
          <a:xfrm>
            <a:off x="457200" y="1600201"/>
            <a:ext cx="8229600" cy="2819400"/>
          </a:xfrm>
        </p:spPr>
        <p:txBody>
          <a:bodyPr>
            <a:normAutofit/>
          </a:bodyPr>
          <a:lstStyle/>
          <a:p>
            <a:pPr marL="0" indent="0">
              <a:buNone/>
            </a:pPr>
            <a:r>
              <a:rPr lang="en-US" dirty="0" smtClean="0"/>
              <a:t>Individuals, age 18 and older, paid or unpaid, who interact with, supervise,  chaperone, or oversee minors in program activities are </a:t>
            </a:r>
            <a:r>
              <a:rPr lang="en-US" b="1" dirty="0" smtClean="0"/>
              <a:t>“Authorized Adults” </a:t>
            </a:r>
            <a:r>
              <a:rPr lang="en-US" dirty="0" smtClean="0"/>
              <a:t>and have responsibilities for the care of minors.</a:t>
            </a:r>
          </a:p>
          <a:p>
            <a:pPr marL="0" indent="0">
              <a:buNone/>
            </a:pPr>
            <a:endParaRPr lang="en-US" sz="3600" dirty="0" smtClean="0"/>
          </a:p>
          <a:p>
            <a:pPr marL="0" indent="0">
              <a:buNone/>
            </a:pPr>
            <a:endParaRPr lang="en-US" dirty="0"/>
          </a:p>
        </p:txBody>
      </p:sp>
    </p:spTree>
    <p:extLst>
      <p:ext uri="{BB962C8B-B14F-4D97-AF65-F5344CB8AC3E}">
        <p14:creationId xmlns:p14="http://schemas.microsoft.com/office/powerpoint/2010/main" val="4036430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Law—Mandatory Reporting</a:t>
            </a:r>
            <a:endParaRPr lang="en-US" dirty="0"/>
          </a:p>
        </p:txBody>
      </p:sp>
      <p:sp>
        <p:nvSpPr>
          <p:cNvPr id="3" name="Content Placeholder 2"/>
          <p:cNvSpPr>
            <a:spLocks noGrp="1"/>
          </p:cNvSpPr>
          <p:nvPr>
            <p:ph idx="1"/>
          </p:nvPr>
        </p:nvSpPr>
        <p:spPr>
          <a:xfrm>
            <a:off x="457200" y="1600201"/>
            <a:ext cx="8229600" cy="3124200"/>
          </a:xfrm>
        </p:spPr>
        <p:txBody>
          <a:bodyPr>
            <a:normAutofit/>
          </a:bodyPr>
          <a:lstStyle/>
          <a:p>
            <a:pPr marL="0" indent="0">
              <a:buNone/>
            </a:pPr>
            <a:r>
              <a:rPr lang="en-US" dirty="0" smtClean="0"/>
              <a:t>According to Tennessee law, all persons must report suspected cases of child abuse or neglect. Failure to report child abuse or neglect is a violation of the law. </a:t>
            </a:r>
          </a:p>
          <a:p>
            <a:pPr marL="0" indent="0">
              <a:buNone/>
            </a:pPr>
            <a:r>
              <a:rPr lang="en-US" dirty="0" smtClean="0">
                <a:solidFill>
                  <a:srgbClr val="0070C0"/>
                </a:solidFill>
                <a:hlinkClick r:id="rId2"/>
              </a:rPr>
              <a:t>Tennessee Code Annotated § 37-1-403</a:t>
            </a:r>
            <a:r>
              <a:rPr lang="en-US" b="1" dirty="0" smtClean="0">
                <a:solidFill>
                  <a:srgbClr val="0070C0"/>
                </a:solidFill>
                <a:hlinkClick r:id="rId2"/>
              </a:rPr>
              <a:t> </a:t>
            </a:r>
            <a:r>
              <a:rPr lang="en-US" sz="4000" b="1" dirty="0" smtClean="0"/>
              <a:t> </a:t>
            </a:r>
            <a:endParaRPr lang="en-US" sz="4000" dirty="0"/>
          </a:p>
        </p:txBody>
      </p:sp>
    </p:spTree>
    <p:extLst>
      <p:ext uri="{BB962C8B-B14F-4D97-AF65-F5344CB8AC3E}">
        <p14:creationId xmlns:p14="http://schemas.microsoft.com/office/powerpoint/2010/main" val="3143861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Authorized Adults’ Responsibilities</a:t>
            </a:r>
            <a:endParaRPr lang="en-US" dirty="0"/>
          </a:p>
        </p:txBody>
      </p:sp>
      <p:sp>
        <p:nvSpPr>
          <p:cNvPr id="3" name="Content Placeholder 2"/>
          <p:cNvSpPr>
            <a:spLocks noGrp="1"/>
          </p:cNvSpPr>
          <p:nvPr>
            <p:ph idx="1"/>
          </p:nvPr>
        </p:nvSpPr>
        <p:spPr>
          <a:xfrm>
            <a:off x="457200" y="1600201"/>
            <a:ext cx="8229600" cy="3352800"/>
          </a:xfrm>
        </p:spPr>
        <p:txBody>
          <a:bodyPr>
            <a:normAutofit/>
          </a:bodyPr>
          <a:lstStyle/>
          <a:p>
            <a:r>
              <a:rPr lang="en-US" dirty="0"/>
              <a:t>P</a:t>
            </a:r>
            <a:r>
              <a:rPr lang="en-US" dirty="0" smtClean="0"/>
              <a:t>ass a background check and provide updates in cases of a subsequent arrest or conviction;</a:t>
            </a:r>
          </a:p>
          <a:p>
            <a:r>
              <a:rPr lang="en-US" dirty="0" smtClean="0"/>
              <a:t>Be familiar with procedures for a medical or natural emergency;</a:t>
            </a:r>
          </a:p>
          <a:p>
            <a:r>
              <a:rPr lang="en-US" dirty="0"/>
              <a:t>B</a:t>
            </a:r>
            <a:r>
              <a:rPr lang="en-US" dirty="0" smtClean="0"/>
              <a:t>e familiar with and enforce the program and university rules; and</a:t>
            </a:r>
          </a:p>
          <a:p>
            <a:pPr marL="0" indent="0">
              <a:buNone/>
            </a:pPr>
            <a:endParaRPr lang="en-US" dirty="0" smtClean="0"/>
          </a:p>
          <a:p>
            <a:endParaRPr lang="en-US" dirty="0"/>
          </a:p>
        </p:txBody>
      </p:sp>
    </p:spTree>
    <p:extLst>
      <p:ext uri="{BB962C8B-B14F-4D97-AF65-F5344CB8AC3E}">
        <p14:creationId xmlns:p14="http://schemas.microsoft.com/office/powerpoint/2010/main" val="3625226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Authorized Adults’ Responsibilities</a:t>
            </a:r>
            <a:endParaRPr lang="en-US" dirty="0"/>
          </a:p>
        </p:txBody>
      </p:sp>
      <p:sp>
        <p:nvSpPr>
          <p:cNvPr id="3" name="Content Placeholder 2"/>
          <p:cNvSpPr>
            <a:spLocks noGrp="1"/>
          </p:cNvSpPr>
          <p:nvPr>
            <p:ph idx="1"/>
          </p:nvPr>
        </p:nvSpPr>
        <p:spPr>
          <a:xfrm>
            <a:off x="457200" y="1600201"/>
            <a:ext cx="8229600" cy="3276600"/>
          </a:xfrm>
        </p:spPr>
        <p:txBody>
          <a:bodyPr/>
          <a:lstStyle/>
          <a:p>
            <a:pPr marL="0" lvl="2" indent="0">
              <a:buNone/>
            </a:pPr>
            <a:r>
              <a:rPr lang="en-US" sz="3200" dirty="0" smtClean="0"/>
              <a:t>Make </a:t>
            </a:r>
            <a:r>
              <a:rPr lang="en-US" sz="3200" dirty="0"/>
              <a:t>all reasonable efforts to ensure the safety of minors participating in programs and activities covered by this Policy, including removal of minors from dangerous or potentially dangerous situations, irrespective of any other limitation or requirement</a:t>
            </a:r>
            <a:r>
              <a:rPr lang="en-US" sz="3600" dirty="0"/>
              <a:t>. </a:t>
            </a:r>
          </a:p>
          <a:p>
            <a:pPr marL="342900" lvl="2" indent="-342900"/>
            <a:endParaRPr lang="en-US" sz="3600" dirty="0"/>
          </a:p>
          <a:p>
            <a:endParaRPr lang="en-US" dirty="0"/>
          </a:p>
        </p:txBody>
      </p:sp>
    </p:spTree>
    <p:extLst>
      <p:ext uri="{BB962C8B-B14F-4D97-AF65-F5344CB8AC3E}">
        <p14:creationId xmlns:p14="http://schemas.microsoft.com/office/powerpoint/2010/main" val="2566023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with Minors</a:t>
            </a:r>
            <a:endParaRPr lang="en-US" dirty="0"/>
          </a:p>
        </p:txBody>
      </p:sp>
      <p:sp>
        <p:nvSpPr>
          <p:cNvPr id="3" name="Content Placeholder 2"/>
          <p:cNvSpPr>
            <a:spLocks noGrp="1"/>
          </p:cNvSpPr>
          <p:nvPr>
            <p:ph idx="1"/>
          </p:nvPr>
        </p:nvSpPr>
        <p:spPr>
          <a:xfrm>
            <a:off x="457200" y="1417638"/>
            <a:ext cx="8229600" cy="4525963"/>
          </a:xfrm>
        </p:spPr>
        <p:txBody>
          <a:bodyPr>
            <a:normAutofit/>
          </a:bodyPr>
          <a:lstStyle/>
          <a:p>
            <a:pPr marL="0" lvl="2" indent="0">
              <a:buNone/>
            </a:pPr>
            <a:r>
              <a:rPr lang="en-US" sz="3200" dirty="0" smtClean="0"/>
              <a:t>One-on-one contact between an authorized adult and a minor should be avoided to the extent possible.</a:t>
            </a:r>
          </a:p>
          <a:p>
            <a:pPr marL="0" lvl="2" indent="0">
              <a:buNone/>
            </a:pPr>
            <a:r>
              <a:rPr lang="en-US" sz="3200" dirty="0" smtClean="0"/>
              <a:t>Authorized </a:t>
            </a:r>
            <a:r>
              <a:rPr lang="en-US" sz="3200" dirty="0"/>
              <a:t>Adults also shall not have any direct electronic contact with minors without another adult being included in the </a:t>
            </a:r>
            <a:r>
              <a:rPr lang="en-US" sz="3200" dirty="0" smtClean="0"/>
              <a:t>communication</a:t>
            </a:r>
          </a:p>
          <a:p>
            <a:pPr marL="342900" lvl="2" indent="-342900"/>
            <a:endParaRPr lang="en-US" sz="3200" dirty="0" smtClean="0"/>
          </a:p>
          <a:p>
            <a:endParaRPr lang="en-US" dirty="0" smtClean="0"/>
          </a:p>
          <a:p>
            <a:endParaRPr lang="en-US" dirty="0"/>
          </a:p>
        </p:txBody>
      </p:sp>
    </p:spTree>
    <p:extLst>
      <p:ext uri="{BB962C8B-B14F-4D97-AF65-F5344CB8AC3E}">
        <p14:creationId xmlns:p14="http://schemas.microsoft.com/office/powerpoint/2010/main" val="4005516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Authorized Adults Must </a:t>
            </a:r>
            <a:r>
              <a:rPr lang="en-US" b="1" dirty="0" smtClean="0">
                <a:solidFill>
                  <a:srgbClr val="FF0000"/>
                </a:solidFill>
              </a:rPr>
              <a:t>NOT:</a:t>
            </a:r>
            <a:endParaRPr lang="en-US" dirty="0"/>
          </a:p>
        </p:txBody>
      </p:sp>
      <p:sp>
        <p:nvSpPr>
          <p:cNvPr id="3" name="Content Placeholder 2"/>
          <p:cNvSpPr>
            <a:spLocks noGrp="1"/>
          </p:cNvSpPr>
          <p:nvPr>
            <p:ph idx="1"/>
          </p:nvPr>
        </p:nvSpPr>
        <p:spPr>
          <a:xfrm>
            <a:off x="457200" y="1600201"/>
            <a:ext cx="8229600" cy="3200400"/>
          </a:xfrm>
        </p:spPr>
        <p:txBody>
          <a:bodyPr>
            <a:normAutofit/>
          </a:bodyPr>
          <a:lstStyle/>
          <a:p>
            <a:pPr marL="0" lvl="2" indent="0">
              <a:buNone/>
            </a:pPr>
            <a:r>
              <a:rPr lang="en-US" sz="3200" dirty="0"/>
              <a:t>In the case of </a:t>
            </a:r>
            <a:r>
              <a:rPr lang="en-US" sz="3200" dirty="0" smtClean="0"/>
              <a:t>supervising </a:t>
            </a:r>
            <a:r>
              <a:rPr lang="en-US" sz="3200" dirty="0"/>
              <a:t>minors overnight, </a:t>
            </a:r>
            <a:r>
              <a:rPr lang="en-US" sz="3200" dirty="0" smtClean="0"/>
              <a:t>to the extent possible, an Authorized </a:t>
            </a:r>
            <a:r>
              <a:rPr lang="en-US" sz="3200" dirty="0"/>
              <a:t>Adult should not enter a minor’s room, bathroom </a:t>
            </a:r>
            <a:r>
              <a:rPr lang="en-US" sz="3200" dirty="0" smtClean="0"/>
              <a:t>facility, </a:t>
            </a:r>
            <a:r>
              <a:rPr lang="en-US" sz="3200" dirty="0"/>
              <a:t>or similar area without another </a:t>
            </a:r>
            <a:r>
              <a:rPr lang="en-US" sz="3200" dirty="0" smtClean="0"/>
              <a:t>authorized adult </a:t>
            </a:r>
            <a:r>
              <a:rPr lang="en-US" sz="3200" dirty="0"/>
              <a:t>in </a:t>
            </a:r>
            <a:r>
              <a:rPr lang="en-US" sz="3200" dirty="0" smtClean="0"/>
              <a:t>attendance.  In these circumstances, the adults should be of the same gender as the minor(s).</a:t>
            </a:r>
            <a:endParaRPr lang="en-US" sz="2000" dirty="0"/>
          </a:p>
        </p:txBody>
      </p:sp>
    </p:spTree>
    <p:extLst>
      <p:ext uri="{BB962C8B-B14F-4D97-AF65-F5344CB8AC3E}">
        <p14:creationId xmlns:p14="http://schemas.microsoft.com/office/powerpoint/2010/main" val="3134795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Authorized Adults Must </a:t>
            </a:r>
            <a:r>
              <a:rPr lang="en-US" b="1" dirty="0" smtClean="0">
                <a:solidFill>
                  <a:srgbClr val="FF0000"/>
                </a:solidFill>
              </a:rPr>
              <a:t>NOT:</a:t>
            </a:r>
            <a:endParaRPr lang="en-US" dirty="0"/>
          </a:p>
        </p:txBody>
      </p:sp>
      <p:sp>
        <p:nvSpPr>
          <p:cNvPr id="3" name="Content Placeholder 2"/>
          <p:cNvSpPr>
            <a:spLocks noGrp="1"/>
          </p:cNvSpPr>
          <p:nvPr>
            <p:ph idx="1"/>
          </p:nvPr>
        </p:nvSpPr>
        <p:spPr>
          <a:xfrm>
            <a:off x="381000" y="1417638"/>
            <a:ext cx="8382000" cy="4525963"/>
          </a:xfrm>
        </p:spPr>
        <p:txBody>
          <a:bodyPr>
            <a:normAutofit/>
          </a:bodyPr>
          <a:lstStyle/>
          <a:p>
            <a:r>
              <a:rPr lang="en-US" sz="2800" dirty="0"/>
              <a:t>Engage in abusive conduct of any kind toward, or in the presence of, a minor. </a:t>
            </a:r>
            <a:endParaRPr lang="en-US" sz="2400" dirty="0"/>
          </a:p>
          <a:p>
            <a:r>
              <a:rPr lang="en-US" sz="2800" dirty="0"/>
              <a:t>Strike, hit, administer corporal punishment to, or touch in an inappropriate or illegal manner any minor. </a:t>
            </a:r>
            <a:endParaRPr lang="en-US" sz="2400" dirty="0"/>
          </a:p>
          <a:p>
            <a:r>
              <a:rPr lang="en-US" sz="2800" dirty="0"/>
              <a:t>Pick up minors from or drop off minors at their homes, other than the driver’s child(</a:t>
            </a:r>
            <a:r>
              <a:rPr lang="en-US" sz="2800" dirty="0" err="1"/>
              <a:t>ren</a:t>
            </a:r>
            <a:r>
              <a:rPr lang="en-US" sz="2800" dirty="0"/>
              <a:t>), except as specifically authorized in writing by the minor’s parent or legal guardian</a:t>
            </a:r>
            <a:r>
              <a:rPr lang="en-US" dirty="0"/>
              <a:t>. </a:t>
            </a:r>
            <a:endParaRPr lang="en-US" sz="2800" dirty="0"/>
          </a:p>
          <a:p>
            <a:endParaRPr lang="en-US" dirty="0"/>
          </a:p>
        </p:txBody>
      </p:sp>
    </p:spTree>
    <p:extLst>
      <p:ext uri="{BB962C8B-B14F-4D97-AF65-F5344CB8AC3E}">
        <p14:creationId xmlns:p14="http://schemas.microsoft.com/office/powerpoint/2010/main" val="2225442234"/>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1188</Words>
  <Application>Microsoft Office PowerPoint</Application>
  <PresentationFormat>On-screen Show (4:3)</PresentationFormat>
  <Paragraphs>83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Office Theme</vt:lpstr>
      <vt:lpstr>Minors on Campus</vt:lpstr>
      <vt:lpstr>Our Commitment </vt:lpstr>
      <vt:lpstr>The Policy </vt:lpstr>
      <vt:lpstr>The Law—Mandatory Reporting</vt:lpstr>
      <vt:lpstr>Authorized Adults’ Responsibilities</vt:lpstr>
      <vt:lpstr>Authorized Adults’ Responsibilities</vt:lpstr>
      <vt:lpstr>Contact with Minors</vt:lpstr>
      <vt:lpstr>Authorized Adults Must NOT:</vt:lpstr>
      <vt:lpstr>Authorized Adults Must NOT:</vt:lpstr>
      <vt:lpstr>Authorized Adults Must NOT:</vt:lpstr>
      <vt:lpstr>Authorized Adults Must NOT:</vt:lpstr>
      <vt:lpstr>Reporting Obligations</vt:lpstr>
      <vt:lpstr>Reporting Procedure</vt:lpstr>
      <vt:lpstr>Reporting Procedure</vt:lpstr>
      <vt:lpstr>Reporting Procedure</vt:lpstr>
      <vt:lpstr>Identifying Suspected Child Abuse</vt:lpstr>
      <vt:lpstr>Types of Abuse</vt:lpstr>
      <vt:lpstr>Types of Abuse</vt:lpstr>
      <vt:lpstr>Possible Indicators of Abuse and Neglect </vt:lpstr>
      <vt:lpstr>Commit</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2013-12-17T21:12:41Z</dcterms:created>
  <dcterms:modified xsi:type="dcterms:W3CDTF">2017-07-27T15:26:22Z</dcterms:modified>
</cp:coreProperties>
</file>