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8" r:id="rId7"/>
    <p:sldId id="277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18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tsu.edu/writing-cen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JuDhM72mBTBgFUwf-8RBOw?view_as=subscriber" TargetMode="External"/><Relationship Id="rId2" Type="http://schemas.openxmlformats.org/officeDocument/2006/relationships/hyperlink" Target="http://www.mtsu.edu/writing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tsu.mywconline.com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mtsu.edu/writing-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55" y="-650135"/>
            <a:ext cx="11878645" cy="2860531"/>
          </a:xfrm>
        </p:spPr>
        <p:txBody>
          <a:bodyPr/>
          <a:lstStyle/>
          <a:p>
            <a:r>
              <a:rPr lang="en-US" sz="8000" dirty="0"/>
              <a:t>Welcome to the </a:t>
            </a:r>
            <a:r>
              <a:rPr lang="en-US" sz="8000" dirty="0" err="1"/>
              <a:t>uwc</a:t>
            </a:r>
            <a:r>
              <a:rPr lang="en-US" sz="8000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886" y="5913214"/>
            <a:ext cx="9577015" cy="742279"/>
          </a:xfrm>
        </p:spPr>
        <p:txBody>
          <a:bodyPr/>
          <a:lstStyle/>
          <a:p>
            <a:r>
              <a:rPr lang="en-US" dirty="0"/>
              <a:t>The Margaret H. </a:t>
            </a:r>
            <a:r>
              <a:rPr lang="en-US" dirty="0" err="1"/>
              <a:t>Ordoubadian</a:t>
            </a:r>
            <a:r>
              <a:rPr lang="en-US" dirty="0"/>
              <a:t> University writing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83" y="1337734"/>
            <a:ext cx="4448060" cy="38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53" y="402446"/>
            <a:ext cx="11580312" cy="1492132"/>
          </a:xfrm>
        </p:spPr>
        <p:txBody>
          <a:bodyPr/>
          <a:lstStyle/>
          <a:p>
            <a:pPr algn="r"/>
            <a:r>
              <a:rPr lang="en-US" dirty="0"/>
              <a:t>Where is the UWC? </a:t>
            </a:r>
            <a:br>
              <a:rPr lang="en-US" dirty="0"/>
            </a:br>
            <a:r>
              <a:rPr lang="en-US" dirty="0"/>
              <a:t>What are our hours?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642" y="1273538"/>
            <a:ext cx="8481107" cy="489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Face to face</a:t>
            </a:r>
          </a:p>
          <a:p>
            <a:pPr marL="914400" lvl="1" indent="-4572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Walker Library 362</a:t>
            </a:r>
          </a:p>
          <a:p>
            <a:pPr marL="914400" lvl="1" indent="-4572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Third floor, directly above Starbucks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</a:endParaRP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</a:rPr>
              <a:t>Online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aseline="0" dirty="0">
              <a:latin typeface="Gill Sans MT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latin typeface="Gill Sans MT"/>
              </a:rPr>
              <a:t>Days and</a:t>
            </a:r>
            <a:r>
              <a:rPr lang="en-US" sz="2800" dirty="0">
                <a:latin typeface="Gill Sans MT"/>
              </a:rPr>
              <a:t> times vary each semester. Check our website </a:t>
            </a:r>
            <a:r>
              <a:rPr lang="en-US" sz="2800" dirty="0">
                <a:latin typeface="Gill Sans MT"/>
                <a:hlinkClick r:id="rId2"/>
              </a:rPr>
              <a:t>www.mtsu.edu/writing-center</a:t>
            </a:r>
            <a:r>
              <a:rPr lang="en-US" sz="2800" dirty="0">
                <a:latin typeface="Gill Sans MT"/>
              </a:rPr>
              <a:t> for hours and closings.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48" y="1729372"/>
            <a:ext cx="3273717" cy="28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92907"/>
            <a:ext cx="7559813" cy="4374961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We work with writers during ALL stages of the writing process in ALL disciplines at ALL levels and provide support for projects from start to finish; </a:t>
            </a:r>
          </a:p>
          <a:p>
            <a:r>
              <a:rPr lang="en-US" sz="2800" dirty="0">
                <a:solidFill>
                  <a:schemeClr val="tx2"/>
                </a:solidFill>
              </a:rPr>
              <a:t>We believe in providing you with tools to gain confidence in your writing; </a:t>
            </a:r>
          </a:p>
          <a:p>
            <a:r>
              <a:rPr lang="en-US" sz="2800" dirty="0">
                <a:solidFill>
                  <a:schemeClr val="tx2"/>
                </a:solidFill>
              </a:rPr>
              <a:t>We will offer concrete strategies to meet assignment guidelines;</a:t>
            </a:r>
          </a:p>
          <a:p>
            <a:r>
              <a:rPr lang="en-US" sz="2800" dirty="0">
                <a:solidFill>
                  <a:schemeClr val="tx2"/>
                </a:solidFill>
              </a:rPr>
              <a:t>We focus on collaborating with writers to provide a peer-audience throughout the writing process.</a:t>
            </a:r>
            <a:endParaRPr lang="en-US" sz="28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681" y="1390705"/>
            <a:ext cx="3273717" cy="28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3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kinds of projects can you bring to a session?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29973"/>
            <a:ext cx="7626315" cy="43045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If it’s any type of writing, we can help!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Essays, research papers, or academic projects in any discipline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Speeches and outlines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 dirty="0">
                <a:solidFill>
                  <a:schemeClr val="tx2"/>
                </a:solidFill>
              </a:rPr>
              <a:t>Professional and business writing, such as resumes, cover letters, statements of purpose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 dirty="0">
                <a:solidFill>
                  <a:schemeClr val="tx2"/>
                </a:solidFill>
              </a:rPr>
              <a:t>Creative writing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Longer projects such as theses or dissertations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Content or artifacts for your </a:t>
            </a:r>
            <a:r>
              <a:rPr lang="en-US" sz="2400" dirty="0" err="1">
                <a:solidFill>
                  <a:schemeClr val="tx2"/>
                </a:solidFill>
              </a:rPr>
              <a:t>ePortfolio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 dirty="0">
                <a:solidFill>
                  <a:schemeClr val="tx2"/>
                </a:solidFill>
              </a:rPr>
              <a:t>Multi-media projects such as </a:t>
            </a:r>
            <a:r>
              <a:rPr lang="en-US" sz="2400" dirty="0">
                <a:solidFill>
                  <a:schemeClr val="tx2"/>
                </a:solidFill>
              </a:rPr>
              <a:t>PowerPoints, </a:t>
            </a:r>
            <a:r>
              <a:rPr lang="en-US" sz="2400" dirty="0" err="1">
                <a:solidFill>
                  <a:schemeClr val="tx2"/>
                </a:solidFill>
              </a:rPr>
              <a:t>Prezis</a:t>
            </a:r>
            <a:r>
              <a:rPr lang="en-US" sz="2400" dirty="0">
                <a:solidFill>
                  <a:schemeClr val="tx2"/>
                </a:solidFill>
              </a:rPr>
              <a:t>, or poster presentations (including for Scholar’s Week)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82" y="1929973"/>
            <a:ext cx="3273717" cy="28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56" y="382385"/>
            <a:ext cx="10178322" cy="1492132"/>
          </a:xfrm>
        </p:spPr>
        <p:txBody>
          <a:bodyPr/>
          <a:lstStyle/>
          <a:p>
            <a:pPr algn="r"/>
            <a:r>
              <a:rPr lang="en-US" dirty="0"/>
              <a:t>What kind of sessions are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9815"/>
            <a:ext cx="8989602" cy="4983483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20000"/>
              </a:lnSpc>
              <a:buClrTx/>
              <a:buNone/>
            </a:pPr>
            <a:r>
              <a:rPr lang="en-US" sz="3300" dirty="0">
                <a:solidFill>
                  <a:schemeClr val="tx2"/>
                </a:solidFill>
              </a:rPr>
              <a:t>Face to Face</a:t>
            </a:r>
          </a:p>
          <a:p>
            <a:pPr lvl="1" defTabSz="457200">
              <a:lnSpc>
                <a:spcPct val="120000"/>
              </a:lnSpc>
              <a:buClrTx/>
            </a:pPr>
            <a:r>
              <a:rPr lang="en-US" sz="2600" b="1" i="1" dirty="0">
                <a:solidFill>
                  <a:srgbClr val="2A1A00"/>
                </a:solidFill>
              </a:rPr>
              <a:t>In Person: </a:t>
            </a:r>
            <a:r>
              <a:rPr lang="en-US" sz="2600" dirty="0">
                <a:solidFill>
                  <a:srgbClr val="2A1A00"/>
                </a:solidFill>
              </a:rPr>
              <a:t>visit LIB362 to meet with </a:t>
            </a:r>
          </a:p>
          <a:p>
            <a:pPr marL="457200" lvl="1" indent="0" defTabSz="457200">
              <a:lnSpc>
                <a:spcPct val="120000"/>
              </a:lnSpc>
              <a:buClrTx/>
              <a:buNone/>
            </a:pPr>
            <a:r>
              <a:rPr lang="en-US" sz="2600" dirty="0">
                <a:solidFill>
                  <a:srgbClr val="2A1A00"/>
                </a:solidFill>
              </a:rPr>
              <a:t>   a writing tutor to work on your writing;</a:t>
            </a:r>
            <a:endParaRPr lang="en-US" sz="3300" dirty="0">
              <a:solidFill>
                <a:schemeClr val="tx2"/>
              </a:solidFill>
            </a:endParaRPr>
          </a:p>
          <a:p>
            <a:pPr marL="0" indent="0" defTabSz="457200">
              <a:lnSpc>
                <a:spcPct val="120000"/>
              </a:lnSpc>
              <a:buClrTx/>
              <a:buNone/>
            </a:pPr>
            <a:r>
              <a:rPr lang="en-US" sz="3300" dirty="0">
                <a:solidFill>
                  <a:schemeClr val="tx2"/>
                </a:solidFill>
              </a:rPr>
              <a:t>Online Opportunities</a:t>
            </a:r>
          </a:p>
          <a:p>
            <a:pPr lvl="1" defTabSz="457200">
              <a:lnSpc>
                <a:spcPct val="120000"/>
              </a:lnSpc>
              <a:buClrTx/>
            </a:pPr>
            <a:r>
              <a:rPr lang="en-US" sz="2600" b="1" i="1" dirty="0">
                <a:solidFill>
                  <a:schemeClr val="tx2"/>
                </a:solidFill>
              </a:rPr>
              <a:t>Live Chat: </a:t>
            </a:r>
            <a:r>
              <a:rPr lang="en-US" sz="2600" dirty="0">
                <a:solidFill>
                  <a:schemeClr val="tx2"/>
                </a:solidFill>
              </a:rPr>
              <a:t> see and hear your tutor as you work online on a shared document, </a:t>
            </a:r>
            <a:r>
              <a:rPr lang="en-US" sz="2600" b="1" i="1" dirty="0">
                <a:solidFill>
                  <a:schemeClr val="tx2"/>
                </a:solidFill>
              </a:rPr>
              <a:t>or</a:t>
            </a:r>
          </a:p>
          <a:p>
            <a:pPr lvl="1" defTabSz="457200">
              <a:lnSpc>
                <a:spcPct val="120000"/>
              </a:lnSpc>
              <a:buClrTx/>
            </a:pPr>
            <a:r>
              <a:rPr lang="en-US" sz="2600" b="1" i="1" dirty="0">
                <a:solidFill>
                  <a:schemeClr val="tx2"/>
                </a:solidFill>
              </a:rPr>
              <a:t>Document Drop: </a:t>
            </a:r>
            <a:r>
              <a:rPr lang="en-US" sz="2600" dirty="0">
                <a:solidFill>
                  <a:schemeClr val="tx2"/>
                </a:solidFill>
              </a:rPr>
              <a:t>post your paper and have feedback emailed to you.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48" y="1678460"/>
            <a:ext cx="2760508" cy="23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044" y="382385"/>
            <a:ext cx="9833956" cy="1492132"/>
          </a:xfrm>
        </p:spPr>
        <p:txBody>
          <a:bodyPr/>
          <a:lstStyle/>
          <a:p>
            <a:pPr algn="r"/>
            <a:r>
              <a:rPr lang="en-US" dirty="0"/>
              <a:t>What are some tips for success?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382" y="1601340"/>
            <a:ext cx="7817360" cy="52600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</a:rPr>
              <a:t>Come early! Come often! (Up to one appointment per day)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</a:rPr>
              <a:t>Be detailed when making your appointment.  The more we know about your project, the better prepared we are to help!</a:t>
            </a:r>
          </a:p>
          <a:p>
            <a:r>
              <a:rPr lang="en-US" sz="2100" dirty="0">
                <a:solidFill>
                  <a:schemeClr val="tx2"/>
                </a:solidFill>
              </a:rPr>
              <a:t>Have access to your assignment sheet and any writing you have done.  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</a:rPr>
              <a:t>Have an open mind! We will try a variety of strategies to help you reach your writing goals. Likewise, feel free to share </a:t>
            </a:r>
            <a:r>
              <a:rPr lang="en-US" sz="2100" dirty="0">
                <a:solidFill>
                  <a:schemeClr val="tx1"/>
                </a:solidFill>
              </a:rPr>
              <a:t>with us how you best learn.  We want to make sessions useful for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16" y="1732465"/>
            <a:ext cx="3273717" cy="28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6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943" y="298844"/>
            <a:ext cx="10358965" cy="1492132"/>
          </a:xfrm>
        </p:spPr>
        <p:txBody>
          <a:bodyPr/>
          <a:lstStyle/>
          <a:p>
            <a:pPr algn="r"/>
            <a:r>
              <a:rPr lang="en-US" dirty="0"/>
              <a:t>What are Other ways we support writers?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048" y="1353151"/>
            <a:ext cx="7784257" cy="313573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Writing Partnerships: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Semester-long regularly scheduled weekly appointments with the same writing tutor for students wanting to grow specific writing skills or tackle large-scale or long-term projects</a:t>
            </a:r>
          </a:p>
          <a:p>
            <a:r>
              <a:rPr lang="en-US" sz="2800" dirty="0">
                <a:solidFill>
                  <a:schemeClr val="tx2"/>
                </a:solidFill>
              </a:rPr>
              <a:t>Writing Resources Online: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Handouts and more are available to help students through all stages of the writing process in all disciplines at </a:t>
            </a:r>
            <a:r>
              <a:rPr lang="en-US" sz="2400" dirty="0">
                <a:solidFill>
                  <a:schemeClr val="tx2"/>
                </a:solidFill>
                <a:hlinkClick r:id="rId2"/>
              </a:rPr>
              <a:t>www.mtsu.edu/writing-center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Short digital workshops on a variety of writing topics on our 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YouTube</a:t>
            </a:r>
            <a:r>
              <a:rPr lang="en-US" sz="2400" dirty="0">
                <a:solidFill>
                  <a:schemeClr val="tx2"/>
                </a:solidFill>
              </a:rPr>
              <a:t> page.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78" y="1659843"/>
            <a:ext cx="3273717" cy="28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411" y="338759"/>
            <a:ext cx="10178322" cy="1492132"/>
          </a:xfrm>
        </p:spPr>
        <p:txBody>
          <a:bodyPr/>
          <a:lstStyle/>
          <a:p>
            <a:pPr algn="r"/>
            <a:r>
              <a:rPr lang="en-US" dirty="0"/>
              <a:t>Connect with the UWC and schedule an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720977"/>
            <a:ext cx="7394127" cy="28530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To schedule an appointment, you can: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Stop by LIB362 during open hours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Visit our website </a:t>
            </a:r>
            <a:r>
              <a:rPr lang="en-US" sz="2200" dirty="0">
                <a:solidFill>
                  <a:schemeClr val="tx2"/>
                </a:solidFill>
                <a:hlinkClick r:id="rId2"/>
              </a:rPr>
              <a:t>www.mtsu.edu/writing-center</a:t>
            </a:r>
            <a:endParaRPr lang="en-US" sz="22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Go directly to WC Online at </a:t>
            </a:r>
            <a:r>
              <a:rPr lang="en-US" sz="2200" dirty="0">
                <a:solidFill>
                  <a:schemeClr val="tx2"/>
                </a:solidFill>
                <a:hlinkClick r:id="rId3" action="ppaction://hlinkfile"/>
              </a:rPr>
              <a:t>mtsu.mywconline.com</a:t>
            </a:r>
            <a:endParaRPr lang="en-US" sz="22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Call the Writing Center at 615-904-8237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656" y="4506029"/>
            <a:ext cx="95839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Follow us online for giveaways, events, and other important information</a:t>
            </a:r>
            <a:r>
              <a:rPr lang="en-US" sz="2000" dirty="0"/>
              <a:t>!</a:t>
            </a:r>
          </a:p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61" y="5183725"/>
            <a:ext cx="634117" cy="634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40" y="5183581"/>
            <a:ext cx="634118" cy="634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096" y="5183581"/>
            <a:ext cx="634118" cy="634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8695" y="5931922"/>
            <a:ext cx="150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Mtsu_uwc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1426" y="5956223"/>
            <a:ext cx="133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mtsuuwc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1368" y="5888248"/>
            <a:ext cx="3977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Writing Center </a:t>
            </a:r>
          </a:p>
          <a:p>
            <a:pPr algn="ctr"/>
            <a:r>
              <a:rPr lang="en-US" sz="2200" dirty="0"/>
              <a:t>at MTSU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05" y="1676991"/>
            <a:ext cx="3273717" cy="28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7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</TotalTime>
  <Words>523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Welcome to the uwc!</vt:lpstr>
      <vt:lpstr>Where is the UWC?  What are our hours?</vt:lpstr>
      <vt:lpstr>How can we help?</vt:lpstr>
      <vt:lpstr>What kinds of projects can you bring to a session?</vt:lpstr>
      <vt:lpstr>What kind of sessions are available?</vt:lpstr>
      <vt:lpstr>What are some tips for success?</vt:lpstr>
      <vt:lpstr>What are Other ways we support writers? </vt:lpstr>
      <vt:lpstr>Connect with the UWC and schedule an appointment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uwc!</dc:title>
  <dc:creator>KCarter</dc:creator>
  <cp:lastModifiedBy>KCarter</cp:lastModifiedBy>
  <cp:revision>2</cp:revision>
  <dcterms:created xsi:type="dcterms:W3CDTF">2021-08-02T20:53:53Z</dcterms:created>
  <dcterms:modified xsi:type="dcterms:W3CDTF">2021-08-02T21:05:13Z</dcterms:modified>
</cp:coreProperties>
</file>