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60" r:id="rId3"/>
    <p:sldMasterId id="2147483690" r:id="rId4"/>
    <p:sldMasterId id="2147483675" r:id="rId5"/>
    <p:sldMasterId id="2147483698" r:id="rId6"/>
  </p:sldMasterIdLst>
  <p:notesMasterIdLst>
    <p:notesMasterId r:id="rId27"/>
  </p:notesMasterIdLst>
  <p:sldIdLst>
    <p:sldId id="256" r:id="rId7"/>
    <p:sldId id="321" r:id="rId8"/>
    <p:sldId id="320" r:id="rId9"/>
    <p:sldId id="324" r:id="rId10"/>
    <p:sldId id="279" r:id="rId11"/>
    <p:sldId id="326" r:id="rId12"/>
    <p:sldId id="291" r:id="rId13"/>
    <p:sldId id="330" r:id="rId14"/>
    <p:sldId id="327" r:id="rId15"/>
    <p:sldId id="329" r:id="rId16"/>
    <p:sldId id="331" r:id="rId17"/>
    <p:sldId id="334" r:id="rId18"/>
    <p:sldId id="332" r:id="rId19"/>
    <p:sldId id="333" r:id="rId20"/>
    <p:sldId id="283" r:id="rId21"/>
    <p:sldId id="314" r:id="rId22"/>
    <p:sldId id="319" r:id="rId23"/>
    <p:sldId id="328" r:id="rId24"/>
    <p:sldId id="310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D23"/>
    <a:srgbClr val="7FA9AE"/>
    <a:srgbClr val="3E8EDE"/>
    <a:srgbClr val="346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74767" autoAdjust="0"/>
  </p:normalViewPr>
  <p:slideViewPr>
    <p:cSldViewPr snapToGrid="0">
      <p:cViewPr>
        <p:scale>
          <a:sx n="109" d="100"/>
          <a:sy n="109" d="100"/>
        </p:scale>
        <p:origin x="144" y="-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Contact</a:t>
            </a:r>
            <a:r>
              <a:rPr lang="en-US" baseline="0" dirty="0" smtClean="0"/>
              <a:t> of Youth Who </a:t>
            </a:r>
            <a:r>
              <a:rPr lang="en-US" dirty="0" smtClean="0"/>
              <a:t>Voted </a:t>
            </a:r>
            <a:r>
              <a:rPr lang="en-US" dirty="0"/>
              <a:t>in 2016</a:t>
            </a:r>
          </a:p>
        </c:rich>
      </c:tx>
      <c:layout>
        <c:manualLayout>
          <c:xMode val="edge"/>
          <c:yMode val="edge"/>
          <c:x val="0.122631529098418"/>
          <c:y val="0.026754971112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Voted in 2016</c:v>
                </c:pt>
              </c:strCache>
            </c:strRef>
          </c:tx>
          <c:spPr>
            <a:solidFill>
              <a:srgbClr val="C1CD23"/>
            </a:solidFill>
          </c:spPr>
          <c:dPt>
            <c:idx val="0"/>
            <c:bubble3D val="0"/>
            <c:spPr>
              <a:solidFill>
                <a:srgbClr val="7FA9A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1CD2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Were contacted</c:v>
                </c:pt>
                <c:pt idx="1">
                  <c:v>Were not contacted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5686601711698"/>
          <c:y val="0.863149853042123"/>
          <c:w val="0.899999875812166"/>
          <c:h val="0.10959648213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Contact of Youth Who Did </a:t>
            </a:r>
            <a:r>
              <a:rPr lang="en-US"/>
              <a:t>Not Vote in 2016 or Were Not Eligible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Voted in 2016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rgbClr val="7FA9A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1CD2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Were contacted</c:v>
                </c:pt>
                <c:pt idx="1">
                  <c:v>Were not contacted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65021-D080-FF43-98EA-1B08ED69722D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DE931-0AF2-D34B-BDA0-7647EF762FB2}">
      <dgm:prSet phldrT="[Text]" custT="1"/>
      <dgm:spPr>
        <a:solidFill>
          <a:srgbClr val="C1CD23"/>
        </a:solidFill>
      </dgm:spPr>
      <dgm:t>
        <a:bodyPr/>
        <a:lstStyle/>
        <a:p>
          <a:r>
            <a:rPr lang="en-US" sz="2000" b="1" dirty="0" smtClean="0"/>
            <a:t>CIRCLE Research</a:t>
          </a:r>
          <a:endParaRPr lang="en-US" sz="2000" b="1" dirty="0"/>
        </a:p>
      </dgm:t>
    </dgm:pt>
    <dgm:pt modelId="{108DA2BF-1527-734D-A758-3456B78B5DB8}" type="parTrans" cxnId="{25410372-4ABF-B842-8395-13DA138EEF45}">
      <dgm:prSet/>
      <dgm:spPr/>
      <dgm:t>
        <a:bodyPr/>
        <a:lstStyle/>
        <a:p>
          <a:endParaRPr lang="en-US"/>
        </a:p>
      </dgm:t>
    </dgm:pt>
    <dgm:pt modelId="{AFDD9FD6-0DB1-8449-B367-15D379987753}" type="sibTrans" cxnId="{25410372-4ABF-B842-8395-13DA138EEF45}">
      <dgm:prSet/>
      <dgm:spPr/>
      <dgm:t>
        <a:bodyPr/>
        <a:lstStyle/>
        <a:p>
          <a:endParaRPr lang="en-US"/>
        </a:p>
      </dgm:t>
    </dgm:pt>
    <dgm:pt modelId="{43453683-49CA-304E-A400-46F859E14D2C}">
      <dgm:prSet phldrT="[Text]"/>
      <dgm:spPr>
        <a:solidFill>
          <a:srgbClr val="7FA9AE">
            <a:alpha val="63922"/>
          </a:srgbClr>
        </a:solidFill>
      </dgm:spPr>
      <dgm:t>
        <a:bodyPr/>
        <a:lstStyle/>
        <a:p>
          <a:r>
            <a:rPr lang="en-US" b="1" dirty="0"/>
            <a:t>Who </a:t>
          </a:r>
          <a:r>
            <a:rPr lang="en-US" b="1" dirty="0" smtClean="0"/>
            <a:t>participates? Votes</a:t>
          </a:r>
          <a:r>
            <a:rPr lang="en-US" b="1" dirty="0"/>
            <a:t>?</a:t>
          </a:r>
        </a:p>
      </dgm:t>
    </dgm:pt>
    <dgm:pt modelId="{F052890A-7ABB-8043-967A-224BABC4DD7C}" type="parTrans" cxnId="{5301C1EC-01C5-D648-94FE-EE2583DAFC5D}">
      <dgm:prSet/>
      <dgm:spPr/>
      <dgm:t>
        <a:bodyPr/>
        <a:lstStyle/>
        <a:p>
          <a:endParaRPr lang="en-US"/>
        </a:p>
      </dgm:t>
    </dgm:pt>
    <dgm:pt modelId="{4FF4276F-B205-3D40-91F7-074B092D80C0}" type="sibTrans" cxnId="{5301C1EC-01C5-D648-94FE-EE2583DAFC5D}">
      <dgm:prSet/>
      <dgm:spPr/>
      <dgm:t>
        <a:bodyPr/>
        <a:lstStyle/>
        <a:p>
          <a:endParaRPr lang="en-US"/>
        </a:p>
      </dgm:t>
    </dgm:pt>
    <dgm:pt modelId="{2C03CA0C-AA44-9F47-9AFA-C39F86BF02D2}">
      <dgm:prSet phldrT="[Text]"/>
      <dgm:spPr>
        <a:solidFill>
          <a:srgbClr val="7FA9AE">
            <a:alpha val="63922"/>
          </a:srgbClr>
        </a:solidFill>
      </dgm:spPr>
      <dgm:t>
        <a:bodyPr/>
        <a:lstStyle/>
        <a:p>
          <a:r>
            <a:rPr lang="en-US" b="1" dirty="0"/>
            <a:t>What are their experiences?</a:t>
          </a:r>
        </a:p>
      </dgm:t>
    </dgm:pt>
    <dgm:pt modelId="{928E403D-80C1-AB42-B37B-10340D13DA7A}" type="parTrans" cxnId="{2E944CBF-7719-8F40-A8D6-C53F7DDD0575}">
      <dgm:prSet/>
      <dgm:spPr/>
      <dgm:t>
        <a:bodyPr/>
        <a:lstStyle/>
        <a:p>
          <a:endParaRPr lang="en-US"/>
        </a:p>
      </dgm:t>
    </dgm:pt>
    <dgm:pt modelId="{8AD0C06C-215D-6447-8EAA-B99CADFB98C7}" type="sibTrans" cxnId="{2E944CBF-7719-8F40-A8D6-C53F7DDD0575}">
      <dgm:prSet/>
      <dgm:spPr/>
      <dgm:t>
        <a:bodyPr/>
        <a:lstStyle/>
        <a:p>
          <a:endParaRPr lang="en-US"/>
        </a:p>
      </dgm:t>
    </dgm:pt>
    <dgm:pt modelId="{1587A10B-92BB-6444-A25C-501E7016BE3B}">
      <dgm:prSet phldrT="[Text]" custT="1"/>
      <dgm:spPr>
        <a:solidFill>
          <a:srgbClr val="C1CD23"/>
        </a:solidFill>
      </dgm:spPr>
      <dgm:t>
        <a:bodyPr/>
        <a:lstStyle/>
        <a:p>
          <a:r>
            <a:rPr lang="en-US" sz="1400" b="1" dirty="0"/>
            <a:t>Research Informs </a:t>
          </a:r>
          <a:r>
            <a:rPr lang="en-US" sz="1400" b="1" dirty="0" smtClean="0"/>
            <a:t>Action &amp; More Inclusive Systems</a:t>
          </a:r>
          <a:endParaRPr lang="en-US" sz="1400" b="1" dirty="0"/>
        </a:p>
      </dgm:t>
    </dgm:pt>
    <dgm:pt modelId="{54A05453-B490-5B4B-86C0-2AFA05392484}" type="parTrans" cxnId="{15D27560-1D69-3440-AD91-D52A9E977ED6}">
      <dgm:prSet/>
      <dgm:spPr/>
      <dgm:t>
        <a:bodyPr/>
        <a:lstStyle/>
        <a:p>
          <a:endParaRPr lang="en-US"/>
        </a:p>
      </dgm:t>
    </dgm:pt>
    <dgm:pt modelId="{AFDD35DE-D3CC-5940-A640-98FFA5AB6C8C}" type="sibTrans" cxnId="{15D27560-1D69-3440-AD91-D52A9E977ED6}">
      <dgm:prSet/>
      <dgm:spPr/>
      <dgm:t>
        <a:bodyPr/>
        <a:lstStyle/>
        <a:p>
          <a:endParaRPr lang="en-US"/>
        </a:p>
      </dgm:t>
    </dgm:pt>
    <dgm:pt modelId="{27D578FB-9F6F-C541-9F0B-2FFBCE287909}">
      <dgm:prSet phldrT="[Text]" custT="1"/>
      <dgm:spPr>
        <a:solidFill>
          <a:srgbClr val="C1CD23"/>
        </a:solidFill>
      </dgm:spPr>
      <dgm:t>
        <a:bodyPr lIns="0" rIns="0"/>
        <a:lstStyle/>
        <a:p>
          <a:r>
            <a:rPr lang="en-US" sz="1600" b="1" dirty="0"/>
            <a:t>Future of Democracy</a:t>
          </a:r>
        </a:p>
      </dgm:t>
    </dgm:pt>
    <dgm:pt modelId="{770FB2B4-E6E0-D24B-903C-767D8A630640}" type="parTrans" cxnId="{4CCD6DDD-C5D7-8040-8BA8-7C9CC2564107}">
      <dgm:prSet/>
      <dgm:spPr/>
      <dgm:t>
        <a:bodyPr/>
        <a:lstStyle/>
        <a:p>
          <a:endParaRPr lang="en-US"/>
        </a:p>
      </dgm:t>
    </dgm:pt>
    <dgm:pt modelId="{692580F7-AB61-EB4A-9088-484DD944E10A}" type="sibTrans" cxnId="{4CCD6DDD-C5D7-8040-8BA8-7C9CC2564107}">
      <dgm:prSet/>
      <dgm:spPr/>
      <dgm:t>
        <a:bodyPr/>
        <a:lstStyle/>
        <a:p>
          <a:endParaRPr lang="en-US"/>
        </a:p>
      </dgm:t>
    </dgm:pt>
    <dgm:pt modelId="{700E22E7-41C2-0A45-A15E-EEDB76B02968}">
      <dgm:prSet phldrT="[Text]"/>
      <dgm:spPr>
        <a:solidFill>
          <a:srgbClr val="7FA9AE">
            <a:alpha val="63922"/>
          </a:srgbClr>
        </a:solidFill>
      </dgm:spPr>
      <dgm:t>
        <a:bodyPr/>
        <a:lstStyle/>
        <a:p>
          <a:r>
            <a:rPr lang="en-US" b="1" dirty="0"/>
            <a:t>Equitable representation</a:t>
          </a:r>
        </a:p>
      </dgm:t>
    </dgm:pt>
    <dgm:pt modelId="{CE8CAA58-F502-374B-BE01-C698552FD3DA}" type="parTrans" cxnId="{52294899-EDC6-8B45-8055-C49E9736B371}">
      <dgm:prSet/>
      <dgm:spPr/>
      <dgm:t>
        <a:bodyPr/>
        <a:lstStyle/>
        <a:p>
          <a:endParaRPr lang="en-US"/>
        </a:p>
      </dgm:t>
    </dgm:pt>
    <dgm:pt modelId="{7E61C756-3830-DB44-AAE4-084102B1C19F}" type="sibTrans" cxnId="{52294899-EDC6-8B45-8055-C49E9736B371}">
      <dgm:prSet/>
      <dgm:spPr/>
      <dgm:t>
        <a:bodyPr/>
        <a:lstStyle/>
        <a:p>
          <a:endParaRPr lang="en-US"/>
        </a:p>
      </dgm:t>
    </dgm:pt>
    <dgm:pt modelId="{2B316420-BEF1-4F45-AE1E-AFC7DEC1CB6A}">
      <dgm:prSet phldrT="[Text]"/>
      <dgm:spPr>
        <a:solidFill>
          <a:srgbClr val="7FA9AE">
            <a:alpha val="63922"/>
          </a:srgbClr>
        </a:solidFill>
      </dgm:spPr>
      <dgm:t>
        <a:bodyPr/>
        <a:lstStyle/>
        <a:p>
          <a:r>
            <a:rPr lang="en-US" b="1" dirty="0" smtClean="0"/>
            <a:t>Diverse Youth Voices</a:t>
          </a:r>
          <a:endParaRPr lang="en-US" b="1" dirty="0"/>
        </a:p>
      </dgm:t>
    </dgm:pt>
    <dgm:pt modelId="{49B730FD-A78A-5646-AC56-1708960EAEE8}" type="parTrans" cxnId="{2AEF1CFF-0D33-684D-B94F-14A3EB32F3F1}">
      <dgm:prSet/>
      <dgm:spPr/>
      <dgm:t>
        <a:bodyPr/>
        <a:lstStyle/>
        <a:p>
          <a:endParaRPr lang="en-US"/>
        </a:p>
      </dgm:t>
    </dgm:pt>
    <dgm:pt modelId="{C581CB82-2162-CC48-9AEB-5DEFA40FA021}" type="sibTrans" cxnId="{2AEF1CFF-0D33-684D-B94F-14A3EB32F3F1}">
      <dgm:prSet/>
      <dgm:spPr/>
      <dgm:t>
        <a:bodyPr/>
        <a:lstStyle/>
        <a:p>
          <a:endParaRPr lang="en-US"/>
        </a:p>
      </dgm:t>
    </dgm:pt>
    <dgm:pt modelId="{8EA0C405-6496-4E40-8E7A-7306C67D844F}">
      <dgm:prSet phldrT="[Text]"/>
      <dgm:spPr>
        <a:solidFill>
          <a:srgbClr val="7FA9AE">
            <a:alpha val="63922"/>
          </a:srgbClr>
        </a:solidFill>
      </dgm:spPr>
      <dgm:t>
        <a:bodyPr/>
        <a:lstStyle/>
        <a:p>
          <a:r>
            <a:rPr lang="en-US" b="1" dirty="0"/>
            <a:t>What do they do after?</a:t>
          </a:r>
        </a:p>
      </dgm:t>
    </dgm:pt>
    <dgm:pt modelId="{D16C69FE-039A-B645-8C6C-9AD7AE787050}" type="parTrans" cxnId="{CE2013F8-CAE9-F446-83BA-9B71050A2ADE}">
      <dgm:prSet/>
      <dgm:spPr/>
      <dgm:t>
        <a:bodyPr/>
        <a:lstStyle/>
        <a:p>
          <a:endParaRPr lang="en-US"/>
        </a:p>
      </dgm:t>
    </dgm:pt>
    <dgm:pt modelId="{6B34FD80-7C8F-B84B-8F86-76BD97A386F0}" type="sibTrans" cxnId="{CE2013F8-CAE9-F446-83BA-9B71050A2ADE}">
      <dgm:prSet/>
      <dgm:spPr/>
      <dgm:t>
        <a:bodyPr/>
        <a:lstStyle/>
        <a:p>
          <a:endParaRPr lang="en-US"/>
        </a:p>
      </dgm:t>
    </dgm:pt>
    <dgm:pt modelId="{3184C65A-BD93-524D-A957-C0CB6C44DBFA}">
      <dgm:prSet phldrT="[Text]"/>
      <dgm:spPr>
        <a:solidFill>
          <a:srgbClr val="7FA9AE">
            <a:alpha val="63922"/>
          </a:srgbClr>
        </a:solidFill>
      </dgm:spPr>
      <dgm:t>
        <a:bodyPr/>
        <a:lstStyle/>
        <a:p>
          <a:r>
            <a:rPr lang="en-US" b="1" dirty="0" smtClean="0"/>
            <a:t>Thriving Communities</a:t>
          </a:r>
          <a:endParaRPr lang="en-US" b="1" dirty="0"/>
        </a:p>
      </dgm:t>
    </dgm:pt>
    <dgm:pt modelId="{EC81432A-2A43-B644-8721-6A6B07A460C8}" type="parTrans" cxnId="{D2185E20-4705-F742-B35A-8DA34833B8A8}">
      <dgm:prSet/>
      <dgm:spPr/>
      <dgm:t>
        <a:bodyPr/>
        <a:lstStyle/>
        <a:p>
          <a:endParaRPr lang="en-US"/>
        </a:p>
      </dgm:t>
    </dgm:pt>
    <dgm:pt modelId="{CADA35C6-28B5-214E-9188-E35BDB24519C}" type="sibTrans" cxnId="{D2185E20-4705-F742-B35A-8DA34833B8A8}">
      <dgm:prSet/>
      <dgm:spPr/>
      <dgm:t>
        <a:bodyPr/>
        <a:lstStyle/>
        <a:p>
          <a:endParaRPr lang="en-US"/>
        </a:p>
      </dgm:t>
    </dgm:pt>
    <dgm:pt modelId="{F47CEFB0-5B72-964C-B0AC-8C2601DC6EAB}" type="pres">
      <dgm:prSet presAssocID="{93B65021-D080-FF43-98EA-1B08ED6972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CE72D-66DB-6149-8BBA-1D83DE5713B2}" type="pres">
      <dgm:prSet presAssocID="{441DE931-0AF2-D34B-BDA0-7647EF762FB2}" presName="compNode" presStyleCnt="0"/>
      <dgm:spPr/>
    </dgm:pt>
    <dgm:pt modelId="{E464BEDE-E6EF-0A47-9F63-524A46A6204B}" type="pres">
      <dgm:prSet presAssocID="{441DE931-0AF2-D34B-BDA0-7647EF762FB2}" presName="noGeometry" presStyleCnt="0"/>
      <dgm:spPr/>
    </dgm:pt>
    <dgm:pt modelId="{209D399E-96BB-6044-A386-8D66706CD963}" type="pres">
      <dgm:prSet presAssocID="{441DE931-0AF2-D34B-BDA0-7647EF762FB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E9AC9-2582-FA45-935E-DA3CA4994C5B}" type="pres">
      <dgm:prSet presAssocID="{441DE931-0AF2-D34B-BDA0-7647EF762FB2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AA24E1C-E66D-FA4C-AE61-95343D330C61}" type="pres">
      <dgm:prSet presAssocID="{441DE931-0AF2-D34B-BDA0-7647EF762F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E6D0D-BC62-F44A-9EB5-8CDFB130D9BE}" type="pres">
      <dgm:prSet presAssocID="{441DE931-0AF2-D34B-BDA0-7647EF762FB2}" presName="aSpace" presStyleCnt="0"/>
      <dgm:spPr/>
    </dgm:pt>
    <dgm:pt modelId="{17897FC2-98B3-C042-8EA9-53C4542B0944}" type="pres">
      <dgm:prSet presAssocID="{1587A10B-92BB-6444-A25C-501E7016BE3B}" presName="compNode" presStyleCnt="0"/>
      <dgm:spPr/>
    </dgm:pt>
    <dgm:pt modelId="{51E0B3A6-7BBF-4044-9037-472B196D8993}" type="pres">
      <dgm:prSet presAssocID="{1587A10B-92BB-6444-A25C-501E7016BE3B}" presName="noGeometry" presStyleCnt="0"/>
      <dgm:spPr/>
    </dgm:pt>
    <dgm:pt modelId="{AAC9EBEF-0978-854B-908E-57B3D8693301}" type="pres">
      <dgm:prSet presAssocID="{1587A10B-92BB-6444-A25C-501E7016BE3B}" presName="childTextVisible" presStyleLbl="bgAccFollowNode1" presStyleIdx="1" presStyleCnt="3">
        <dgm:presLayoutVars>
          <dgm:bulletEnabled val="1"/>
        </dgm:presLayoutVars>
      </dgm:prSet>
      <dgm:spPr>
        <a:solidFill>
          <a:srgbClr val="7FA9AE">
            <a:alpha val="63922"/>
          </a:srgbClr>
        </a:solidFill>
      </dgm:spPr>
      <dgm:t>
        <a:bodyPr/>
        <a:lstStyle/>
        <a:p>
          <a:endParaRPr lang="en-US"/>
        </a:p>
      </dgm:t>
    </dgm:pt>
    <dgm:pt modelId="{F6A6DD05-C1FE-AB43-A4E3-0D9817E9A88D}" type="pres">
      <dgm:prSet presAssocID="{1587A10B-92BB-6444-A25C-501E7016BE3B}" presName="childTextHidden" presStyleLbl="bgAccFollowNode1" presStyleIdx="1" presStyleCnt="3"/>
      <dgm:spPr/>
    </dgm:pt>
    <dgm:pt modelId="{BD8E9EA8-E074-A546-9985-1B3B987C91EB}" type="pres">
      <dgm:prSet presAssocID="{1587A10B-92BB-6444-A25C-501E7016BE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B509-19ED-E44A-9D8A-2872A5F02638}" type="pres">
      <dgm:prSet presAssocID="{1587A10B-92BB-6444-A25C-501E7016BE3B}" presName="aSpace" presStyleCnt="0"/>
      <dgm:spPr/>
    </dgm:pt>
    <dgm:pt modelId="{F51A1156-67AA-4244-B1DC-836E2881F8AB}" type="pres">
      <dgm:prSet presAssocID="{27D578FB-9F6F-C541-9F0B-2FFBCE287909}" presName="compNode" presStyleCnt="0"/>
      <dgm:spPr/>
    </dgm:pt>
    <dgm:pt modelId="{2C0D0323-731C-9342-AC0F-73DF8F6576FD}" type="pres">
      <dgm:prSet presAssocID="{27D578FB-9F6F-C541-9F0B-2FFBCE287909}" presName="noGeometry" presStyleCnt="0"/>
      <dgm:spPr/>
    </dgm:pt>
    <dgm:pt modelId="{5879D578-5D35-384C-A677-270C5FF2E73F}" type="pres">
      <dgm:prSet presAssocID="{27D578FB-9F6F-C541-9F0B-2FFBCE287909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8D24D-3D80-E041-AD46-4963BD0C79E6}" type="pres">
      <dgm:prSet presAssocID="{27D578FB-9F6F-C541-9F0B-2FFBCE287909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8C745FC1-30B6-B34A-9439-DBD4882A6E14}" type="pres">
      <dgm:prSet presAssocID="{27D578FB-9F6F-C541-9F0B-2FFBCE2879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C19F0-69D0-4C4E-B3AC-6230F6E3D4E5}" type="presOf" srcId="{93B65021-D080-FF43-98EA-1B08ED69722D}" destId="{F47CEFB0-5B72-964C-B0AC-8C2601DC6EAB}" srcOrd="0" destOrd="0" presId="urn:microsoft.com/office/officeart/2005/8/layout/hProcess6"/>
    <dgm:cxn modelId="{6697749A-9CCC-7243-BBFA-D4C45378844C}" type="presOf" srcId="{441DE931-0AF2-D34B-BDA0-7647EF762FB2}" destId="{EAA24E1C-E66D-FA4C-AE61-95343D330C61}" srcOrd="0" destOrd="0" presId="urn:microsoft.com/office/officeart/2005/8/layout/hProcess6"/>
    <dgm:cxn modelId="{8809BE73-B7A6-7D4D-84AE-8C47F4580052}" type="presOf" srcId="{43453683-49CA-304E-A400-46F859E14D2C}" destId="{772E9AC9-2582-FA45-935E-DA3CA4994C5B}" srcOrd="1" destOrd="0" presId="urn:microsoft.com/office/officeart/2005/8/layout/hProcess6"/>
    <dgm:cxn modelId="{15D27560-1D69-3440-AD91-D52A9E977ED6}" srcId="{93B65021-D080-FF43-98EA-1B08ED69722D}" destId="{1587A10B-92BB-6444-A25C-501E7016BE3B}" srcOrd="1" destOrd="0" parTransId="{54A05453-B490-5B4B-86C0-2AFA05392484}" sibTransId="{AFDD35DE-D3CC-5940-A640-98FFA5AB6C8C}"/>
    <dgm:cxn modelId="{25410372-4ABF-B842-8395-13DA138EEF45}" srcId="{93B65021-D080-FF43-98EA-1B08ED69722D}" destId="{441DE931-0AF2-D34B-BDA0-7647EF762FB2}" srcOrd="0" destOrd="0" parTransId="{108DA2BF-1527-734D-A758-3456B78B5DB8}" sibTransId="{AFDD9FD6-0DB1-8449-B367-15D379987753}"/>
    <dgm:cxn modelId="{7D634634-2541-C144-8641-306CF51CF0A0}" type="presOf" srcId="{700E22E7-41C2-0A45-A15E-EEDB76B02968}" destId="{69A8D24D-3D80-E041-AD46-4963BD0C79E6}" srcOrd="1" destOrd="0" presId="urn:microsoft.com/office/officeart/2005/8/layout/hProcess6"/>
    <dgm:cxn modelId="{2E944CBF-7719-8F40-A8D6-C53F7DDD0575}" srcId="{441DE931-0AF2-D34B-BDA0-7647EF762FB2}" destId="{2C03CA0C-AA44-9F47-9AFA-C39F86BF02D2}" srcOrd="1" destOrd="0" parTransId="{928E403D-80C1-AB42-B37B-10340D13DA7A}" sibTransId="{8AD0C06C-215D-6447-8EAA-B99CADFB98C7}"/>
    <dgm:cxn modelId="{9820F910-3520-914F-B925-5902ED6E0B49}" type="presOf" srcId="{27D578FB-9F6F-C541-9F0B-2FFBCE287909}" destId="{8C745FC1-30B6-B34A-9439-DBD4882A6E14}" srcOrd="0" destOrd="0" presId="urn:microsoft.com/office/officeart/2005/8/layout/hProcess6"/>
    <dgm:cxn modelId="{0BF05B41-0DB2-1D40-AC33-D9AFD8AC775E}" type="presOf" srcId="{2C03CA0C-AA44-9F47-9AFA-C39F86BF02D2}" destId="{209D399E-96BB-6044-A386-8D66706CD963}" srcOrd="0" destOrd="1" presId="urn:microsoft.com/office/officeart/2005/8/layout/hProcess6"/>
    <dgm:cxn modelId="{C9D19A28-CCC9-C542-8F20-5257AC77847C}" type="presOf" srcId="{2B316420-BEF1-4F45-AE1E-AFC7DEC1CB6A}" destId="{69A8D24D-3D80-E041-AD46-4963BD0C79E6}" srcOrd="1" destOrd="1" presId="urn:microsoft.com/office/officeart/2005/8/layout/hProcess6"/>
    <dgm:cxn modelId="{A0D00E8E-C004-594C-AB0A-87FC74B9FB02}" type="presOf" srcId="{2B316420-BEF1-4F45-AE1E-AFC7DEC1CB6A}" destId="{5879D578-5D35-384C-A677-270C5FF2E73F}" srcOrd="0" destOrd="1" presId="urn:microsoft.com/office/officeart/2005/8/layout/hProcess6"/>
    <dgm:cxn modelId="{52294899-EDC6-8B45-8055-C49E9736B371}" srcId="{27D578FB-9F6F-C541-9F0B-2FFBCE287909}" destId="{700E22E7-41C2-0A45-A15E-EEDB76B02968}" srcOrd="0" destOrd="0" parTransId="{CE8CAA58-F502-374B-BE01-C698552FD3DA}" sibTransId="{7E61C756-3830-DB44-AAE4-084102B1C19F}"/>
    <dgm:cxn modelId="{97657D43-24D9-E44A-8705-65EC278C5B23}" type="presOf" srcId="{3184C65A-BD93-524D-A957-C0CB6C44DBFA}" destId="{69A8D24D-3D80-E041-AD46-4963BD0C79E6}" srcOrd="1" destOrd="2" presId="urn:microsoft.com/office/officeart/2005/8/layout/hProcess6"/>
    <dgm:cxn modelId="{47AAA019-5A8E-674B-AE9C-A06BB0511E54}" type="presOf" srcId="{43453683-49CA-304E-A400-46F859E14D2C}" destId="{209D399E-96BB-6044-A386-8D66706CD963}" srcOrd="0" destOrd="0" presId="urn:microsoft.com/office/officeart/2005/8/layout/hProcess6"/>
    <dgm:cxn modelId="{A49261F8-EE5E-A34D-8975-2A9E1E2CEB09}" type="presOf" srcId="{8EA0C405-6496-4E40-8E7A-7306C67D844F}" destId="{209D399E-96BB-6044-A386-8D66706CD963}" srcOrd="0" destOrd="2" presId="urn:microsoft.com/office/officeart/2005/8/layout/hProcess6"/>
    <dgm:cxn modelId="{5301C1EC-01C5-D648-94FE-EE2583DAFC5D}" srcId="{441DE931-0AF2-D34B-BDA0-7647EF762FB2}" destId="{43453683-49CA-304E-A400-46F859E14D2C}" srcOrd="0" destOrd="0" parTransId="{F052890A-7ABB-8043-967A-224BABC4DD7C}" sibTransId="{4FF4276F-B205-3D40-91F7-074B092D80C0}"/>
    <dgm:cxn modelId="{4CCD6DDD-C5D7-8040-8BA8-7C9CC2564107}" srcId="{93B65021-D080-FF43-98EA-1B08ED69722D}" destId="{27D578FB-9F6F-C541-9F0B-2FFBCE287909}" srcOrd="2" destOrd="0" parTransId="{770FB2B4-E6E0-D24B-903C-767D8A630640}" sibTransId="{692580F7-AB61-EB4A-9088-484DD944E10A}"/>
    <dgm:cxn modelId="{2AEF1CFF-0D33-684D-B94F-14A3EB32F3F1}" srcId="{27D578FB-9F6F-C541-9F0B-2FFBCE287909}" destId="{2B316420-BEF1-4F45-AE1E-AFC7DEC1CB6A}" srcOrd="1" destOrd="0" parTransId="{49B730FD-A78A-5646-AC56-1708960EAEE8}" sibTransId="{C581CB82-2162-CC48-9AEB-5DEFA40FA021}"/>
    <dgm:cxn modelId="{F888890E-741F-3246-B12B-0B3ACD11B740}" type="presOf" srcId="{1587A10B-92BB-6444-A25C-501E7016BE3B}" destId="{BD8E9EA8-E074-A546-9985-1B3B987C91EB}" srcOrd="0" destOrd="0" presId="urn:microsoft.com/office/officeart/2005/8/layout/hProcess6"/>
    <dgm:cxn modelId="{B747C16F-9130-734A-8A93-C20DE6EF7275}" type="presOf" srcId="{700E22E7-41C2-0A45-A15E-EEDB76B02968}" destId="{5879D578-5D35-384C-A677-270C5FF2E73F}" srcOrd="0" destOrd="0" presId="urn:microsoft.com/office/officeart/2005/8/layout/hProcess6"/>
    <dgm:cxn modelId="{D2185E20-4705-F742-B35A-8DA34833B8A8}" srcId="{27D578FB-9F6F-C541-9F0B-2FFBCE287909}" destId="{3184C65A-BD93-524D-A957-C0CB6C44DBFA}" srcOrd="2" destOrd="0" parTransId="{EC81432A-2A43-B644-8721-6A6B07A460C8}" sibTransId="{CADA35C6-28B5-214E-9188-E35BDB24519C}"/>
    <dgm:cxn modelId="{D918FA80-CEEA-3348-BEF9-3A273C3D8046}" type="presOf" srcId="{3184C65A-BD93-524D-A957-C0CB6C44DBFA}" destId="{5879D578-5D35-384C-A677-270C5FF2E73F}" srcOrd="0" destOrd="2" presId="urn:microsoft.com/office/officeart/2005/8/layout/hProcess6"/>
    <dgm:cxn modelId="{CE2013F8-CAE9-F446-83BA-9B71050A2ADE}" srcId="{441DE931-0AF2-D34B-BDA0-7647EF762FB2}" destId="{8EA0C405-6496-4E40-8E7A-7306C67D844F}" srcOrd="2" destOrd="0" parTransId="{D16C69FE-039A-B645-8C6C-9AD7AE787050}" sibTransId="{6B34FD80-7C8F-B84B-8F86-76BD97A386F0}"/>
    <dgm:cxn modelId="{23BFFD14-D914-414D-B89E-38F0171415CC}" type="presOf" srcId="{8EA0C405-6496-4E40-8E7A-7306C67D844F}" destId="{772E9AC9-2582-FA45-935E-DA3CA4994C5B}" srcOrd="1" destOrd="2" presId="urn:microsoft.com/office/officeart/2005/8/layout/hProcess6"/>
    <dgm:cxn modelId="{04A1B62B-AF67-0945-9232-1B101EFDCC9E}" type="presOf" srcId="{2C03CA0C-AA44-9F47-9AFA-C39F86BF02D2}" destId="{772E9AC9-2582-FA45-935E-DA3CA4994C5B}" srcOrd="1" destOrd="1" presId="urn:microsoft.com/office/officeart/2005/8/layout/hProcess6"/>
    <dgm:cxn modelId="{7137B789-DA36-F24D-9A5D-57052E95BFD3}" type="presParOf" srcId="{F47CEFB0-5B72-964C-B0AC-8C2601DC6EAB}" destId="{717CE72D-66DB-6149-8BBA-1D83DE5713B2}" srcOrd="0" destOrd="0" presId="urn:microsoft.com/office/officeart/2005/8/layout/hProcess6"/>
    <dgm:cxn modelId="{DFCEA244-3BD6-0A41-B1BD-52D1EA00DD53}" type="presParOf" srcId="{717CE72D-66DB-6149-8BBA-1D83DE5713B2}" destId="{E464BEDE-E6EF-0A47-9F63-524A46A6204B}" srcOrd="0" destOrd="0" presId="urn:microsoft.com/office/officeart/2005/8/layout/hProcess6"/>
    <dgm:cxn modelId="{AB79948E-B633-E142-9CB7-EDF54037837B}" type="presParOf" srcId="{717CE72D-66DB-6149-8BBA-1D83DE5713B2}" destId="{209D399E-96BB-6044-A386-8D66706CD963}" srcOrd="1" destOrd="0" presId="urn:microsoft.com/office/officeart/2005/8/layout/hProcess6"/>
    <dgm:cxn modelId="{478F8DE2-A124-6748-A8E9-BF800D771D22}" type="presParOf" srcId="{717CE72D-66DB-6149-8BBA-1D83DE5713B2}" destId="{772E9AC9-2582-FA45-935E-DA3CA4994C5B}" srcOrd="2" destOrd="0" presId="urn:microsoft.com/office/officeart/2005/8/layout/hProcess6"/>
    <dgm:cxn modelId="{FBB75B54-2E05-8048-A54F-A7469AA3ED2D}" type="presParOf" srcId="{717CE72D-66DB-6149-8BBA-1D83DE5713B2}" destId="{EAA24E1C-E66D-FA4C-AE61-95343D330C61}" srcOrd="3" destOrd="0" presId="urn:microsoft.com/office/officeart/2005/8/layout/hProcess6"/>
    <dgm:cxn modelId="{D7E54392-9AEE-624B-9CFA-2D078E6684F2}" type="presParOf" srcId="{F47CEFB0-5B72-964C-B0AC-8C2601DC6EAB}" destId="{7E3E6D0D-BC62-F44A-9EB5-8CDFB130D9BE}" srcOrd="1" destOrd="0" presId="urn:microsoft.com/office/officeart/2005/8/layout/hProcess6"/>
    <dgm:cxn modelId="{C3136A38-BC02-C042-A645-3A7BC18BCF20}" type="presParOf" srcId="{F47CEFB0-5B72-964C-B0AC-8C2601DC6EAB}" destId="{17897FC2-98B3-C042-8EA9-53C4542B0944}" srcOrd="2" destOrd="0" presId="urn:microsoft.com/office/officeart/2005/8/layout/hProcess6"/>
    <dgm:cxn modelId="{21150A68-9E54-A445-A657-0C13375F6DC2}" type="presParOf" srcId="{17897FC2-98B3-C042-8EA9-53C4542B0944}" destId="{51E0B3A6-7BBF-4044-9037-472B196D8993}" srcOrd="0" destOrd="0" presId="urn:microsoft.com/office/officeart/2005/8/layout/hProcess6"/>
    <dgm:cxn modelId="{4DEB00E2-EFC1-1449-8498-1DAEE737C948}" type="presParOf" srcId="{17897FC2-98B3-C042-8EA9-53C4542B0944}" destId="{AAC9EBEF-0978-854B-908E-57B3D8693301}" srcOrd="1" destOrd="0" presId="urn:microsoft.com/office/officeart/2005/8/layout/hProcess6"/>
    <dgm:cxn modelId="{9C0D9C80-61D0-4C4F-B3D8-DAC8F527DB6D}" type="presParOf" srcId="{17897FC2-98B3-C042-8EA9-53C4542B0944}" destId="{F6A6DD05-C1FE-AB43-A4E3-0D9817E9A88D}" srcOrd="2" destOrd="0" presId="urn:microsoft.com/office/officeart/2005/8/layout/hProcess6"/>
    <dgm:cxn modelId="{59371155-6089-7A45-AF7C-1545A303D9E6}" type="presParOf" srcId="{17897FC2-98B3-C042-8EA9-53C4542B0944}" destId="{BD8E9EA8-E074-A546-9985-1B3B987C91EB}" srcOrd="3" destOrd="0" presId="urn:microsoft.com/office/officeart/2005/8/layout/hProcess6"/>
    <dgm:cxn modelId="{3874F6FB-2F2A-564C-A965-5A5A9F391F01}" type="presParOf" srcId="{F47CEFB0-5B72-964C-B0AC-8C2601DC6EAB}" destId="{DA9AB509-19ED-E44A-9D8A-2872A5F02638}" srcOrd="3" destOrd="0" presId="urn:microsoft.com/office/officeart/2005/8/layout/hProcess6"/>
    <dgm:cxn modelId="{FE7ED555-1721-CD4E-A6F2-74B4628F4413}" type="presParOf" srcId="{F47CEFB0-5B72-964C-B0AC-8C2601DC6EAB}" destId="{F51A1156-67AA-4244-B1DC-836E2881F8AB}" srcOrd="4" destOrd="0" presId="urn:microsoft.com/office/officeart/2005/8/layout/hProcess6"/>
    <dgm:cxn modelId="{4C48066E-EFA9-404B-B7AE-77FAF7C2B61F}" type="presParOf" srcId="{F51A1156-67AA-4244-B1DC-836E2881F8AB}" destId="{2C0D0323-731C-9342-AC0F-73DF8F6576FD}" srcOrd="0" destOrd="0" presId="urn:microsoft.com/office/officeart/2005/8/layout/hProcess6"/>
    <dgm:cxn modelId="{454946BA-8189-EC49-941E-C495193A1DCC}" type="presParOf" srcId="{F51A1156-67AA-4244-B1DC-836E2881F8AB}" destId="{5879D578-5D35-384C-A677-270C5FF2E73F}" srcOrd="1" destOrd="0" presId="urn:microsoft.com/office/officeart/2005/8/layout/hProcess6"/>
    <dgm:cxn modelId="{22455476-DF43-D345-B70A-D132CD1D7E34}" type="presParOf" srcId="{F51A1156-67AA-4244-B1DC-836E2881F8AB}" destId="{69A8D24D-3D80-E041-AD46-4963BD0C79E6}" srcOrd="2" destOrd="0" presId="urn:microsoft.com/office/officeart/2005/8/layout/hProcess6"/>
    <dgm:cxn modelId="{EC29CBBA-A182-BF49-BFE3-B6CC5B6A6819}" type="presParOf" srcId="{F51A1156-67AA-4244-B1DC-836E2881F8AB}" destId="{8C745FC1-30B6-B34A-9439-DBD4882A6E1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D3ED8-4E12-7541-84CA-D83E2E607A63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9C690-3614-374C-8A33-93671D084BAA}">
      <dgm:prSet phldrT="[Text]"/>
      <dgm:spPr>
        <a:solidFill>
          <a:srgbClr val="345883"/>
        </a:solidFill>
      </dgm:spPr>
      <dgm:t>
        <a:bodyPr/>
        <a:lstStyle/>
        <a:p>
          <a:r>
            <a:rPr lang="en-US" dirty="0"/>
            <a:t>Community Conditions</a:t>
          </a:r>
        </a:p>
      </dgm:t>
    </dgm:pt>
    <dgm:pt modelId="{68149DEA-A532-8349-BF0D-6FA26847A91A}" type="parTrans" cxnId="{77D2493D-7A01-E742-8D3F-EA1D8B13E4F7}">
      <dgm:prSet/>
      <dgm:spPr/>
      <dgm:t>
        <a:bodyPr/>
        <a:lstStyle/>
        <a:p>
          <a:endParaRPr lang="en-US"/>
        </a:p>
      </dgm:t>
    </dgm:pt>
    <dgm:pt modelId="{218F080B-092D-9D47-A09F-D757705AC401}" type="sibTrans" cxnId="{77D2493D-7A01-E742-8D3F-EA1D8B13E4F7}">
      <dgm:prSet/>
      <dgm:spPr/>
      <dgm:t>
        <a:bodyPr/>
        <a:lstStyle/>
        <a:p>
          <a:endParaRPr lang="en-US"/>
        </a:p>
      </dgm:t>
    </dgm:pt>
    <dgm:pt modelId="{53A703D7-B8DF-2A48-8187-E747C37E2BD5}">
      <dgm:prSet phldrT="[Text]" custT="1"/>
      <dgm:spPr/>
      <dgm:t>
        <a:bodyPr/>
        <a:lstStyle/>
        <a:p>
          <a:r>
            <a:rPr lang="en-US" sz="1800" dirty="0"/>
            <a:t>Local Voter Outreach</a:t>
          </a:r>
        </a:p>
      </dgm:t>
    </dgm:pt>
    <dgm:pt modelId="{38C3502F-CF50-C345-9FC8-DEFAC1F27F23}" type="parTrans" cxnId="{5B785FD3-6286-EF4E-BB50-9623DA5AE86F}">
      <dgm:prSet/>
      <dgm:spPr/>
      <dgm:t>
        <a:bodyPr/>
        <a:lstStyle/>
        <a:p>
          <a:endParaRPr lang="en-US"/>
        </a:p>
      </dgm:t>
    </dgm:pt>
    <dgm:pt modelId="{E0D6FE90-676D-654D-86BB-4CAAA5F521F6}" type="sibTrans" cxnId="{5B785FD3-6286-EF4E-BB50-9623DA5AE86F}">
      <dgm:prSet/>
      <dgm:spPr/>
      <dgm:t>
        <a:bodyPr/>
        <a:lstStyle/>
        <a:p>
          <a:endParaRPr lang="en-US"/>
        </a:p>
      </dgm:t>
    </dgm:pt>
    <dgm:pt modelId="{430878F0-3CCE-504F-A06E-0EA9B95C644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Civic Culture</a:t>
          </a:r>
        </a:p>
      </dgm:t>
    </dgm:pt>
    <dgm:pt modelId="{1AB61BFD-9DE8-AB40-9C4D-DF144993CEA0}" type="parTrans" cxnId="{A5F497FB-717B-3E4C-98FE-82F4A5AA0AEB}">
      <dgm:prSet/>
      <dgm:spPr/>
      <dgm:t>
        <a:bodyPr/>
        <a:lstStyle/>
        <a:p>
          <a:endParaRPr lang="en-US"/>
        </a:p>
      </dgm:t>
    </dgm:pt>
    <dgm:pt modelId="{D482FCF8-72FF-B04A-BEFB-4FF0ED45B6ED}" type="sibTrans" cxnId="{A5F497FB-717B-3E4C-98FE-82F4A5AA0AEB}">
      <dgm:prSet/>
      <dgm:spPr/>
      <dgm:t>
        <a:bodyPr/>
        <a:lstStyle/>
        <a:p>
          <a:endParaRPr lang="en-US"/>
        </a:p>
      </dgm:t>
    </dgm:pt>
    <dgm:pt modelId="{6C4B6DA7-EFDE-3942-9331-C9C2D8E6945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>
              <a:solidFill>
                <a:srgbClr val="C00000"/>
              </a:solidFill>
            </a:rPr>
            <a:t>Youth</a:t>
          </a:r>
        </a:p>
      </dgm:t>
    </dgm:pt>
    <dgm:pt modelId="{A45C93CD-2AB9-3249-8342-2A6BF084797B}" type="parTrans" cxnId="{35BD192E-89EF-B046-9EA6-851132ABC54D}">
      <dgm:prSet/>
      <dgm:spPr/>
      <dgm:t>
        <a:bodyPr/>
        <a:lstStyle/>
        <a:p>
          <a:endParaRPr lang="en-US"/>
        </a:p>
      </dgm:t>
    </dgm:pt>
    <dgm:pt modelId="{C0EA6637-104B-6940-9FEC-21EFB28E007C}" type="sibTrans" cxnId="{35BD192E-89EF-B046-9EA6-851132ABC54D}">
      <dgm:prSet/>
      <dgm:spPr/>
      <dgm:t>
        <a:bodyPr/>
        <a:lstStyle/>
        <a:p>
          <a:endParaRPr lang="en-US"/>
        </a:p>
      </dgm:t>
    </dgm:pt>
    <dgm:pt modelId="{433054C2-F96C-0741-A466-35255BBA7C5F}" type="pres">
      <dgm:prSet presAssocID="{D82D3ED8-4E12-7541-84CA-D83E2E607A6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164FF-956E-4240-96B4-0BD6AF2449A5}" type="pres">
      <dgm:prSet presAssocID="{D82D3ED8-4E12-7541-84CA-D83E2E607A63}" presName="comp1" presStyleCnt="0"/>
      <dgm:spPr/>
    </dgm:pt>
    <dgm:pt modelId="{5C0FEB52-DBBD-1A4E-9961-F256A9A4BAE2}" type="pres">
      <dgm:prSet presAssocID="{D82D3ED8-4E12-7541-84CA-D83E2E607A63}" presName="circle1" presStyleLbl="node1" presStyleIdx="0" presStyleCnt="4"/>
      <dgm:spPr/>
      <dgm:t>
        <a:bodyPr/>
        <a:lstStyle/>
        <a:p>
          <a:endParaRPr lang="en-US"/>
        </a:p>
      </dgm:t>
    </dgm:pt>
    <dgm:pt modelId="{444DC22B-41E6-E442-A552-0519A749D844}" type="pres">
      <dgm:prSet presAssocID="{D82D3ED8-4E12-7541-84CA-D83E2E607A6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DDEC7-C582-BD47-89EF-42F2A6F55102}" type="pres">
      <dgm:prSet presAssocID="{D82D3ED8-4E12-7541-84CA-D83E2E607A63}" presName="comp2" presStyleCnt="0"/>
      <dgm:spPr/>
    </dgm:pt>
    <dgm:pt modelId="{8D95337C-36F0-C642-8211-B81D0098033D}" type="pres">
      <dgm:prSet presAssocID="{D82D3ED8-4E12-7541-84CA-D83E2E607A63}" presName="circle2" presStyleLbl="node1" presStyleIdx="1" presStyleCnt="4"/>
      <dgm:spPr/>
      <dgm:t>
        <a:bodyPr/>
        <a:lstStyle/>
        <a:p>
          <a:endParaRPr lang="en-US"/>
        </a:p>
      </dgm:t>
    </dgm:pt>
    <dgm:pt modelId="{E0DEF314-8392-BF4F-A4B5-CDA50C617EE3}" type="pres">
      <dgm:prSet presAssocID="{D82D3ED8-4E12-7541-84CA-D83E2E607A6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8DB4C-F071-A742-9289-086B3CFC689D}" type="pres">
      <dgm:prSet presAssocID="{D82D3ED8-4E12-7541-84CA-D83E2E607A63}" presName="comp3" presStyleCnt="0"/>
      <dgm:spPr/>
    </dgm:pt>
    <dgm:pt modelId="{FEBCFBD2-6335-6C40-A596-14AD6740C2AA}" type="pres">
      <dgm:prSet presAssocID="{D82D3ED8-4E12-7541-84CA-D83E2E607A63}" presName="circle3" presStyleLbl="node1" presStyleIdx="2" presStyleCnt="4"/>
      <dgm:spPr/>
      <dgm:t>
        <a:bodyPr/>
        <a:lstStyle/>
        <a:p>
          <a:endParaRPr lang="en-US"/>
        </a:p>
      </dgm:t>
    </dgm:pt>
    <dgm:pt modelId="{2C06A482-6CC4-4A45-AE79-A4E7C384D99B}" type="pres">
      <dgm:prSet presAssocID="{D82D3ED8-4E12-7541-84CA-D83E2E607A6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B0A41-8EA2-AE4A-B33E-532B844E73F1}" type="pres">
      <dgm:prSet presAssocID="{D82D3ED8-4E12-7541-84CA-D83E2E607A63}" presName="comp4" presStyleCnt="0"/>
      <dgm:spPr/>
    </dgm:pt>
    <dgm:pt modelId="{C9B611CC-7436-4849-A111-7531011CAF26}" type="pres">
      <dgm:prSet presAssocID="{D82D3ED8-4E12-7541-84CA-D83E2E607A63}" presName="circle4" presStyleLbl="node1" presStyleIdx="3" presStyleCnt="4"/>
      <dgm:spPr/>
      <dgm:t>
        <a:bodyPr/>
        <a:lstStyle/>
        <a:p>
          <a:endParaRPr lang="en-US"/>
        </a:p>
      </dgm:t>
    </dgm:pt>
    <dgm:pt modelId="{1697DB3E-2290-7641-922A-3227A30D1BF5}" type="pres">
      <dgm:prSet presAssocID="{D82D3ED8-4E12-7541-84CA-D83E2E607A6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555A5-6ADF-274A-9A92-187B5B079790}" type="presOf" srcId="{430878F0-3CCE-504F-A06E-0EA9B95C6446}" destId="{2C06A482-6CC4-4A45-AE79-A4E7C384D99B}" srcOrd="1" destOrd="0" presId="urn:microsoft.com/office/officeart/2005/8/layout/venn2"/>
    <dgm:cxn modelId="{F88D42D8-04DD-CE45-8367-CADA310E9D2C}" type="presOf" srcId="{430878F0-3CCE-504F-A06E-0EA9B95C6446}" destId="{FEBCFBD2-6335-6C40-A596-14AD6740C2AA}" srcOrd="0" destOrd="0" presId="urn:microsoft.com/office/officeart/2005/8/layout/venn2"/>
    <dgm:cxn modelId="{CD9BB73C-48C7-B541-A314-051349C3297A}" type="presOf" srcId="{6C4B6DA7-EFDE-3942-9331-C9C2D8E69452}" destId="{1697DB3E-2290-7641-922A-3227A30D1BF5}" srcOrd="1" destOrd="0" presId="urn:microsoft.com/office/officeart/2005/8/layout/venn2"/>
    <dgm:cxn modelId="{51780C9F-31B7-5E4A-98A4-6212F487B7D9}" type="presOf" srcId="{53A703D7-B8DF-2A48-8187-E747C37E2BD5}" destId="{8D95337C-36F0-C642-8211-B81D0098033D}" srcOrd="0" destOrd="0" presId="urn:microsoft.com/office/officeart/2005/8/layout/venn2"/>
    <dgm:cxn modelId="{C848C635-441F-4449-B841-EC1CE0BCF420}" type="presOf" srcId="{2519C690-3614-374C-8A33-93671D084BAA}" destId="{5C0FEB52-DBBD-1A4E-9961-F256A9A4BAE2}" srcOrd="0" destOrd="0" presId="urn:microsoft.com/office/officeart/2005/8/layout/venn2"/>
    <dgm:cxn modelId="{A5F497FB-717B-3E4C-98FE-82F4A5AA0AEB}" srcId="{D82D3ED8-4E12-7541-84CA-D83E2E607A63}" destId="{430878F0-3CCE-504F-A06E-0EA9B95C6446}" srcOrd="2" destOrd="0" parTransId="{1AB61BFD-9DE8-AB40-9C4D-DF144993CEA0}" sibTransId="{D482FCF8-72FF-B04A-BEFB-4FF0ED45B6ED}"/>
    <dgm:cxn modelId="{35BD192E-89EF-B046-9EA6-851132ABC54D}" srcId="{D82D3ED8-4E12-7541-84CA-D83E2E607A63}" destId="{6C4B6DA7-EFDE-3942-9331-C9C2D8E69452}" srcOrd="3" destOrd="0" parTransId="{A45C93CD-2AB9-3249-8342-2A6BF084797B}" sibTransId="{C0EA6637-104B-6940-9FEC-21EFB28E007C}"/>
    <dgm:cxn modelId="{5B785FD3-6286-EF4E-BB50-9623DA5AE86F}" srcId="{D82D3ED8-4E12-7541-84CA-D83E2E607A63}" destId="{53A703D7-B8DF-2A48-8187-E747C37E2BD5}" srcOrd="1" destOrd="0" parTransId="{38C3502F-CF50-C345-9FC8-DEFAC1F27F23}" sibTransId="{E0D6FE90-676D-654D-86BB-4CAAA5F521F6}"/>
    <dgm:cxn modelId="{B7D3EC11-6033-3A47-8DD6-0FB64AADDA5E}" type="presOf" srcId="{53A703D7-B8DF-2A48-8187-E747C37E2BD5}" destId="{E0DEF314-8392-BF4F-A4B5-CDA50C617EE3}" srcOrd="1" destOrd="0" presId="urn:microsoft.com/office/officeart/2005/8/layout/venn2"/>
    <dgm:cxn modelId="{83E89FD3-B7DA-4B4A-96E8-75E31FFADB59}" type="presOf" srcId="{6C4B6DA7-EFDE-3942-9331-C9C2D8E69452}" destId="{C9B611CC-7436-4849-A111-7531011CAF26}" srcOrd="0" destOrd="0" presId="urn:microsoft.com/office/officeart/2005/8/layout/venn2"/>
    <dgm:cxn modelId="{E636331D-4CA8-6340-BC5A-4183899F5660}" type="presOf" srcId="{D82D3ED8-4E12-7541-84CA-D83E2E607A63}" destId="{433054C2-F96C-0741-A466-35255BBA7C5F}" srcOrd="0" destOrd="0" presId="urn:microsoft.com/office/officeart/2005/8/layout/venn2"/>
    <dgm:cxn modelId="{77D2493D-7A01-E742-8D3F-EA1D8B13E4F7}" srcId="{D82D3ED8-4E12-7541-84CA-D83E2E607A63}" destId="{2519C690-3614-374C-8A33-93671D084BAA}" srcOrd="0" destOrd="0" parTransId="{68149DEA-A532-8349-BF0D-6FA26847A91A}" sibTransId="{218F080B-092D-9D47-A09F-D757705AC401}"/>
    <dgm:cxn modelId="{3A2D23CB-CF58-A444-8A22-838BF2AEAD3B}" type="presOf" srcId="{2519C690-3614-374C-8A33-93671D084BAA}" destId="{444DC22B-41E6-E442-A552-0519A749D844}" srcOrd="1" destOrd="0" presId="urn:microsoft.com/office/officeart/2005/8/layout/venn2"/>
    <dgm:cxn modelId="{17C79207-DE3D-1E4C-9F66-5C1B39C80A9B}" type="presParOf" srcId="{433054C2-F96C-0741-A466-35255BBA7C5F}" destId="{70F164FF-956E-4240-96B4-0BD6AF2449A5}" srcOrd="0" destOrd="0" presId="urn:microsoft.com/office/officeart/2005/8/layout/venn2"/>
    <dgm:cxn modelId="{B3127697-4F89-B541-AA1D-11079565B86E}" type="presParOf" srcId="{70F164FF-956E-4240-96B4-0BD6AF2449A5}" destId="{5C0FEB52-DBBD-1A4E-9961-F256A9A4BAE2}" srcOrd="0" destOrd="0" presId="urn:microsoft.com/office/officeart/2005/8/layout/venn2"/>
    <dgm:cxn modelId="{F39292A8-FD75-C443-A631-D5019AC3790A}" type="presParOf" srcId="{70F164FF-956E-4240-96B4-0BD6AF2449A5}" destId="{444DC22B-41E6-E442-A552-0519A749D844}" srcOrd="1" destOrd="0" presId="urn:microsoft.com/office/officeart/2005/8/layout/venn2"/>
    <dgm:cxn modelId="{9DD00643-093F-2C45-9BE3-9AD3619BE6E7}" type="presParOf" srcId="{433054C2-F96C-0741-A466-35255BBA7C5F}" destId="{7DCDDEC7-C582-BD47-89EF-42F2A6F55102}" srcOrd="1" destOrd="0" presId="urn:microsoft.com/office/officeart/2005/8/layout/venn2"/>
    <dgm:cxn modelId="{5BF905EE-29D5-FB46-A032-5CDC7019DEA4}" type="presParOf" srcId="{7DCDDEC7-C582-BD47-89EF-42F2A6F55102}" destId="{8D95337C-36F0-C642-8211-B81D0098033D}" srcOrd="0" destOrd="0" presId="urn:microsoft.com/office/officeart/2005/8/layout/venn2"/>
    <dgm:cxn modelId="{8A18BC45-444D-8A42-B1A5-BF0B1C66C5AF}" type="presParOf" srcId="{7DCDDEC7-C582-BD47-89EF-42F2A6F55102}" destId="{E0DEF314-8392-BF4F-A4B5-CDA50C617EE3}" srcOrd="1" destOrd="0" presId="urn:microsoft.com/office/officeart/2005/8/layout/venn2"/>
    <dgm:cxn modelId="{BB1C4F1A-8C66-6941-81A7-3DAC29643B17}" type="presParOf" srcId="{433054C2-F96C-0741-A466-35255BBA7C5F}" destId="{F598DB4C-F071-A742-9289-086B3CFC689D}" srcOrd="2" destOrd="0" presId="urn:microsoft.com/office/officeart/2005/8/layout/venn2"/>
    <dgm:cxn modelId="{615A2AF7-6960-934D-A160-2983BDAF6311}" type="presParOf" srcId="{F598DB4C-F071-A742-9289-086B3CFC689D}" destId="{FEBCFBD2-6335-6C40-A596-14AD6740C2AA}" srcOrd="0" destOrd="0" presId="urn:microsoft.com/office/officeart/2005/8/layout/venn2"/>
    <dgm:cxn modelId="{8F9D5985-ABF2-E240-9248-8D6C4C60DE7B}" type="presParOf" srcId="{F598DB4C-F071-A742-9289-086B3CFC689D}" destId="{2C06A482-6CC4-4A45-AE79-A4E7C384D99B}" srcOrd="1" destOrd="0" presId="urn:microsoft.com/office/officeart/2005/8/layout/venn2"/>
    <dgm:cxn modelId="{E6A50B72-F807-604F-B7B4-430B0CA4D58A}" type="presParOf" srcId="{433054C2-F96C-0741-A466-35255BBA7C5F}" destId="{827B0A41-8EA2-AE4A-B33E-532B844E73F1}" srcOrd="3" destOrd="0" presId="urn:microsoft.com/office/officeart/2005/8/layout/venn2"/>
    <dgm:cxn modelId="{BBD5BD53-7EFF-1546-8872-ADB3EE04A9B6}" type="presParOf" srcId="{827B0A41-8EA2-AE4A-B33E-532B844E73F1}" destId="{C9B611CC-7436-4849-A111-7531011CAF26}" srcOrd="0" destOrd="0" presId="urn:microsoft.com/office/officeart/2005/8/layout/venn2"/>
    <dgm:cxn modelId="{C1B047AD-2131-B944-ADBB-818B9B7225C6}" type="presParOf" srcId="{827B0A41-8EA2-AE4A-B33E-532B844E73F1}" destId="{1697DB3E-2290-7641-922A-3227A30D1B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399E-96BB-6044-A386-8D66706CD963}">
      <dsp:nvSpPr>
        <dsp:cNvPr id="0" name=""/>
        <dsp:cNvSpPr/>
      </dsp:nvSpPr>
      <dsp:spPr>
        <a:xfrm>
          <a:off x="707046" y="2397310"/>
          <a:ext cx="2806922" cy="2453603"/>
        </a:xfrm>
        <a:prstGeom prst="rightArrow">
          <a:avLst>
            <a:gd name="adj1" fmla="val 70000"/>
            <a:gd name="adj2" fmla="val 50000"/>
          </a:avLst>
        </a:prstGeom>
        <a:solidFill>
          <a:srgbClr val="7FA9AE">
            <a:alpha val="63922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Who </a:t>
          </a:r>
          <a:r>
            <a:rPr lang="en-US" sz="1500" b="1" kern="1200" dirty="0" smtClean="0"/>
            <a:t>participates? Votes</a:t>
          </a:r>
          <a:r>
            <a:rPr lang="en-US" sz="1500" b="1" kern="1200" dirty="0"/>
            <a:t>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What are their experiences?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What do they do after?</a:t>
          </a:r>
        </a:p>
      </dsp:txBody>
      <dsp:txXfrm>
        <a:off x="1408777" y="2765350"/>
        <a:ext cx="1368374" cy="1717523"/>
      </dsp:txXfrm>
    </dsp:sp>
    <dsp:sp modelId="{EAA24E1C-E66D-FA4C-AE61-95343D330C61}">
      <dsp:nvSpPr>
        <dsp:cNvPr id="0" name=""/>
        <dsp:cNvSpPr/>
      </dsp:nvSpPr>
      <dsp:spPr>
        <a:xfrm>
          <a:off x="5316" y="2922381"/>
          <a:ext cx="1403461" cy="1403461"/>
        </a:xfrm>
        <a:prstGeom prst="ellipse">
          <a:avLst/>
        </a:prstGeom>
        <a:solidFill>
          <a:srgbClr val="C1CD2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CIRCLE Research</a:t>
          </a:r>
          <a:endParaRPr lang="en-US" sz="2000" b="1" kern="1200" dirty="0"/>
        </a:p>
      </dsp:txBody>
      <dsp:txXfrm>
        <a:off x="210848" y="3127913"/>
        <a:ext cx="992397" cy="992397"/>
      </dsp:txXfrm>
    </dsp:sp>
    <dsp:sp modelId="{AAC9EBEF-0978-854B-908E-57B3D8693301}">
      <dsp:nvSpPr>
        <dsp:cNvPr id="0" name=""/>
        <dsp:cNvSpPr/>
      </dsp:nvSpPr>
      <dsp:spPr>
        <a:xfrm>
          <a:off x="4391132" y="2397310"/>
          <a:ext cx="2806922" cy="2453603"/>
        </a:xfrm>
        <a:prstGeom prst="rightArrow">
          <a:avLst>
            <a:gd name="adj1" fmla="val 70000"/>
            <a:gd name="adj2" fmla="val 50000"/>
          </a:avLst>
        </a:prstGeom>
        <a:solidFill>
          <a:srgbClr val="7FA9AE">
            <a:alpha val="63922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E9EA8-E074-A546-9985-1B3B987C91EB}">
      <dsp:nvSpPr>
        <dsp:cNvPr id="0" name=""/>
        <dsp:cNvSpPr/>
      </dsp:nvSpPr>
      <dsp:spPr>
        <a:xfrm>
          <a:off x="3689401" y="2922381"/>
          <a:ext cx="1403461" cy="1403461"/>
        </a:xfrm>
        <a:prstGeom prst="ellipse">
          <a:avLst/>
        </a:prstGeom>
        <a:solidFill>
          <a:srgbClr val="C1CD2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Research Informs </a:t>
          </a:r>
          <a:r>
            <a:rPr lang="en-US" sz="1400" b="1" kern="1200" dirty="0" smtClean="0"/>
            <a:t>Action &amp; More Inclusive Systems</a:t>
          </a:r>
          <a:endParaRPr lang="en-US" sz="1400" b="1" kern="1200" dirty="0"/>
        </a:p>
      </dsp:txBody>
      <dsp:txXfrm>
        <a:off x="3894933" y="3127913"/>
        <a:ext cx="992397" cy="992397"/>
      </dsp:txXfrm>
    </dsp:sp>
    <dsp:sp modelId="{5879D578-5D35-384C-A677-270C5FF2E73F}">
      <dsp:nvSpPr>
        <dsp:cNvPr id="0" name=""/>
        <dsp:cNvSpPr/>
      </dsp:nvSpPr>
      <dsp:spPr>
        <a:xfrm>
          <a:off x="8075217" y="2397310"/>
          <a:ext cx="2806922" cy="2453603"/>
        </a:xfrm>
        <a:prstGeom prst="rightArrow">
          <a:avLst>
            <a:gd name="adj1" fmla="val 70000"/>
            <a:gd name="adj2" fmla="val 50000"/>
          </a:avLst>
        </a:prstGeom>
        <a:solidFill>
          <a:srgbClr val="7FA9AE">
            <a:alpha val="63922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Equitable representation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smtClean="0"/>
            <a:t>Diverse Youth Voices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smtClean="0"/>
            <a:t>Thriving Communities</a:t>
          </a:r>
          <a:endParaRPr lang="en-US" sz="1500" b="1" kern="1200" dirty="0"/>
        </a:p>
      </dsp:txBody>
      <dsp:txXfrm>
        <a:off x="8776948" y="2765350"/>
        <a:ext cx="1368374" cy="1717523"/>
      </dsp:txXfrm>
    </dsp:sp>
    <dsp:sp modelId="{8C745FC1-30B6-B34A-9439-DBD4882A6E14}">
      <dsp:nvSpPr>
        <dsp:cNvPr id="0" name=""/>
        <dsp:cNvSpPr/>
      </dsp:nvSpPr>
      <dsp:spPr>
        <a:xfrm>
          <a:off x="7373487" y="2922381"/>
          <a:ext cx="1403461" cy="1403461"/>
        </a:xfrm>
        <a:prstGeom prst="ellipse">
          <a:avLst/>
        </a:prstGeom>
        <a:solidFill>
          <a:srgbClr val="C1CD2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Future of Democracy</a:t>
          </a:r>
        </a:p>
      </dsp:txBody>
      <dsp:txXfrm>
        <a:off x="7579019" y="3127913"/>
        <a:ext cx="992397" cy="992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FEB52-DBBD-1A4E-9961-F256A9A4BAE2}">
      <dsp:nvSpPr>
        <dsp:cNvPr id="0" name=""/>
        <dsp:cNvSpPr/>
      </dsp:nvSpPr>
      <dsp:spPr>
        <a:xfrm>
          <a:off x="1287656" y="0"/>
          <a:ext cx="4896005" cy="4896005"/>
        </a:xfrm>
        <a:prstGeom prst="ellipse">
          <a:avLst/>
        </a:prstGeom>
        <a:solidFill>
          <a:srgbClr val="34588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Community Conditions</a:t>
          </a:r>
        </a:p>
      </dsp:txBody>
      <dsp:txXfrm>
        <a:off x="3051197" y="244800"/>
        <a:ext cx="1368922" cy="734400"/>
      </dsp:txXfrm>
    </dsp:sp>
    <dsp:sp modelId="{8D95337C-36F0-C642-8211-B81D0098033D}">
      <dsp:nvSpPr>
        <dsp:cNvPr id="0" name=""/>
        <dsp:cNvSpPr/>
      </dsp:nvSpPr>
      <dsp:spPr>
        <a:xfrm>
          <a:off x="1777257" y="979201"/>
          <a:ext cx="3916804" cy="3916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Local Voter Outreach</a:t>
          </a:r>
        </a:p>
      </dsp:txBody>
      <dsp:txXfrm>
        <a:off x="3051197" y="1214209"/>
        <a:ext cx="1368922" cy="705024"/>
      </dsp:txXfrm>
    </dsp:sp>
    <dsp:sp modelId="{FEBCFBD2-6335-6C40-A596-14AD6740C2AA}">
      <dsp:nvSpPr>
        <dsp:cNvPr id="0" name=""/>
        <dsp:cNvSpPr/>
      </dsp:nvSpPr>
      <dsp:spPr>
        <a:xfrm>
          <a:off x="2266857" y="1958402"/>
          <a:ext cx="2937603" cy="29376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Civic Culture</a:t>
          </a:r>
        </a:p>
      </dsp:txBody>
      <dsp:txXfrm>
        <a:off x="3051197" y="2178722"/>
        <a:ext cx="1368922" cy="660960"/>
      </dsp:txXfrm>
    </dsp:sp>
    <dsp:sp modelId="{C9B611CC-7436-4849-A111-7531011CAF26}">
      <dsp:nvSpPr>
        <dsp:cNvPr id="0" name=""/>
        <dsp:cNvSpPr/>
      </dsp:nvSpPr>
      <dsp:spPr>
        <a:xfrm>
          <a:off x="2756458" y="2937603"/>
          <a:ext cx="1958402" cy="1958402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C00000"/>
              </a:solidFill>
            </a:rPr>
            <a:t>Youth</a:t>
          </a:r>
        </a:p>
      </dsp:txBody>
      <dsp:txXfrm>
        <a:off x="3043259" y="3427203"/>
        <a:ext cx="1384799" cy="979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CBB-D090-C546-B3A2-9E6FCD30629F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692A2-DE0C-904E-8574-DA7418E4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92A2-DE0C-904E-8574-DA7418E41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92A2-DE0C-904E-8574-DA7418E41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PETER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These</a:t>
            </a:r>
            <a:r>
              <a:rPr lang="en-US" baseline="0" dirty="0" smtClean="0"/>
              <a:t> are all amazing examples</a:t>
            </a:r>
            <a:r>
              <a:rPr lang="mr-IN" baseline="0" dirty="0" smtClean="0"/>
              <a:t>…</a:t>
            </a:r>
            <a:r>
              <a:rPr lang="en-US" baseline="0" dirty="0" smtClean="0"/>
              <a:t>and, we know from research that there are some youth who are left out, who aren’t asked what they think and who aren’t reached out to during elections.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So, how can we make elections more visible, accessible and meaningful to more and more diverse young people?</a:t>
            </a: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0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point about differences among youth</a:t>
            </a:r>
          </a:p>
          <a:p>
            <a:endParaRPr lang="en-US" dirty="0"/>
          </a:p>
          <a:p>
            <a:r>
              <a:rPr lang="en-US" dirty="0"/>
              <a:t>We do</a:t>
            </a:r>
            <a:r>
              <a:rPr lang="en-US" baseline="0" dirty="0"/>
              <a:t> not have a lot of disaggregated data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AD86-37E2-4BB0-9A99-5AD6078F73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3F4-EE2D-4115-8558-7840CB712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957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[Abby introduces CIRCLE]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2F3F4-EE2D-4115-8558-7840CB712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3F4-EE2D-4115-8558-7840CB712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Let me share</a:t>
            </a:r>
            <a:r>
              <a:rPr lang="en-US" baseline="0" dirty="0" smtClean="0"/>
              <a:t> some of what we learned in 2018 </a:t>
            </a:r>
          </a:p>
          <a:p>
            <a:endParaRPr lang="en-US" dirty="0" smtClean="0"/>
          </a:p>
          <a:p>
            <a:r>
              <a:rPr lang="en-US" dirty="0" smtClean="0"/>
              <a:t>Highest youth turnout in a midterm</a:t>
            </a:r>
            <a:r>
              <a:rPr lang="en-US" baseline="0" dirty="0" smtClean="0"/>
              <a:t> election in at least the last 25 years!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3F4-EE2D-4115-8558-7840CB712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3F4-EE2D-4115-8558-7840CB712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Almost two-thirds (65%) of those who had voted in 2016 were contacted at least once in 2018, among those who hadn’t voted in 2016, just 37% were contacted.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3F4-EE2D-4115-8558-7840CB7126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="" xmlns:a16="http://schemas.microsoft.com/office/drawing/2014/main" id="{8641B737-88EF-4B9C-A94B-690AEE4BE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6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D845B7F-58EA-4F3A-9A26-94F4DA79AC85}"/>
              </a:ext>
            </a:extLst>
          </p:cNvPr>
          <p:cNvSpPr/>
          <p:nvPr userDrawn="1"/>
        </p:nvSpPr>
        <p:spPr>
          <a:xfrm>
            <a:off x="0" y="3702050"/>
            <a:ext cx="11734800" cy="157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2B267-CE9C-4DAF-B1EC-7F4E6912F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50" y="3702050"/>
            <a:ext cx="11258550" cy="9318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 b="0">
                <a:solidFill>
                  <a:schemeClr val="bg1"/>
                </a:solidFill>
                <a:latin typeface="Whitney Semibold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BBCCF2-CC83-4106-8B19-A09E02A0F4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250" y="4725987"/>
            <a:ext cx="11258550" cy="5508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 spc="50" baseline="0">
                <a:solidFill>
                  <a:schemeClr val="bg1"/>
                </a:solidFill>
                <a:latin typeface="GothamBook" pitchFamily="50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Description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5CFC6B3-D540-46AB-9ACD-5EBC6A94E7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7198"/>
            <a:ext cx="11734800" cy="3244851"/>
          </a:xfrm>
          <a:prstGeom prst="rect">
            <a:avLst/>
          </a:prstGeom>
          <a:solidFill>
            <a:srgbClr val="346095">
              <a:alpha val="10000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5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Whitney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3188BF27-FBAB-48E9-A11C-BAEA51213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Descriptive Text</a:t>
            </a:r>
          </a:p>
        </p:txBody>
      </p:sp>
    </p:spTree>
    <p:extLst>
      <p:ext uri="{BB962C8B-B14F-4D97-AF65-F5344CB8AC3E}">
        <p14:creationId xmlns:p14="http://schemas.microsoft.com/office/powerpoint/2010/main" val="59261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828800"/>
            <a:ext cx="6057899" cy="4108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3188BF27-FBAB-48E9-A11C-BAEA51213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List With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D1672F3-975A-454A-A77B-F7F716FDE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6249" y="946150"/>
            <a:ext cx="4749800" cy="4749800"/>
          </a:xfrm>
          <a:prstGeom prst="ellipse">
            <a:avLst/>
          </a:prstGeom>
          <a:solidFill>
            <a:schemeClr val="bg2">
              <a:alpha val="46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1B107-C162-4894-9D92-1BFFD008E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Highlight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75D1150-4E35-49FD-8F81-68C43DF37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1" y="1748092"/>
            <a:ext cx="10972798" cy="4233608"/>
          </a:xfrm>
          <a:solidFill>
            <a:schemeClr val="accent1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s +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1B107-C162-4894-9D92-1BFFD008E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Portraits + Team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68C5A0EC-23A7-4847-A45A-B644C38BE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715" y="2156008"/>
            <a:ext cx="2057400" cy="205740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3E8A9F3F-BD38-4102-98C0-26465F9287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9249" y="2156008"/>
            <a:ext cx="2057400" cy="205740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="" xmlns:a16="http://schemas.microsoft.com/office/drawing/2014/main" id="{672947E5-6FD0-4DD1-AEE0-8CCD2726E9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79783" y="2156008"/>
            <a:ext cx="2057400" cy="205740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A68A5892-A2D2-4136-B701-BFC0D9C3D0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8181" y="2156008"/>
            <a:ext cx="2057400" cy="205740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954E64E4-C7D9-4EF4-A273-A50848A59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182" y="4213408"/>
            <a:ext cx="2057618" cy="934429"/>
          </a:xfrm>
          <a:solidFill>
            <a:schemeClr val="accent1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="" xmlns:a16="http://schemas.microsoft.com/office/drawing/2014/main" id="{4AFEDC83-F710-4198-B245-92D2E74C4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8715" y="4213408"/>
            <a:ext cx="2057618" cy="934429"/>
          </a:xfrm>
          <a:solidFill>
            <a:schemeClr val="accent1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="" xmlns:a16="http://schemas.microsoft.com/office/drawing/2014/main" id="{E9E2D9B3-B4AD-462F-9D1F-A14E6FDBC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9030" y="4213408"/>
            <a:ext cx="2057618" cy="934429"/>
          </a:xfrm>
          <a:solidFill>
            <a:schemeClr val="accent1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="" xmlns:a16="http://schemas.microsoft.com/office/drawing/2014/main" id="{834F49D2-1FCF-44F5-BAF2-86250F8116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9345" y="4213408"/>
            <a:ext cx="2057618" cy="934429"/>
          </a:xfrm>
          <a:solidFill>
            <a:schemeClr val="accent1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9800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Overl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836F9-EB67-48F8-BED9-5EB89797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1625" y="1581150"/>
            <a:ext cx="3752850" cy="3695700"/>
          </a:xfrm>
          <a:prstGeom prst="rect">
            <a:avLst/>
          </a:prstGeom>
          <a:solidFill>
            <a:schemeClr val="accent1"/>
          </a:solidFill>
        </p:spPr>
        <p:txBody>
          <a:bodyPr lIns="228600" tIns="228600" rIns="228600" bIns="228600" anchor="t"/>
          <a:lstStyle>
            <a:lvl1pPr marL="0" indent="0">
              <a:buNone/>
              <a:defRPr sz="26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129698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10E38A-93FE-4FF0-BFC9-54E123E0F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612681"/>
            <a:ext cx="11301797" cy="457200"/>
          </a:xfrm>
        </p:spPr>
        <p:txBody>
          <a:bodyPr/>
          <a:lstStyle>
            <a:lvl1pPr>
              <a:defRPr>
                <a:latin typeface="Whitney Semibold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Single Column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59DEBD-88E9-46C7-87AC-1729E3116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387" y="1082675"/>
            <a:ext cx="11301383" cy="212725"/>
          </a:xfrm>
        </p:spPr>
        <p:txBody>
          <a:bodyPr>
            <a:normAutofit/>
          </a:bodyPr>
          <a:lstStyle>
            <a:lvl1pPr marL="0" indent="0">
              <a:buNone/>
              <a:defRPr sz="1400" b="0" cap="all" spc="50" baseline="0">
                <a:solidFill>
                  <a:schemeClr val="bg1"/>
                </a:solidFill>
                <a:latin typeface="GothamBook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143958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3188BF27-FBAB-48E9-A11C-BAEA51213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Single Column List</a:t>
            </a:r>
          </a:p>
        </p:txBody>
      </p:sp>
    </p:spTree>
    <p:extLst>
      <p:ext uri="{BB962C8B-B14F-4D97-AF65-F5344CB8AC3E}">
        <p14:creationId xmlns:p14="http://schemas.microsoft.com/office/powerpoint/2010/main" val="405382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8B66DE-D4B0-4616-B942-D1C732C91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81A080-65F7-4BF7-93D2-D93E124D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156200" cy="4117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1618A4-353F-4693-8BCF-C4D3F9FF6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28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Whitney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3188BF27-FBAB-48E9-A11C-BAEA51213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Descriptive Text</a:t>
            </a:r>
          </a:p>
        </p:txBody>
      </p:sp>
    </p:spTree>
    <p:extLst>
      <p:ext uri="{BB962C8B-B14F-4D97-AF65-F5344CB8AC3E}">
        <p14:creationId xmlns:p14="http://schemas.microsoft.com/office/powerpoint/2010/main" val="300639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828800"/>
            <a:ext cx="6057899" cy="4108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3188BF27-FBAB-48E9-A11C-BAEA51213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List With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D1672F3-975A-454A-A77B-F7F716FDE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6249" y="946150"/>
            <a:ext cx="4749800" cy="4749800"/>
          </a:xfrm>
          <a:prstGeom prst="ellipse">
            <a:avLst/>
          </a:prstGeom>
          <a:solidFill>
            <a:schemeClr val="bg2">
              <a:alpha val="46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="" xmlns:a16="http://schemas.microsoft.com/office/drawing/2014/main" id="{F599A4A4-EC53-406C-AD06-313A64D1E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6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7DF32E-8C6F-4C48-8EFF-AB439F05757B}"/>
              </a:ext>
            </a:extLst>
          </p:cNvPr>
          <p:cNvSpPr/>
          <p:nvPr userDrawn="1"/>
        </p:nvSpPr>
        <p:spPr>
          <a:xfrm>
            <a:off x="0" y="2185416"/>
            <a:ext cx="11734800" cy="157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DD0D90F-25C3-4715-8114-C2BEB3680B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50" y="2185416"/>
            <a:ext cx="11258550" cy="9318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 b="0">
                <a:solidFill>
                  <a:schemeClr val="bg1"/>
                </a:solidFill>
                <a:latin typeface="Whitney Semibold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2E0BC2-B31F-4E8F-B1E0-8A610166C5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250" y="3209353"/>
            <a:ext cx="11258550" cy="550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 spc="50" baseline="0">
                <a:solidFill>
                  <a:schemeClr val="bg1"/>
                </a:solidFill>
                <a:latin typeface="GothamBook" pitchFamily="50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369272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1B107-C162-4894-9D92-1BFFD008E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Highlight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75D1150-4E35-49FD-8F81-68C43DF37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1" y="1748092"/>
            <a:ext cx="10972798" cy="4233608"/>
          </a:xfr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0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s +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1B107-C162-4894-9D92-1BFFD008E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Portraits + Team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68C5A0EC-23A7-4847-A45A-B644C38BE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715" y="2156008"/>
            <a:ext cx="2057400" cy="2057400"/>
          </a:xfrm>
          <a:solidFill>
            <a:schemeClr val="accent3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3E8A9F3F-BD38-4102-98C0-26465F9287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9249" y="2156008"/>
            <a:ext cx="2057400" cy="2057400"/>
          </a:xfrm>
          <a:solidFill>
            <a:schemeClr val="accent3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="" xmlns:a16="http://schemas.microsoft.com/office/drawing/2014/main" id="{672947E5-6FD0-4DD1-AEE0-8CCD2726E9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79783" y="2156008"/>
            <a:ext cx="2057400" cy="2057400"/>
          </a:xfrm>
          <a:solidFill>
            <a:schemeClr val="accent3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A68A5892-A2D2-4136-B701-BFC0D9C3D0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8181" y="2156008"/>
            <a:ext cx="2057400" cy="2057400"/>
          </a:xfrm>
          <a:solidFill>
            <a:schemeClr val="accent3">
              <a:alpha val="1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954E64E4-C7D9-4EF4-A273-A50848A59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182" y="4213408"/>
            <a:ext cx="2057618" cy="934429"/>
          </a:xfrm>
          <a:solidFill>
            <a:schemeClr val="accent3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="" xmlns:a16="http://schemas.microsoft.com/office/drawing/2014/main" id="{4AFEDC83-F710-4198-B245-92D2E74C4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8715" y="4213408"/>
            <a:ext cx="2057618" cy="934429"/>
          </a:xfrm>
          <a:solidFill>
            <a:schemeClr val="accent3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="" xmlns:a16="http://schemas.microsoft.com/office/drawing/2014/main" id="{E9E2D9B3-B4AD-462F-9D1F-A14E6FDBC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9030" y="4213408"/>
            <a:ext cx="2057618" cy="934429"/>
          </a:xfrm>
          <a:solidFill>
            <a:schemeClr val="accent3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="" xmlns:a16="http://schemas.microsoft.com/office/drawing/2014/main" id="{834F49D2-1FCF-44F5-BAF2-86250F8116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9345" y="4213408"/>
            <a:ext cx="2057618" cy="934429"/>
          </a:xfrm>
          <a:solidFill>
            <a:schemeClr val="accent3"/>
          </a:solidFill>
        </p:spPr>
        <p:txBody>
          <a:bodyPr tIns="118872" bIns="118872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36873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72D0BA-DE1C-4574-A456-9A69F73143F3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71E90-A5AA-4655-8615-730F7BBB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834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Overl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836F9-EB67-48F8-BED9-5EB89797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1625" y="1581150"/>
            <a:ext cx="3752850" cy="3695700"/>
          </a:xfrm>
          <a:prstGeom prst="rect">
            <a:avLst/>
          </a:prstGeom>
          <a:solidFill>
            <a:schemeClr val="accent1"/>
          </a:solidFill>
        </p:spPr>
        <p:txBody>
          <a:bodyPr lIns="228600" tIns="228600" rIns="228600" bIns="228600" anchor="t"/>
          <a:lstStyle>
            <a:lvl1pPr marL="0" indent="0">
              <a:buNone/>
              <a:defRPr sz="26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55051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03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verl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836F9-EB67-48F8-BED9-5EB89797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1625" y="1581150"/>
            <a:ext cx="3752850" cy="3695700"/>
          </a:xfrm>
          <a:prstGeom prst="rect">
            <a:avLst/>
          </a:prstGeom>
          <a:solidFill>
            <a:schemeClr val="accent1"/>
          </a:solidFill>
        </p:spPr>
        <p:txBody>
          <a:bodyPr lIns="228600" tIns="228600" rIns="228600" bIns="228600" anchor="t"/>
          <a:lstStyle>
            <a:lvl1pPr marL="0" indent="0">
              <a:buNone/>
              <a:defRPr sz="26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232875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Overl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836F9-EB67-48F8-BED9-5EB89797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1625" y="1581150"/>
            <a:ext cx="3752850" cy="3695700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228600" bIns="228600" anchor="t"/>
          <a:lstStyle>
            <a:lvl1pPr marL="0" indent="0">
              <a:buNone/>
              <a:defRPr sz="26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383672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ba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789819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250F22-B966-40BE-8D0C-EE6D07B45AFF}"/>
              </a:ext>
            </a:extLst>
          </p:cNvPr>
          <p:cNvSpPr/>
          <p:nvPr userDrawn="1"/>
        </p:nvSpPr>
        <p:spPr>
          <a:xfrm>
            <a:off x="8331200" y="0"/>
            <a:ext cx="3860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BE6F71-503F-4182-B6D9-70F7DAAC97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61400" y="301625"/>
            <a:ext cx="3200400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3461913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ba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789819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250F22-B966-40BE-8D0C-EE6D07B45AFF}"/>
              </a:ext>
            </a:extLst>
          </p:cNvPr>
          <p:cNvSpPr/>
          <p:nvPr userDrawn="1"/>
        </p:nvSpPr>
        <p:spPr>
          <a:xfrm>
            <a:off x="8331200" y="0"/>
            <a:ext cx="3860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BE6F71-503F-4182-B6D9-70F7DAAC97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61400" y="301625"/>
            <a:ext cx="3200400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419636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4DAA6-D3CF-4C02-97AE-A261DCFB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E74D06-5D6E-44A9-96BF-AD858C91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93DEF-28BE-4D8A-B16F-8908A54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B25E4E-A625-4FA8-8C94-BB83E7B60EC0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6E067-9D9F-4574-8120-09C37C87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3EF426-DBAE-4A43-A333-25C810DB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0D66-4362-45BB-888C-E34E9D5A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verl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836F9-EB67-48F8-BED9-5EB89797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1625" y="1581150"/>
            <a:ext cx="3752850" cy="3695700"/>
          </a:xfrm>
          <a:prstGeom prst="rect">
            <a:avLst/>
          </a:prstGeom>
          <a:solidFill>
            <a:schemeClr val="accent1"/>
          </a:solidFill>
        </p:spPr>
        <p:txBody>
          <a:bodyPr lIns="228600" tIns="228600" rIns="228600" bIns="228600" anchor="t"/>
          <a:lstStyle>
            <a:lvl1pPr marL="0" indent="0">
              <a:buNone/>
              <a:defRPr sz="26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2007838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Overl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117589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836F9-EB67-48F8-BED9-5EB89797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1625" y="1581150"/>
            <a:ext cx="3752850" cy="3695700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228600" bIns="228600" anchor="t"/>
          <a:lstStyle>
            <a:lvl1pPr marL="0" indent="0">
              <a:buNone/>
              <a:defRPr sz="26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2454486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ba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78981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250F22-B966-40BE-8D0C-EE6D07B45AFF}"/>
              </a:ext>
            </a:extLst>
          </p:cNvPr>
          <p:cNvSpPr/>
          <p:nvPr userDrawn="1"/>
        </p:nvSpPr>
        <p:spPr>
          <a:xfrm>
            <a:off x="8331200" y="0"/>
            <a:ext cx="3860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BE6F71-503F-4182-B6D9-70F7DAAC97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61400" y="301625"/>
            <a:ext cx="3200400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1815345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ba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5BADA9A-1DF7-4955-AAC2-1ED0D391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03" y="0"/>
            <a:ext cx="789819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250F22-B966-40BE-8D0C-EE6D07B45AFF}"/>
              </a:ext>
            </a:extLst>
          </p:cNvPr>
          <p:cNvSpPr/>
          <p:nvPr userDrawn="1"/>
        </p:nvSpPr>
        <p:spPr>
          <a:xfrm>
            <a:off x="8331200" y="0"/>
            <a:ext cx="3860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BE6F71-503F-4182-B6D9-70F7DAAC97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61400" y="301625"/>
            <a:ext cx="3200400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Whitney Book" pitchFamily="50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Pull quote text area</a:t>
            </a:r>
          </a:p>
        </p:txBody>
      </p:sp>
    </p:spTree>
    <p:extLst>
      <p:ext uri="{BB962C8B-B14F-4D97-AF65-F5344CB8AC3E}">
        <p14:creationId xmlns:p14="http://schemas.microsoft.com/office/powerpoint/2010/main" val="4018204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D3C554B8-0CD8-6F45-B5AD-F05EBB5B156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8CE3D510-BAC6-C041-A954-30F677CF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tiled wall&#10;&#10;Description automatically generated">
            <a:extLst>
              <a:ext uri="{FF2B5EF4-FFF2-40B4-BE49-F238E27FC236}">
                <a16:creationId xmlns="" xmlns:a16="http://schemas.microsoft.com/office/drawing/2014/main" id="{85B18795-2CF3-458D-A53F-CD8A1D346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6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D845B7F-58EA-4F3A-9A26-94F4DA79AC85}"/>
              </a:ext>
            </a:extLst>
          </p:cNvPr>
          <p:cNvSpPr/>
          <p:nvPr userDrawn="1"/>
        </p:nvSpPr>
        <p:spPr>
          <a:xfrm>
            <a:off x="0" y="3702050"/>
            <a:ext cx="11734800" cy="1574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2B267-CE9C-4DAF-B1EC-7F4E6912F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50" y="3702050"/>
            <a:ext cx="11258550" cy="9318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 b="0">
                <a:solidFill>
                  <a:schemeClr val="bg1"/>
                </a:solidFill>
                <a:latin typeface="Whitney Semibold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BBCCF2-CC83-4106-8B19-A09E02A0F4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250" y="4725987"/>
            <a:ext cx="11258550" cy="5508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 spc="50" baseline="0">
                <a:solidFill>
                  <a:schemeClr val="bg1"/>
                </a:solidFill>
                <a:latin typeface="GothamBook" pitchFamily="50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Description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5CFC6B3-D540-46AB-9ACD-5EBC6A94E7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7198"/>
            <a:ext cx="11734800" cy="3244851"/>
          </a:xfrm>
          <a:prstGeom prst="rect">
            <a:avLst/>
          </a:prstGeom>
          <a:solidFill>
            <a:schemeClr val="accent3">
              <a:alpha val="1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22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tiled wall&#10;&#10;Description automatically generated">
            <a:extLst>
              <a:ext uri="{FF2B5EF4-FFF2-40B4-BE49-F238E27FC236}">
                <a16:creationId xmlns="" xmlns:a16="http://schemas.microsoft.com/office/drawing/2014/main" id="{30EEF79A-F47A-453F-8637-321780659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6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7DF32E-8C6F-4C48-8EFF-AB439F05757B}"/>
              </a:ext>
            </a:extLst>
          </p:cNvPr>
          <p:cNvSpPr/>
          <p:nvPr userDrawn="1"/>
        </p:nvSpPr>
        <p:spPr>
          <a:xfrm>
            <a:off x="0" y="2185416"/>
            <a:ext cx="11734800" cy="1574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DD0D90F-25C3-4715-8114-C2BEB3680B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50" y="2185416"/>
            <a:ext cx="11258550" cy="9318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 b="0">
                <a:solidFill>
                  <a:schemeClr val="bg1"/>
                </a:solidFill>
                <a:latin typeface="Whitney Semibold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2E0BC2-B31F-4E8F-B1E0-8A610166C5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250" y="3209353"/>
            <a:ext cx="11258550" cy="550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 spc="50" baseline="0">
                <a:solidFill>
                  <a:schemeClr val="bg1"/>
                </a:solidFill>
                <a:latin typeface="GothamBook" pitchFamily="50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27007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4DAA6-D3CF-4C02-97AE-A261DCFB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E74D06-5D6E-44A9-96BF-AD858C91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93DEF-28BE-4D8A-B16F-8908A54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B25E4E-A625-4FA8-8C94-BB83E7B60EC0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6E067-9D9F-4574-8120-09C37C87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3EF426-DBAE-4A43-A333-25C810DB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0D66-4362-45BB-888C-E34E9D5A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10E38A-93FE-4FF0-BFC9-54E123E0F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612681"/>
            <a:ext cx="11301797" cy="457200"/>
          </a:xfrm>
        </p:spPr>
        <p:txBody>
          <a:bodyPr/>
          <a:lstStyle>
            <a:lvl1pPr>
              <a:defRPr>
                <a:latin typeface="Whitney Semibold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Single Column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59DEBD-88E9-46C7-87AC-1729E3116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387" y="1082675"/>
            <a:ext cx="11301383" cy="212725"/>
          </a:xfrm>
        </p:spPr>
        <p:txBody>
          <a:bodyPr>
            <a:normAutofit/>
          </a:bodyPr>
          <a:lstStyle>
            <a:lvl1pPr marL="0" indent="0">
              <a:buNone/>
              <a:defRPr sz="1400" b="0" cap="all" spc="50" baseline="0">
                <a:solidFill>
                  <a:schemeClr val="bg1"/>
                </a:solidFill>
                <a:latin typeface="GothamBook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100728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2A663B-F424-4243-808A-9AEA0751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3188BF27-FBAB-48E9-A11C-BAEA51213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Single Column List</a:t>
            </a:r>
          </a:p>
        </p:txBody>
      </p:sp>
    </p:spTree>
    <p:extLst>
      <p:ext uri="{BB962C8B-B14F-4D97-AF65-F5344CB8AC3E}">
        <p14:creationId xmlns:p14="http://schemas.microsoft.com/office/powerpoint/2010/main" val="41307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8B66DE-D4B0-4616-B942-D1C732C91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81A080-65F7-4BF7-93D2-D93E124D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156200" cy="4117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1618A4-353F-4693-8BCF-C4D3F9FF6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7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6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7A76D64-DE0B-4818-8D14-0A8B2962FF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2192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B488899-3BB3-4F46-9FCE-360C2D0D20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2192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wire fence&#10;&#10;Description automatically generated">
            <a:extLst>
              <a:ext uri="{FF2B5EF4-FFF2-40B4-BE49-F238E27FC236}">
                <a16:creationId xmlns="" xmlns:a16="http://schemas.microsoft.com/office/drawing/2014/main" id="{886100C0-CB5F-46AC-B774-1C51798504C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" y="0"/>
            <a:ext cx="43300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61AC4B-5A7F-4A9A-969A-15878F290433}"/>
              </a:ext>
            </a:extLst>
          </p:cNvPr>
          <p:cNvSpPr/>
          <p:nvPr userDrawn="1"/>
        </p:nvSpPr>
        <p:spPr>
          <a:xfrm>
            <a:off x="0" y="458788"/>
            <a:ext cx="11734800" cy="96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A88571E-572F-4490-8755-1C94CABA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87AAD-28C2-46DC-8D58-F604FACD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350" y="1828800"/>
            <a:ext cx="10966450" cy="4108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156E779-1D63-4A7F-8A2E-AEEB0D26973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0" y="5943536"/>
            <a:ext cx="11761020" cy="9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73" r:id="rId4"/>
    <p:sldLayoutId id="2147483674" r:id="rId5"/>
    <p:sldLayoutId id="2147483666" r:id="rId6"/>
    <p:sldLayoutId id="2147483686" r:id="rId7"/>
    <p:sldLayoutId id="21474837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Whitney Semi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800" b="0" kern="1200">
          <a:solidFill>
            <a:schemeClr val="tx1">
              <a:lumMod val="75000"/>
              <a:lumOff val="25000"/>
            </a:schemeClr>
          </a:solidFill>
          <a:latin typeface="Whitney Semibold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wire fence&#10;&#10;Description automatically generated">
            <a:extLst>
              <a:ext uri="{FF2B5EF4-FFF2-40B4-BE49-F238E27FC236}">
                <a16:creationId xmlns="" xmlns:a16="http://schemas.microsoft.com/office/drawing/2014/main" id="{03CE5270-4B03-4B87-AAA1-E279896071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3300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61AC4B-5A7F-4A9A-969A-15878F290433}"/>
              </a:ext>
            </a:extLst>
          </p:cNvPr>
          <p:cNvSpPr/>
          <p:nvPr userDrawn="1"/>
        </p:nvSpPr>
        <p:spPr>
          <a:xfrm>
            <a:off x="0" y="458788"/>
            <a:ext cx="11734800" cy="96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A88571E-572F-4490-8755-1C94CABA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02" y="458788"/>
            <a:ext cx="11301797" cy="960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87AAD-28C2-46DC-8D58-F604FACD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350" y="1828800"/>
            <a:ext cx="10966450" cy="4108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59F30C4-AE50-4A8B-9DB8-52AB537905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0" y="5943536"/>
            <a:ext cx="11761020" cy="9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8" r:id="rId8"/>
    <p:sldLayoutId id="2147483709" r:id="rId9"/>
    <p:sldLayoutId id="21474837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Whitney Semi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800" b="0" kern="1200">
          <a:solidFill>
            <a:schemeClr val="tx1">
              <a:lumMod val="75000"/>
              <a:lumOff val="25000"/>
            </a:schemeClr>
          </a:solidFill>
          <a:latin typeface="Whitney Semibold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Whitney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wire fence&#10;&#10;Description automatically generated">
            <a:extLst>
              <a:ext uri="{FF2B5EF4-FFF2-40B4-BE49-F238E27FC236}">
                <a16:creationId xmlns="" xmlns:a16="http://schemas.microsoft.com/office/drawing/2014/main" id="{808554A0-659D-4E0F-8AC9-6361D57F36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" y="0"/>
            <a:ext cx="433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2" r:id="rId3"/>
    <p:sldLayoutId id="2147483683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wire fence&#10;&#10;Description automatically generated">
            <a:extLst>
              <a:ext uri="{FF2B5EF4-FFF2-40B4-BE49-F238E27FC236}">
                <a16:creationId xmlns="" xmlns:a16="http://schemas.microsoft.com/office/drawing/2014/main" id="{07D67324-9F26-4DD0-B158-EB12B3F69A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33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311A"/>
        </a:buClr>
        <a:buSzPct val="6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BC4E0-B46D-4E57-ABB5-3361A9D5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43" y="3596542"/>
            <a:ext cx="11258550" cy="15748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Growing Voters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Abby </a:t>
            </a:r>
            <a:r>
              <a:rPr lang="en-US" dirty="0" err="1" smtClean="0">
                <a:latin typeface="+mn-lt"/>
              </a:rPr>
              <a:t>Kiesa</a:t>
            </a:r>
            <a:r>
              <a:rPr lang="en-US" dirty="0" smtClean="0">
                <a:latin typeface="+mn-lt"/>
              </a:rPr>
              <a:t>, Director of Impact, CIRCLE</a:t>
            </a:r>
            <a:endParaRPr lang="en-US" dirty="0">
              <a:latin typeface="+mn-l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BCAF1761-B5A9-4902-B45C-DDBD4EEDE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0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527538" y="1969476"/>
          <a:ext cx="5636623" cy="37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814646" y="1969476"/>
          <a:ext cx="5814646" cy="321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7538" y="328248"/>
            <a:ext cx="1058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Most </a:t>
            </a:r>
            <a:r>
              <a:rPr lang="en-US" sz="3600" dirty="0" smtClean="0">
                <a:solidFill>
                  <a:schemeClr val="bg1"/>
                </a:solidFill>
              </a:rPr>
              <a:t>c4 Outreach in 2018 Was Focused </a:t>
            </a:r>
            <a:r>
              <a:rPr lang="en-US" sz="3600" dirty="0">
                <a:solidFill>
                  <a:schemeClr val="bg1"/>
                </a:solidFill>
              </a:rPr>
              <a:t>On Those Who Voted in 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 Even to Traditional Civic Institutions Differs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23" y="2144346"/>
            <a:ext cx="92202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5624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2890391"/>
            <a:ext cx="863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Opportunity to build on 2018 when Tennessee youth voter turnout jumped 13 percentage points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5624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6369" y="2685664"/>
            <a:ext cx="8639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But, across the state, turnout differs dramatically by county. In 2016, the lowest was 13% and the highest 52%. 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BUT, youth in every county matter.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5624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9416" y="135608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In other forms of engagement, youth in TN look like the national average: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53</a:t>
            </a:r>
            <a:r>
              <a:rPr lang="en-US" sz="2400" dirty="0">
                <a:solidFill>
                  <a:srgbClr val="C00000"/>
                </a:solidFill>
                <a:ea typeface="Calibri" charset="0"/>
                <a:cs typeface="Times New Roman" charset="0"/>
              </a:rPr>
              <a:t>% discuss political or social issues with friends or family, </a:t>
            </a:r>
            <a:endParaRPr lang="en-US" sz="2400" dirty="0" smtClean="0">
              <a:solidFill>
                <a:srgbClr val="C00000"/>
              </a:solidFill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7</a:t>
            </a:r>
            <a:r>
              <a:rPr lang="en-US" sz="2400" dirty="0">
                <a:solidFill>
                  <a:srgbClr val="C00000"/>
                </a:solidFill>
                <a:ea typeface="Calibri" charset="0"/>
                <a:cs typeface="Times New Roman" charset="0"/>
              </a:rPr>
              <a:t>% have contacted or visited a public official to express an opinion, </a:t>
            </a:r>
            <a:endParaRPr lang="en-US" sz="2400" dirty="0" smtClean="0">
              <a:solidFill>
                <a:srgbClr val="C00000"/>
              </a:solidFill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25</a:t>
            </a:r>
            <a:r>
              <a:rPr lang="en-US" sz="2400" dirty="0">
                <a:solidFill>
                  <a:srgbClr val="C00000"/>
                </a:solidFill>
                <a:ea typeface="Calibri" charset="0"/>
                <a:cs typeface="Times New Roman" charset="0"/>
              </a:rPr>
              <a:t>% volunteer, </a:t>
            </a:r>
            <a:endParaRPr lang="en-US" sz="2400" dirty="0" smtClean="0">
              <a:solidFill>
                <a:srgbClr val="C00000"/>
              </a:solidFill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14</a:t>
            </a:r>
            <a:r>
              <a:rPr lang="en-US" sz="2400" dirty="0">
                <a:solidFill>
                  <a:srgbClr val="C00000"/>
                </a:solidFill>
                <a:ea typeface="Calibri" charset="0"/>
                <a:cs typeface="Times New Roman" charset="0"/>
              </a:rPr>
              <a:t>% work with neighbors to do something positive in their community</a:t>
            </a:r>
            <a:endParaRPr lang="en-US" sz="2400" dirty="0">
              <a:solidFill>
                <a:srgbClr val="C00000"/>
              </a:solidFill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398325" y="1650850"/>
            <a:ext cx="3217200" cy="3217200"/>
          </a:xfrm>
          <a:prstGeom prst="ellipse">
            <a:avLst/>
          </a:prstGeom>
          <a:solidFill>
            <a:srgbClr val="3E8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925838" y="1650850"/>
            <a:ext cx="3217200" cy="3217200"/>
          </a:xfrm>
          <a:prstGeom prst="ellipse">
            <a:avLst/>
          </a:prstGeom>
          <a:solidFill>
            <a:srgbClr val="3E8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79250" y="1650850"/>
            <a:ext cx="3217200" cy="3217200"/>
          </a:xfrm>
          <a:prstGeom prst="ellipse">
            <a:avLst/>
          </a:prstGeom>
          <a:solidFill>
            <a:srgbClr val="3E8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-4575" y="5770700"/>
            <a:ext cx="12192000" cy="903300"/>
          </a:xfrm>
          <a:prstGeom prst="rect">
            <a:avLst/>
          </a:prstGeom>
          <a:solidFill>
            <a:srgbClr val="7FA9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...TO </a:t>
            </a:r>
            <a:r>
              <a:rPr lang="en-US" sz="4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WIDE DIVERSITY OF </a:t>
            </a:r>
            <a:r>
              <a:rPr lang="en-US" sz="4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YOUTH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7731200" y="4871875"/>
            <a:ext cx="36066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5B7CC3"/>
                </a:solidFill>
                <a:latin typeface="Calibri"/>
                <a:ea typeface="Calibri"/>
                <a:cs typeface="Calibri"/>
                <a:sym typeface="Calibri"/>
              </a:rPr>
              <a:t>MEANINGFUL</a:t>
            </a:r>
            <a:endParaRPr>
              <a:solidFill>
                <a:srgbClr val="5B7CC3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0735" y="2105734"/>
            <a:ext cx="2227414" cy="22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196450" y="4871875"/>
            <a:ext cx="3669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5B7CC3"/>
                </a:solidFill>
                <a:latin typeface="Calibri"/>
                <a:ea typeface="Calibri"/>
                <a:cs typeface="Calibri"/>
                <a:sym typeface="Calibri"/>
              </a:rPr>
              <a:t>ACCESSIBLE</a:t>
            </a:r>
            <a:endParaRPr>
              <a:solidFill>
                <a:srgbClr val="5B7CC3"/>
              </a:solidFill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1591" y="2117790"/>
            <a:ext cx="2201562" cy="220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725750" y="4871879"/>
            <a:ext cx="3724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5B7CC3"/>
                </a:solidFill>
                <a:latin typeface="Calibri"/>
                <a:ea typeface="Calibri"/>
                <a:cs typeface="Calibri"/>
                <a:sym typeface="Calibri"/>
              </a:rPr>
              <a:t>VISIBLE</a:t>
            </a:r>
            <a:endParaRPr>
              <a:solidFill>
                <a:srgbClr val="5B7CC3"/>
              </a:solidFill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2939" y="2244542"/>
            <a:ext cx="2029801" cy="202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How can conversations about and participation in elections be</a:t>
            </a:r>
            <a:r>
              <a:rPr lang="mr-IN" sz="3600" dirty="0" smtClean="0">
                <a:solidFill>
                  <a:schemeClr val="bg1"/>
                </a:solidFill>
              </a:rPr>
              <a:t>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 amt="35000"/>
          </a:blip>
          <a:srcRect l="307" t="695" r="11733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0" y="635993"/>
            <a:ext cx="6820500" cy="115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paradigm shift . . .</a:t>
            </a:r>
            <a:endParaRPr sz="6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472600" y="1840800"/>
            <a:ext cx="5017200" cy="5017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838242" y="4327400"/>
            <a:ext cx="62859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“Mobilizing”</a:t>
            </a:r>
            <a:endParaRPr sz="6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Voters</a:t>
            </a:r>
            <a:endParaRPr sz="6000" b="0" i="0" u="none" strike="noStrike" cap="non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573115" y="2880525"/>
            <a:ext cx="2816100" cy="907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endParaRPr sz="6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082150" y="1840800"/>
            <a:ext cx="5017200" cy="5017200"/>
          </a:xfrm>
          <a:prstGeom prst="ellipse">
            <a:avLst/>
          </a:prstGeom>
          <a:solidFill>
            <a:srgbClr val="FFFFFF">
              <a:alpha val="8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5447792" y="4327400"/>
            <a:ext cx="62859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“Growing”</a:t>
            </a:r>
            <a:endParaRPr sz="6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Voters</a:t>
            </a:r>
            <a:endParaRPr sz="6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182700" y="2880536"/>
            <a:ext cx="2816100" cy="90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endParaRPr sz="6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12" y="6018164"/>
            <a:ext cx="2874785" cy="7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354"/>
    </mc:Choice>
    <mc:Fallback xmlns="">
      <p:transition advClick="0" advTm="535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96" y="153382"/>
            <a:ext cx="7705617" cy="6704618"/>
          </a:xfrm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3216007" cy="3046988"/>
          </a:xfrm>
          <a:prstGeom prst="rect">
            <a:avLst/>
          </a:prstGeom>
          <a:solidFill>
            <a:srgbClr val="3460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rPr>
              <a:t>AND WE NEED MANY STAKEHOLDERS TO SUPPORT A DIVERSITY OF PATHWAYS </a:t>
            </a:r>
            <a:endParaRPr lang="en-US" sz="3200" dirty="0">
              <a:solidFill>
                <a:schemeClr val="bg1"/>
              </a:solidFill>
              <a:latin typeface="Whitney Book" charset="0"/>
              <a:ea typeface="Whitney Book" charset="0"/>
              <a:cs typeface="Whitney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101"/>
    </mc:Choice>
    <mc:Fallback xmlns="">
      <p:transition advClick="0" advTm="510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-1" y="158772"/>
            <a:ext cx="8982075" cy="1132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002060"/>
                </a:solidFill>
                <a:latin typeface="Whitney Book" charset="0"/>
                <a:ea typeface="Whitney Book" charset="0"/>
                <a:cs typeface="Whitney Book" charset="0"/>
              </a:rPr>
              <a:t>Many stakeholders can influence youth </a:t>
            </a:r>
            <a:r>
              <a:rPr lang="en-US" sz="3600" dirty="0" smtClean="0">
                <a:solidFill>
                  <a:srgbClr val="002060"/>
                </a:solidFill>
                <a:latin typeface="Whitney Book" charset="0"/>
                <a:ea typeface="Whitney Book" charset="0"/>
                <a:cs typeface="Whitney Book" charset="0"/>
              </a:rPr>
              <a:t>voting, both positively and negatively</a:t>
            </a:r>
            <a:r>
              <a:rPr lang="mr-IN" sz="3600" dirty="0" smtClean="0">
                <a:solidFill>
                  <a:srgbClr val="002060"/>
                </a:solidFill>
                <a:latin typeface="Whitney Book" charset="0"/>
                <a:ea typeface="Whitney Book" charset="0"/>
                <a:cs typeface="Whitney Book" charset="0"/>
              </a:rPr>
              <a:t>…</a:t>
            </a:r>
            <a:endParaRPr sz="3600" dirty="0">
              <a:solidFill>
                <a:srgbClr val="002060"/>
              </a:solidFill>
              <a:latin typeface="Whitney Book" charset="0"/>
              <a:ea typeface="Whitney Book" charset="0"/>
              <a:cs typeface="Whitney Book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356251" y="1527097"/>
          <a:ext cx="7471318" cy="489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0224" y="2219093"/>
            <a:ext cx="189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Election Administrators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63307" y="3876907"/>
            <a:ext cx="189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Neighborhoods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1909" y="1729138"/>
            <a:ext cx="189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 </a:t>
            </a:r>
            <a:r>
              <a:rPr lang="en-US" smtClean="0"/>
              <a:t>Voting Locations and Times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8397" y="3147621"/>
            <a:ext cx="189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nonprofit </a:t>
            </a:r>
            <a:r>
              <a:rPr lang="en-US" smtClean="0"/>
              <a:t>community/social service centers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7344" y="4419547"/>
            <a:ext cx="189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Youth Organizations</a:t>
            </a:r>
            <a:endParaRPr lang="en-US" dirty="0"/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>
            <a:off x="2575932" y="2542259"/>
            <a:ext cx="2274848" cy="925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04105" y="3609286"/>
            <a:ext cx="1107391" cy="636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</p:cNvCxnSpPr>
          <p:nvPr/>
        </p:nvCxnSpPr>
        <p:spPr>
          <a:xfrm flipV="1">
            <a:off x="3423052" y="4742712"/>
            <a:ext cx="15570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14117" y="2219093"/>
            <a:ext cx="1507792" cy="25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>
            <a:off x="6880302" y="4061573"/>
            <a:ext cx="2483005" cy="9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4739" y="4997229"/>
            <a:ext cx="189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K12 schools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214839" y="5165586"/>
            <a:ext cx="1947410" cy="74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73"/>
            <a:ext cx="11777025" cy="2387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/>
        </p:blipFill>
        <p:spPr>
          <a:xfrm>
            <a:off x="468922" y="4206651"/>
            <a:ext cx="11441729" cy="8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692"/>
    </mc:Choice>
    <mc:Fallback xmlns="">
      <p:transition advClick="0" advTm="56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44015" y="281151"/>
            <a:ext cx="3555289" cy="4454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600" dirty="0">
                <a:solidFill>
                  <a:srgbClr val="002060"/>
                </a:solidFill>
                <a:ea typeface="ＭＳ Ｐゴシック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ea typeface="ＭＳ Ｐゴシック" charset="0"/>
              </a:rPr>
              <a:t>A national, nonpartisan research center founded in 2001 and </a:t>
            </a:r>
            <a:r>
              <a:rPr lang="en-US" sz="2400" dirty="0">
                <a:solidFill>
                  <a:srgbClr val="002060"/>
                </a:solidFill>
              </a:rPr>
              <a:t>focused on young people in the United States, </a:t>
            </a:r>
            <a:r>
              <a:rPr lang="en-US" sz="2400" b="1" dirty="0">
                <a:solidFill>
                  <a:srgbClr val="002060"/>
                </a:solidFill>
              </a:rPr>
              <a:t>especially those who are marginalized or disadvantaged in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political life. </a:t>
            </a:r>
          </a:p>
          <a:p>
            <a:pPr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	CIRCLE’s scholarly </a:t>
            </a:r>
            <a:r>
              <a:rPr lang="en-US" sz="2400" b="1" dirty="0">
                <a:solidFill>
                  <a:srgbClr val="002060"/>
                </a:solidFill>
              </a:rPr>
              <a:t>research informs policy and practice</a:t>
            </a:r>
            <a:r>
              <a:rPr lang="en-US" sz="2400" dirty="0">
                <a:solidFill>
                  <a:srgbClr val="002060"/>
                </a:solidFill>
              </a:rPr>
              <a:t> for healthier youth development and a better democracy.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37200" y="557966"/>
            <a:ext cx="3298366" cy="3058798"/>
            <a:chOff x="2373074" y="-412828"/>
            <a:chExt cx="2624859" cy="2604341"/>
          </a:xfrm>
        </p:grpSpPr>
        <p:sp>
          <p:nvSpPr>
            <p:cNvPr id="7" name="Shape 6"/>
            <p:cNvSpPr/>
            <p:nvPr/>
          </p:nvSpPr>
          <p:spPr>
            <a:xfrm rot="20700000">
              <a:off x="2373074" y="-412828"/>
              <a:ext cx="2624859" cy="2604341"/>
            </a:xfrm>
            <a:prstGeom prst="gear6">
              <a:avLst/>
            </a:prstGeom>
            <a:solidFill>
              <a:srgbClr val="002060">
                <a:alpha val="61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2902691" y="324436"/>
              <a:ext cx="1565625" cy="118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bg1"/>
                  </a:solidFill>
                  <a:ea typeface="ＭＳ Ｐゴシック" charset="0"/>
                </a:rPr>
                <a:t>Innovation Broker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751" y="2737927"/>
            <a:ext cx="4080835" cy="3677298"/>
            <a:chOff x="1274809" y="858396"/>
            <a:chExt cx="2963803" cy="2816135"/>
          </a:xfrm>
        </p:grpSpPr>
        <p:sp>
          <p:nvSpPr>
            <p:cNvPr id="10" name="Shape 9"/>
            <p:cNvSpPr/>
            <p:nvPr/>
          </p:nvSpPr>
          <p:spPr>
            <a:xfrm>
              <a:off x="1274809" y="858396"/>
              <a:ext cx="2963803" cy="2816135"/>
            </a:xfrm>
            <a:prstGeom prst="gear6">
              <a:avLst/>
            </a:prstGeom>
            <a:solidFill>
              <a:srgbClr val="7030A0">
                <a:alpha val="64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2006233" y="1574084"/>
              <a:ext cx="1517434" cy="1389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bg1"/>
                  </a:solidFill>
                  <a:ea typeface="ＭＳ Ｐゴシック" charset="0"/>
                </a:rPr>
                <a:t>Research and Analysis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423757">
            <a:off x="3897238" y="2738389"/>
            <a:ext cx="3823971" cy="3890498"/>
            <a:chOff x="834230" y="1727244"/>
            <a:chExt cx="2443809" cy="2265846"/>
          </a:xfrm>
          <a:solidFill>
            <a:srgbClr val="C00000">
              <a:alpha val="48000"/>
            </a:srgbClr>
          </a:solidFill>
        </p:grpSpPr>
        <p:sp>
          <p:nvSpPr>
            <p:cNvPr id="13" name="Shape 12"/>
            <p:cNvSpPr/>
            <p:nvPr/>
          </p:nvSpPr>
          <p:spPr>
            <a:xfrm>
              <a:off x="834230" y="1727244"/>
              <a:ext cx="2443809" cy="2265846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 rot="19176243">
              <a:off x="1164853" y="2246299"/>
              <a:ext cx="1716099" cy="11180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solidFill>
                    <a:schemeClr val="bg1"/>
                  </a:solidFill>
                  <a:ea typeface="ＭＳ Ｐゴシック" charset="0"/>
                </a:rPr>
                <a:t>Collaborative Enabler of Systems Change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829285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CIRCLE.tufts.edu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8" y="1446532"/>
            <a:ext cx="6435968" cy="35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409710"/>
            <a:ext cx="12192000" cy="1279858"/>
          </a:xfrm>
          <a:prstGeom prst="rect">
            <a:avLst/>
          </a:prstGeom>
          <a:solidFill>
            <a:srgbClr val="34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12" y="6100048"/>
            <a:ext cx="5322435" cy="757952"/>
          </a:xfrm>
          <a:prstGeom prst="rect">
            <a:avLst/>
          </a:prstGeom>
        </p:spPr>
      </p:pic>
      <p:pic>
        <p:nvPicPr>
          <p:cNvPr id="9" name="Picture 6" descr="https://png2.kisspng.com/sh/e583f3de73a4378d0dc63ed697ac0cad/L0KzQYm3U8MxN511j5H0aYP2gLBuTgNwa5pmhJ92ZXTscX7wkPhwdpYyhARwYX7sirL7if9vNZ10f9G2dIfshMXskr02aZNqS6I7NEe7Q4jsVr40P2o4TKIBMEG4QoO7UcM3OGU5UaQ9LoDxd1==/kisspng-social-media-iphone-organization-logo-twitter-5abe30247837e6.3793406015224136044924.png">
            <a:extLst>
              <a:ext uri="{FF2B5EF4-FFF2-40B4-BE49-F238E27FC236}">
                <a16:creationId xmlns="" xmlns:a16="http://schemas.microsoft.com/office/drawing/2014/main" id="{FF6927C2-CC65-40AE-84D2-6D6AD825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39" y="4672305"/>
            <a:ext cx="76944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54D237-07D4-4BAB-AB71-02D2E81A9335}"/>
              </a:ext>
            </a:extLst>
          </p:cNvPr>
          <p:cNvSpPr/>
          <p:nvPr/>
        </p:nvSpPr>
        <p:spPr>
          <a:xfrm>
            <a:off x="0" y="4672305"/>
            <a:ext cx="12288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80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TischCollege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  @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civicyouth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2" descr="Youth voting">
            <a:extLst>
              <a:ext uri="{FF2B5EF4-FFF2-40B4-BE49-F238E27FC236}">
                <a16:creationId xmlns="" xmlns:a16="http://schemas.microsoft.com/office/drawing/2014/main" id="{2F2B6994-AA5A-40EA-AFE7-86306917F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" b="6673"/>
          <a:stretch/>
        </p:blipFill>
        <p:spPr bwMode="auto">
          <a:xfrm>
            <a:off x="-202376" y="1636303"/>
            <a:ext cx="4248435" cy="27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4611FE-B94B-483B-9489-16FC14814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59" y="1637633"/>
            <a:ext cx="4154219" cy="277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23CDC7-745C-4C52-BC1E-1D82A98F0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78" y="1637219"/>
            <a:ext cx="4175046" cy="2772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B6D321-47A7-440B-A667-3ECC68F3EB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7" y="356445"/>
            <a:ext cx="4935425" cy="12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103950" y="5050075"/>
            <a:ext cx="1676100" cy="1649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5999" r="-5998"/>
            </a:stretch>
          </a:blip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538" y="1499442"/>
            <a:ext cx="1615800" cy="1615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44450" y="158772"/>
            <a:ext cx="8347500" cy="1132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00"/>
              <a:buFont typeface="Calibri"/>
              <a:buNone/>
            </a:pP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en-US" sz="3600" i="0" u="none" strike="noStrike" cap="none">
                <a:solidFill>
                  <a:srgbClr val="002060"/>
                </a:solidFill>
              </a:rPr>
              <a:t>Our Approach to Youth Voting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 rot="10800000">
            <a:off x="2508137" y="1849892"/>
            <a:ext cx="7278600" cy="870900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2701000" y="2030050"/>
            <a:ext cx="7086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075" tIns="91425" rIns="17067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Voting is an entry point into civic life for many</a:t>
            </a:r>
            <a:endParaRPr sz="24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2037157" y="3257811"/>
            <a:ext cx="1676100" cy="16497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t="-999" b="-999"/>
            </a:stretch>
          </a:blip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Shape 118" descr="CIRCLE-LogoURL-rg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332" y="222844"/>
            <a:ext cx="2753015" cy="819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 rot="10800000">
            <a:off x="3574937" y="3643592"/>
            <a:ext cx="7278600" cy="870900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3767800" y="3823750"/>
            <a:ext cx="7086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075" tIns="91425" rIns="17067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concerned with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MANY,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HOW, and WHICH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young people participate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 rot="10800000">
            <a:off x="4641737" y="5439467"/>
            <a:ext cx="7278600" cy="870900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4834600" y="5619625"/>
            <a:ext cx="7086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075" tIns="91425" rIns="17067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tool to help reduce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SYSTEMIC GAPS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youth civic opportunity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9018560"/>
              </p:ext>
            </p:extLst>
          </p:nvPr>
        </p:nvGraphicFramePr>
        <p:xfrm>
          <a:off x="637385" y="238791"/>
          <a:ext cx="10887456" cy="72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cons of Democrac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0" y="1165193"/>
            <a:ext cx="2242174" cy="1539994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extLst/>
        </p:spPr>
      </p:pic>
      <p:sp>
        <p:nvSpPr>
          <p:cNvPr id="6" name="Circular Arrow 5"/>
          <p:cNvSpPr/>
          <p:nvPr/>
        </p:nvSpPr>
        <p:spPr>
          <a:xfrm rot="10800000">
            <a:off x="2939905" y="3964724"/>
            <a:ext cx="2453002" cy="21966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292"/>
            </a:avLst>
          </a:prstGeom>
          <a:solidFill>
            <a:srgbClr val="7FA9A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5">
            <a:extLst>
              <a:ext uri="{FF2B5EF4-FFF2-40B4-BE49-F238E27FC236}">
                <a16:creationId xmlns="" xmlns:a16="http://schemas.microsoft.com/office/drawing/2014/main" id="{CE349260-95E8-4A2A-942F-B0FDBC428BE4}"/>
              </a:ext>
            </a:extLst>
          </p:cNvPr>
          <p:cNvSpPr/>
          <p:nvPr/>
        </p:nvSpPr>
        <p:spPr>
          <a:xfrm>
            <a:off x="2860431" y="1439128"/>
            <a:ext cx="2532476" cy="227920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292"/>
            </a:avLst>
          </a:prstGeom>
          <a:solidFill>
            <a:srgbClr val="7FA9A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802" y="707993"/>
            <a:ext cx="11301797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338" y="1957754"/>
            <a:ext cx="65562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4000" dirty="0" smtClean="0">
                <a:solidFill>
                  <a:srgbClr val="346095"/>
                </a:solidFill>
              </a:rPr>
              <a:t>Youth </a:t>
            </a:r>
            <a:r>
              <a:rPr lang="en-US" sz="4000" dirty="0">
                <a:solidFill>
                  <a:srgbClr val="346095"/>
                </a:solidFill>
              </a:rPr>
              <a:t>voting has been on a decline for decades</a:t>
            </a:r>
            <a:r>
              <a:rPr lang="en-US" sz="4000" dirty="0" smtClean="0">
                <a:solidFill>
                  <a:srgbClr val="346095"/>
                </a:solidFill>
              </a:rPr>
              <a:t>.</a:t>
            </a:r>
            <a:endParaRPr lang="en-US" sz="4000" dirty="0">
              <a:solidFill>
                <a:srgbClr val="346095"/>
              </a:solidFill>
            </a:endParaRPr>
          </a:p>
          <a:p>
            <a:pPr lvl="1" fontAlgn="base"/>
            <a:endParaRPr lang="en-US" sz="4000" dirty="0">
              <a:solidFill>
                <a:srgbClr val="346095"/>
              </a:solidFill>
            </a:endParaRPr>
          </a:p>
          <a:p>
            <a:pPr lvl="1" fontAlgn="base"/>
            <a:r>
              <a:rPr lang="en-US" sz="4000" dirty="0">
                <a:solidFill>
                  <a:srgbClr val="346095"/>
                </a:solidFill>
              </a:rPr>
              <a:t>Young people are apathetic for the most part.</a:t>
            </a:r>
          </a:p>
          <a:p>
            <a:endParaRPr lang="en-US" sz="5400" dirty="0">
              <a:solidFill>
                <a:srgbClr val="34609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 dirty="0" smtClean="0"/>
              <a:t>MYTHS #1 and #2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384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6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Youth voter turnout in 2018 increased in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D34334"/>
                </a:solidFill>
              </a:rPr>
              <a:t>EVERY STATE </a:t>
            </a:r>
            <a:r>
              <a:rPr lang="en-US" sz="3600" dirty="0">
                <a:solidFill>
                  <a:srgbClr val="FFFFFF"/>
                </a:solidFill>
              </a:rPr>
              <a:t>we looked at</a:t>
            </a:r>
            <a:r>
              <a:rPr lang="mr-IN" sz="3600" dirty="0" smtClean="0">
                <a:solidFill>
                  <a:srgbClr val="FFFFFF"/>
                </a:solidFill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hape 307"/>
          <p:cNvSpPr txBox="1">
            <a:spLocks/>
          </p:cNvSpPr>
          <p:nvPr/>
        </p:nvSpPr>
        <p:spPr>
          <a:xfrm>
            <a:off x="0" y="1960562"/>
            <a:ext cx="12192000" cy="3949898"/>
          </a:xfrm>
          <a:prstGeom prst="rect">
            <a:avLst/>
          </a:prstGeom>
          <a:solidFill>
            <a:srgbClr val="002060">
              <a:alpha val="84990"/>
            </a:srgb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6000" dirty="0" smtClean="0">
                <a:solidFill>
                  <a:srgbClr val="D34334"/>
                </a:solidFill>
              </a:rPr>
              <a:t>31 states</a:t>
            </a:r>
            <a:r>
              <a:rPr lang="en-US" sz="4000" dirty="0" smtClean="0">
                <a:solidFill>
                  <a:schemeClr val="bg1"/>
                </a:solidFill>
              </a:rPr>
              <a:t>, youth turnout </a:t>
            </a:r>
            <a:r>
              <a:rPr lang="en-US" sz="4000" dirty="0">
                <a:solidFill>
                  <a:schemeClr val="bg1"/>
                </a:solidFill>
              </a:rPr>
              <a:t>increased by double </a:t>
            </a:r>
            <a:r>
              <a:rPr lang="en-US" sz="4000" dirty="0" smtClean="0">
                <a:solidFill>
                  <a:schemeClr val="bg1"/>
                </a:solidFill>
              </a:rPr>
              <a:t>digits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n </a:t>
            </a:r>
            <a:r>
              <a:rPr lang="en-US" sz="6000" dirty="0" smtClean="0">
                <a:solidFill>
                  <a:srgbClr val="D34334"/>
                </a:solidFill>
              </a:rPr>
              <a:t>19 states </a:t>
            </a:r>
            <a:r>
              <a:rPr lang="en-US" sz="4000" dirty="0" smtClean="0">
                <a:solidFill>
                  <a:schemeClr val="bg1"/>
                </a:solidFill>
              </a:rPr>
              <a:t>it </a:t>
            </a:r>
            <a:r>
              <a:rPr lang="en-US" sz="4000" dirty="0">
                <a:solidFill>
                  <a:schemeClr val="bg1"/>
                </a:solidFill>
              </a:rPr>
              <a:t>increased by 15 or more percentage </a:t>
            </a:r>
            <a:r>
              <a:rPr lang="en-US" sz="4000" dirty="0" smtClean="0">
                <a:solidFill>
                  <a:schemeClr val="bg1"/>
                </a:solidFill>
              </a:rPr>
              <a:t>points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n </a:t>
            </a:r>
            <a:r>
              <a:rPr lang="en-US" sz="6000" dirty="0">
                <a:solidFill>
                  <a:srgbClr val="D34334"/>
                </a:solidFill>
              </a:rPr>
              <a:t>5</a:t>
            </a:r>
            <a:r>
              <a:rPr lang="en-US" sz="6000" dirty="0" smtClean="0">
                <a:solidFill>
                  <a:srgbClr val="D34334"/>
                </a:solidFill>
              </a:rPr>
              <a:t> states </a:t>
            </a:r>
            <a:r>
              <a:rPr lang="en-US" sz="4000" dirty="0">
                <a:solidFill>
                  <a:schemeClr val="bg1"/>
                </a:solidFill>
              </a:rPr>
              <a:t>it increased by 20 or more percentage </a:t>
            </a:r>
            <a:r>
              <a:rPr lang="en-US" sz="4000" dirty="0" smtClean="0">
                <a:solidFill>
                  <a:schemeClr val="bg1"/>
                </a:solidFill>
              </a:rPr>
              <a:t>points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51875"/>
            <a:ext cx="9741408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931" y="1958373"/>
            <a:ext cx="73276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3200" dirty="0" smtClean="0">
                <a:solidFill>
                  <a:srgbClr val="346095"/>
                </a:solidFill>
                <a:latin typeface="Whitney Book" charset="0"/>
                <a:ea typeface="Whitney Book" charset="0"/>
                <a:cs typeface="Whitney Book" charset="0"/>
              </a:rPr>
              <a:t>Young </a:t>
            </a:r>
            <a:r>
              <a:rPr lang="en-US" sz="3200" dirty="0">
                <a:solidFill>
                  <a:srgbClr val="346095"/>
                </a:solidFill>
                <a:latin typeface="Whitney Book" charset="0"/>
                <a:ea typeface="Whitney Book" charset="0"/>
                <a:cs typeface="Whitney Book" charset="0"/>
              </a:rPr>
              <a:t>people choose not to vote</a:t>
            </a:r>
            <a:r>
              <a:rPr lang="en-US" sz="3200" dirty="0" smtClean="0">
                <a:solidFill>
                  <a:srgbClr val="346095"/>
                </a:solidFill>
                <a:latin typeface="Whitney Book" charset="0"/>
                <a:ea typeface="Whitney Book" charset="0"/>
                <a:cs typeface="Whitney Book" charset="0"/>
              </a:rPr>
              <a:t>.</a:t>
            </a:r>
          </a:p>
          <a:p>
            <a:pPr lvl="1" fontAlgn="base"/>
            <a:endParaRPr lang="en-US" sz="3200" dirty="0">
              <a:solidFill>
                <a:srgbClr val="346095"/>
              </a:solidFill>
              <a:latin typeface="Whitney Book" charset="0"/>
              <a:ea typeface="Whitney Book" charset="0"/>
              <a:cs typeface="Whitney Book" charset="0"/>
            </a:endParaRPr>
          </a:p>
          <a:p>
            <a:pPr lvl="1" fontAlgn="base"/>
            <a:r>
              <a:rPr lang="en-US" sz="3200" dirty="0">
                <a:solidFill>
                  <a:srgbClr val="346095"/>
                </a:solidFill>
                <a:latin typeface="Whitney Book" charset="0"/>
                <a:ea typeface="Whitney Book" charset="0"/>
                <a:cs typeface="Whitney Book" charset="0"/>
              </a:rPr>
              <a:t>There are lots of ways that young people are encouraged to participate and to find out about elections, but they ignore it.</a:t>
            </a:r>
          </a:p>
          <a:p>
            <a:endParaRPr lang="en-US" sz="4400" dirty="0">
              <a:solidFill>
                <a:srgbClr val="34609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 dirty="0"/>
              <a:t>Myths #3 and #4</a:t>
            </a:r>
          </a:p>
        </p:txBody>
      </p:sp>
    </p:spTree>
    <p:extLst>
      <p:ext uri="{BB962C8B-B14F-4D97-AF65-F5344CB8AC3E}">
        <p14:creationId xmlns:p14="http://schemas.microsoft.com/office/powerpoint/2010/main" val="11587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ary: Title Slides">
  <a:themeElements>
    <a:clrScheme name="Circle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346095"/>
      </a:accent1>
      <a:accent2>
        <a:srgbClr val="C0311A"/>
      </a:accent2>
      <a:accent3>
        <a:srgbClr val="54626A"/>
      </a:accent3>
      <a:accent4>
        <a:srgbClr val="DCDDE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- Circle" id="{3DF39C5E-E343-46A7-9873-C5D2E03AB994}" vid="{63B9BFB3-4844-4F8E-B684-1395ED3DA196}"/>
    </a:ext>
  </a:extLst>
</a:theme>
</file>

<file path=ppt/theme/theme2.xml><?xml version="1.0" encoding="utf-8"?>
<a:theme xmlns:a="http://schemas.openxmlformats.org/drawingml/2006/main" name="Secondary: Title Slides">
  <a:themeElements>
    <a:clrScheme name="Tisch College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346095"/>
      </a:accent1>
      <a:accent2>
        <a:srgbClr val="C0311A"/>
      </a:accent2>
      <a:accent3>
        <a:srgbClr val="54626A"/>
      </a:accent3>
      <a:accent4>
        <a:srgbClr val="DCDDE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- Circle" id="{3DF39C5E-E343-46A7-9873-C5D2E03AB994}" vid="{D9DC5711-DB40-4267-96B3-5D0A567723D8}"/>
    </a:ext>
  </a:extLst>
</a:theme>
</file>

<file path=ppt/theme/theme3.xml><?xml version="1.0" encoding="utf-8"?>
<a:theme xmlns:a="http://schemas.openxmlformats.org/drawingml/2006/main" name="Primary: Internal Slides">
  <a:themeElements>
    <a:clrScheme name="Tisch College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346095"/>
      </a:accent1>
      <a:accent2>
        <a:srgbClr val="C0311A"/>
      </a:accent2>
      <a:accent3>
        <a:srgbClr val="54626A"/>
      </a:accent3>
      <a:accent4>
        <a:srgbClr val="DCDDE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- Circle" id="{3DF39C5E-E343-46A7-9873-C5D2E03AB994}" vid="{BAEB18B7-83A3-45EE-825C-BC7324BDB9C9}"/>
    </a:ext>
  </a:extLst>
</a:theme>
</file>

<file path=ppt/theme/theme4.xml><?xml version="1.0" encoding="utf-8"?>
<a:theme xmlns:a="http://schemas.openxmlformats.org/drawingml/2006/main" name="Secondary: Internal Slides">
  <a:themeElements>
    <a:clrScheme name="Tisch College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346095"/>
      </a:accent1>
      <a:accent2>
        <a:srgbClr val="C0311A"/>
      </a:accent2>
      <a:accent3>
        <a:srgbClr val="54626A"/>
      </a:accent3>
      <a:accent4>
        <a:srgbClr val="DCDDE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- Circle" id="{3DF39C5E-E343-46A7-9873-C5D2E03AB994}" vid="{BE28E05F-3EE0-4071-BCF2-0D7B7E0EA39A}"/>
    </a:ext>
  </a:extLst>
</a:theme>
</file>

<file path=ppt/theme/theme5.xml><?xml version="1.0" encoding="utf-8"?>
<a:theme xmlns:a="http://schemas.openxmlformats.org/drawingml/2006/main" name="Primary: Full Page Image + Quotes">
  <a:themeElements>
    <a:clrScheme name="Tisch College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346095"/>
      </a:accent1>
      <a:accent2>
        <a:srgbClr val="C0311A"/>
      </a:accent2>
      <a:accent3>
        <a:srgbClr val="54626A"/>
      </a:accent3>
      <a:accent4>
        <a:srgbClr val="DCDDE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- Circle" id="{3DF39C5E-E343-46A7-9873-C5D2E03AB994}" vid="{47A141CA-E9DE-4875-A922-152D8E7B881A}"/>
    </a:ext>
  </a:extLst>
</a:theme>
</file>

<file path=ppt/theme/theme6.xml><?xml version="1.0" encoding="utf-8"?>
<a:theme xmlns:a="http://schemas.openxmlformats.org/drawingml/2006/main" name="Secondary: Full Page Image + Quotes">
  <a:themeElements>
    <a:clrScheme name="Tisch College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346095"/>
      </a:accent1>
      <a:accent2>
        <a:srgbClr val="C0311A"/>
      </a:accent2>
      <a:accent3>
        <a:srgbClr val="54626A"/>
      </a:accent3>
      <a:accent4>
        <a:srgbClr val="DCDDE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- Circle" id="{3DF39C5E-E343-46A7-9873-C5D2E03AB994}" vid="{249086EB-652B-486F-84F0-2FD398B5F2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Deck Template - Circle</Template>
  <TotalTime>1043</TotalTime>
  <Words>579</Words>
  <Application>Microsoft Macintosh PowerPoint</Application>
  <PresentationFormat>Widescreen</PresentationFormat>
  <Paragraphs>101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Calibri</vt:lpstr>
      <vt:lpstr>Calibri Light</vt:lpstr>
      <vt:lpstr>GothamBook</vt:lpstr>
      <vt:lpstr>Mangal</vt:lpstr>
      <vt:lpstr>ＭＳ Ｐゴシック</vt:lpstr>
      <vt:lpstr>Times New Roman</vt:lpstr>
      <vt:lpstr>Whitney Book</vt:lpstr>
      <vt:lpstr>Whitney Semibold</vt:lpstr>
      <vt:lpstr>Arial</vt:lpstr>
      <vt:lpstr>Primary: Title Slides</vt:lpstr>
      <vt:lpstr>Secondary: Title Slides</vt:lpstr>
      <vt:lpstr>Primary: Internal Slides</vt:lpstr>
      <vt:lpstr>Secondary: Internal Slides</vt:lpstr>
      <vt:lpstr>Primary: Full Page Image + Quotes</vt:lpstr>
      <vt:lpstr>Secondary: Full Page Image + Quotes</vt:lpstr>
      <vt:lpstr>Growing Voters Abby Kiesa, Director of Impact, CIRCLE</vt:lpstr>
      <vt:lpstr>PowerPoint Presentation</vt:lpstr>
      <vt:lpstr>PowerPoint Presentation</vt:lpstr>
      <vt:lpstr> Our Approach to Youth Voting</vt:lpstr>
      <vt:lpstr>What We Do</vt:lpstr>
      <vt:lpstr>PowerPoint Presentation</vt:lpstr>
      <vt:lpstr>Youth voter turnout in 2018 increased in  EVERY STATE we looked at…</vt:lpstr>
      <vt:lpstr>PowerPoint Presentation</vt:lpstr>
      <vt:lpstr>PowerPoint Presentation</vt:lpstr>
      <vt:lpstr>PowerPoint Presentation</vt:lpstr>
      <vt:lpstr>Access Even to Traditional Civic Institutions Differs</vt:lpstr>
      <vt:lpstr>PowerPoint Presentation</vt:lpstr>
      <vt:lpstr>PowerPoint Presentation</vt:lpstr>
      <vt:lpstr>PowerPoint Presentation</vt:lpstr>
      <vt:lpstr>How can conversations about and participation in elections be…</vt:lpstr>
      <vt:lpstr>PowerPoint Presentation</vt:lpstr>
      <vt:lpstr>PowerPoint Presentation</vt:lpstr>
      <vt:lpstr>Many stakeholders can influence youth voting, both positively and negatively…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 from 2016 and Continued Lessons from 2018</dc:title>
  <dc:creator>Microsoft Office User</dc:creator>
  <cp:lastModifiedBy>Microsoft Office User</cp:lastModifiedBy>
  <cp:revision>104</cp:revision>
  <dcterms:created xsi:type="dcterms:W3CDTF">2019-09-26T17:22:35Z</dcterms:created>
  <dcterms:modified xsi:type="dcterms:W3CDTF">2020-02-21T17:23:50Z</dcterms:modified>
</cp:coreProperties>
</file>