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0" r:id="rId3"/>
    <p:sldId id="289" r:id="rId4"/>
    <p:sldId id="307" r:id="rId5"/>
    <p:sldId id="284" r:id="rId6"/>
    <p:sldId id="285" r:id="rId7"/>
    <p:sldId id="294" r:id="rId8"/>
    <p:sldId id="295" r:id="rId9"/>
    <p:sldId id="282" r:id="rId10"/>
    <p:sldId id="308" r:id="rId11"/>
    <p:sldId id="291" r:id="rId12"/>
    <p:sldId id="296" r:id="rId13"/>
  </p:sldIdLst>
  <p:sldSz cx="12192000" cy="6858000"/>
  <p:notesSz cx="695325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10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dsells\AppData\Local\Microsoft\Windows\INetCache\Content.Outlook\OLISNZ4C\2021-2022_-Tour_Report_Comparison%201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Monthly Comparison, beginning July</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'11.1-11.6'!$B$1</c:f>
              <c:strCache>
                <c:ptCount val="1"/>
                <c:pt idx="0">
                  <c:v>Current Year</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1"/>
              <c:layout>
                <c:manualLayout>
                  <c:x val="1.288433382137628E-3"/>
                  <c:y val="1.5853024014599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6D-485E-8BCB-D7EFBDB45EC7}"/>
                </c:ext>
              </c:extLst>
            </c:dLbl>
            <c:dLbl>
              <c:idx val="3"/>
              <c:layout>
                <c:manualLayout>
                  <c:x val="-1.0424597364568081E-2"/>
                  <c:y val="5.65310045930884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6D-485E-8BCB-D7EFBDB45E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'11.1-11.6'!$B$2:$B$14</c:f>
              <c:numCache>
                <c:formatCode>General</c:formatCode>
                <c:ptCount val="13"/>
                <c:pt idx="0">
                  <c:v>626</c:v>
                </c:pt>
                <c:pt idx="1">
                  <c:v>351</c:v>
                </c:pt>
                <c:pt idx="2">
                  <c:v>560</c:v>
                </c:pt>
                <c:pt idx="3">
                  <c:v>1249</c:v>
                </c:pt>
                <c:pt idx="4">
                  <c:v>267</c:v>
                </c:pt>
              </c:numCache>
            </c:numRef>
          </c:val>
          <c:smooth val="0"/>
          <c:extLst>
            <c:ext xmlns:c16="http://schemas.microsoft.com/office/drawing/2014/chart" uri="{C3380CC4-5D6E-409C-BE32-E72D297353CC}">
              <c16:uniqueId val="{00000002-026D-485E-8BCB-D7EFBDB45EC7}"/>
            </c:ext>
          </c:extLst>
        </c:ser>
        <c:ser>
          <c:idx val="1"/>
          <c:order val="1"/>
          <c:tx>
            <c:strRef>
              <c:f>'11.1-11.6'!$C$1</c:f>
              <c:strCache>
                <c:ptCount val="1"/>
                <c:pt idx="0">
                  <c:v>2020-2021</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1"/>
              <c:layout>
                <c:manualLayout>
                  <c:x val="-1.8233284529038555E-2"/>
                  <c:y val="-6.55705558327526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6D-485E-8BCB-D7EFBDB45EC7}"/>
                </c:ext>
              </c:extLst>
            </c:dLbl>
            <c:dLbl>
              <c:idx val="3"/>
              <c:layout>
                <c:manualLayout>
                  <c:x val="1.4953635919960956E-2"/>
                  <c:y val="-2.4892575254264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6D-485E-8BCB-D7EFBDB45EC7}"/>
                </c:ext>
              </c:extLst>
            </c:dLbl>
            <c:dLbl>
              <c:idx val="5"/>
              <c:layout>
                <c:manualLayout>
                  <c:x val="-1.6281112737920937E-2"/>
                  <c:y val="-4.7491453353424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6D-485E-8BCB-D7EFBDB45E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'11.1-11.6'!$C$2:$C$14</c:f>
              <c:numCache>
                <c:formatCode>General</c:formatCode>
                <c:ptCount val="13"/>
                <c:pt idx="0">
                  <c:v>0</c:v>
                </c:pt>
                <c:pt idx="1">
                  <c:v>0</c:v>
                </c:pt>
                <c:pt idx="2">
                  <c:v>184</c:v>
                </c:pt>
                <c:pt idx="3">
                  <c:v>658</c:v>
                </c:pt>
                <c:pt idx="4">
                  <c:v>140</c:v>
                </c:pt>
                <c:pt idx="5">
                  <c:v>108</c:v>
                </c:pt>
                <c:pt idx="6">
                  <c:v>82</c:v>
                </c:pt>
                <c:pt idx="7">
                  <c:v>197</c:v>
                </c:pt>
                <c:pt idx="8">
                  <c:v>739</c:v>
                </c:pt>
                <c:pt idx="9">
                  <c:v>577</c:v>
                </c:pt>
                <c:pt idx="10">
                  <c:v>237</c:v>
                </c:pt>
                <c:pt idx="11">
                  <c:v>626</c:v>
                </c:pt>
              </c:numCache>
            </c:numRef>
          </c:val>
          <c:smooth val="0"/>
          <c:extLst>
            <c:ext xmlns:c16="http://schemas.microsoft.com/office/drawing/2014/chart" uri="{C3380CC4-5D6E-409C-BE32-E72D297353CC}">
              <c16:uniqueId val="{00000006-026D-485E-8BCB-D7EFBDB45EC7}"/>
            </c:ext>
          </c:extLst>
        </c:ser>
        <c:ser>
          <c:idx val="2"/>
          <c:order val="2"/>
          <c:tx>
            <c:strRef>
              <c:f>'11.1-11.6'!$D$1</c:f>
              <c:strCache>
                <c:ptCount val="1"/>
                <c:pt idx="0">
                  <c:v>2019-2020</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val>
            <c:numRef>
              <c:f>'11.1-11.6'!$D$2:$D$14</c:f>
              <c:numCache>
                <c:formatCode>General</c:formatCode>
                <c:ptCount val="13"/>
                <c:pt idx="0">
                  <c:v>411</c:v>
                </c:pt>
                <c:pt idx="1">
                  <c:v>184</c:v>
                </c:pt>
                <c:pt idx="2">
                  <c:v>227</c:v>
                </c:pt>
                <c:pt idx="3">
                  <c:v>809</c:v>
                </c:pt>
                <c:pt idx="4">
                  <c:v>139</c:v>
                </c:pt>
                <c:pt idx="5">
                  <c:v>130</c:v>
                </c:pt>
                <c:pt idx="6">
                  <c:v>289</c:v>
                </c:pt>
                <c:pt idx="7">
                  <c:v>301</c:v>
                </c:pt>
                <c:pt idx="8">
                  <c:v>157</c:v>
                </c:pt>
                <c:pt idx="9">
                  <c:v>3</c:v>
                </c:pt>
                <c:pt idx="10">
                  <c:v>0</c:v>
                </c:pt>
                <c:pt idx="11">
                  <c:v>0</c:v>
                </c:pt>
              </c:numCache>
            </c:numRef>
          </c:val>
          <c:smooth val="0"/>
          <c:extLst>
            <c:ext xmlns:c16="http://schemas.microsoft.com/office/drawing/2014/chart" uri="{C3380CC4-5D6E-409C-BE32-E72D297353CC}">
              <c16:uniqueId val="{00000007-026D-485E-8BCB-D7EFBDB45EC7}"/>
            </c:ext>
          </c:extLst>
        </c:ser>
        <c:dLbls>
          <c:showLegendKey val="0"/>
          <c:showVal val="0"/>
          <c:showCatName val="0"/>
          <c:showSerName val="0"/>
          <c:showPercent val="0"/>
          <c:showBubbleSize val="0"/>
        </c:dLbls>
        <c:smooth val="0"/>
        <c:axId val="732974688"/>
        <c:axId val="732979264"/>
      </c:lineChart>
      <c:catAx>
        <c:axId val="73297468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32979264"/>
        <c:crosses val="autoZero"/>
        <c:auto val="1"/>
        <c:lblAlgn val="ctr"/>
        <c:lblOffset val="100"/>
        <c:noMultiLvlLbl val="0"/>
      </c:catAx>
      <c:valAx>
        <c:axId val="732979264"/>
        <c:scaling>
          <c:orientation val="minMax"/>
          <c:min val="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32974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E5A4-5D82-4DF5-8EAE-84A1090EDE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05063F-0D36-4972-9471-91BF65A5FF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7E005E-F2E0-4EDE-9D32-C42EC922BB10}"/>
              </a:ext>
            </a:extLst>
          </p:cNvPr>
          <p:cNvSpPr>
            <a:spLocks noGrp="1"/>
          </p:cNvSpPr>
          <p:nvPr>
            <p:ph type="dt" sz="half" idx="10"/>
          </p:nvPr>
        </p:nvSpPr>
        <p:spPr/>
        <p:txBody>
          <a:bodyPr/>
          <a:lstStyle/>
          <a:p>
            <a:fld id="{18383225-2DA1-4BBE-8146-BE01E303B2CD}" type="datetimeFigureOut">
              <a:rPr lang="en-US" smtClean="0"/>
              <a:t>11/9/2021</a:t>
            </a:fld>
            <a:endParaRPr lang="en-US" dirty="0"/>
          </a:p>
        </p:txBody>
      </p:sp>
      <p:sp>
        <p:nvSpPr>
          <p:cNvPr id="5" name="Footer Placeholder 4">
            <a:extLst>
              <a:ext uri="{FF2B5EF4-FFF2-40B4-BE49-F238E27FC236}">
                <a16:creationId xmlns:a16="http://schemas.microsoft.com/office/drawing/2014/main" id="{37955E16-E3F7-4B99-BEA7-B11DEA8D4E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7EC6D8-2F69-4B65-9147-E86DE4E95AA9}"/>
              </a:ext>
            </a:extLst>
          </p:cNvPr>
          <p:cNvSpPr>
            <a:spLocks noGrp="1"/>
          </p:cNvSpPr>
          <p:nvPr>
            <p:ph type="sldNum" sz="quarter" idx="12"/>
          </p:nvPr>
        </p:nvSpPr>
        <p:spPr/>
        <p:txBody>
          <a:bodyPr/>
          <a:lstStyle/>
          <a:p>
            <a:fld id="{C68F9BFF-2DFB-475A-9026-0D4757974E0D}" type="slidenum">
              <a:rPr lang="en-US" smtClean="0"/>
              <a:t>‹#›</a:t>
            </a:fld>
            <a:endParaRPr lang="en-US" dirty="0"/>
          </a:p>
        </p:txBody>
      </p:sp>
    </p:spTree>
    <p:extLst>
      <p:ext uri="{BB962C8B-B14F-4D97-AF65-F5344CB8AC3E}">
        <p14:creationId xmlns:p14="http://schemas.microsoft.com/office/powerpoint/2010/main" val="413080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7582C-0D75-40C8-84E1-7E7945484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91954D-F83C-46A9-B3DE-67B8FCF582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A9126-1FE0-42F3-91C4-513CE4207792}"/>
              </a:ext>
            </a:extLst>
          </p:cNvPr>
          <p:cNvSpPr>
            <a:spLocks noGrp="1"/>
          </p:cNvSpPr>
          <p:nvPr>
            <p:ph type="dt" sz="half" idx="10"/>
          </p:nvPr>
        </p:nvSpPr>
        <p:spPr/>
        <p:txBody>
          <a:bodyPr/>
          <a:lstStyle/>
          <a:p>
            <a:fld id="{18383225-2DA1-4BBE-8146-BE01E303B2CD}" type="datetimeFigureOut">
              <a:rPr lang="en-US" smtClean="0"/>
              <a:t>11/9/2021</a:t>
            </a:fld>
            <a:endParaRPr lang="en-US" dirty="0"/>
          </a:p>
        </p:txBody>
      </p:sp>
      <p:sp>
        <p:nvSpPr>
          <p:cNvPr id="5" name="Footer Placeholder 4">
            <a:extLst>
              <a:ext uri="{FF2B5EF4-FFF2-40B4-BE49-F238E27FC236}">
                <a16:creationId xmlns:a16="http://schemas.microsoft.com/office/drawing/2014/main" id="{C22C72F4-999A-48C9-A297-A1D93EE0C0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A092B5-1A57-4885-A879-F0A532926189}"/>
              </a:ext>
            </a:extLst>
          </p:cNvPr>
          <p:cNvSpPr>
            <a:spLocks noGrp="1"/>
          </p:cNvSpPr>
          <p:nvPr>
            <p:ph type="sldNum" sz="quarter" idx="12"/>
          </p:nvPr>
        </p:nvSpPr>
        <p:spPr/>
        <p:txBody>
          <a:bodyPr/>
          <a:lstStyle/>
          <a:p>
            <a:fld id="{C68F9BFF-2DFB-475A-9026-0D4757974E0D}" type="slidenum">
              <a:rPr lang="en-US" smtClean="0"/>
              <a:t>‹#›</a:t>
            </a:fld>
            <a:endParaRPr lang="en-US" dirty="0"/>
          </a:p>
        </p:txBody>
      </p:sp>
    </p:spTree>
    <p:extLst>
      <p:ext uri="{BB962C8B-B14F-4D97-AF65-F5344CB8AC3E}">
        <p14:creationId xmlns:p14="http://schemas.microsoft.com/office/powerpoint/2010/main" val="361054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24AA1C-B6A2-4E5E-9678-D1F904C145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68C09C-3C32-418F-8A9E-41A5A0F26A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05D18-E58F-49EA-B31D-9B1B07CF7F45}"/>
              </a:ext>
            </a:extLst>
          </p:cNvPr>
          <p:cNvSpPr>
            <a:spLocks noGrp="1"/>
          </p:cNvSpPr>
          <p:nvPr>
            <p:ph type="dt" sz="half" idx="10"/>
          </p:nvPr>
        </p:nvSpPr>
        <p:spPr/>
        <p:txBody>
          <a:bodyPr/>
          <a:lstStyle/>
          <a:p>
            <a:fld id="{18383225-2DA1-4BBE-8146-BE01E303B2CD}" type="datetimeFigureOut">
              <a:rPr lang="en-US" smtClean="0"/>
              <a:t>11/9/2021</a:t>
            </a:fld>
            <a:endParaRPr lang="en-US" dirty="0"/>
          </a:p>
        </p:txBody>
      </p:sp>
      <p:sp>
        <p:nvSpPr>
          <p:cNvPr id="5" name="Footer Placeholder 4">
            <a:extLst>
              <a:ext uri="{FF2B5EF4-FFF2-40B4-BE49-F238E27FC236}">
                <a16:creationId xmlns:a16="http://schemas.microsoft.com/office/drawing/2014/main" id="{4776E2EF-FF8D-489A-9606-46705B70A4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0F3B64-A576-4D74-B0CE-6CDCD1E82C62}"/>
              </a:ext>
            </a:extLst>
          </p:cNvPr>
          <p:cNvSpPr>
            <a:spLocks noGrp="1"/>
          </p:cNvSpPr>
          <p:nvPr>
            <p:ph type="sldNum" sz="quarter" idx="12"/>
          </p:nvPr>
        </p:nvSpPr>
        <p:spPr/>
        <p:txBody>
          <a:bodyPr/>
          <a:lstStyle/>
          <a:p>
            <a:fld id="{C68F9BFF-2DFB-475A-9026-0D4757974E0D}" type="slidenum">
              <a:rPr lang="en-US" smtClean="0"/>
              <a:t>‹#›</a:t>
            </a:fld>
            <a:endParaRPr lang="en-US" dirty="0"/>
          </a:p>
        </p:txBody>
      </p:sp>
    </p:spTree>
    <p:extLst>
      <p:ext uri="{BB962C8B-B14F-4D97-AF65-F5344CB8AC3E}">
        <p14:creationId xmlns:p14="http://schemas.microsoft.com/office/powerpoint/2010/main" val="382244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B2BC-FDAF-41D6-9F06-3E0367F736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57DE-FBA8-4FB7-99EB-BF2F03BFCE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D51DD-4BC8-4990-9AAF-1E97C8F7BEA4}"/>
              </a:ext>
            </a:extLst>
          </p:cNvPr>
          <p:cNvSpPr>
            <a:spLocks noGrp="1"/>
          </p:cNvSpPr>
          <p:nvPr>
            <p:ph type="dt" sz="half" idx="10"/>
          </p:nvPr>
        </p:nvSpPr>
        <p:spPr/>
        <p:txBody>
          <a:bodyPr/>
          <a:lstStyle/>
          <a:p>
            <a:fld id="{18383225-2DA1-4BBE-8146-BE01E303B2CD}" type="datetimeFigureOut">
              <a:rPr lang="en-US" smtClean="0"/>
              <a:t>11/9/2021</a:t>
            </a:fld>
            <a:endParaRPr lang="en-US" dirty="0"/>
          </a:p>
        </p:txBody>
      </p:sp>
      <p:sp>
        <p:nvSpPr>
          <p:cNvPr id="5" name="Footer Placeholder 4">
            <a:extLst>
              <a:ext uri="{FF2B5EF4-FFF2-40B4-BE49-F238E27FC236}">
                <a16:creationId xmlns:a16="http://schemas.microsoft.com/office/drawing/2014/main" id="{2BDA5B23-1471-409D-8A6A-711193FC4D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911420-B040-46DC-96CF-A26F3434C654}"/>
              </a:ext>
            </a:extLst>
          </p:cNvPr>
          <p:cNvSpPr>
            <a:spLocks noGrp="1"/>
          </p:cNvSpPr>
          <p:nvPr>
            <p:ph type="sldNum" sz="quarter" idx="12"/>
          </p:nvPr>
        </p:nvSpPr>
        <p:spPr/>
        <p:txBody>
          <a:bodyPr/>
          <a:lstStyle/>
          <a:p>
            <a:fld id="{C68F9BFF-2DFB-475A-9026-0D4757974E0D}" type="slidenum">
              <a:rPr lang="en-US" smtClean="0"/>
              <a:t>‹#›</a:t>
            </a:fld>
            <a:endParaRPr lang="en-US" dirty="0"/>
          </a:p>
        </p:txBody>
      </p:sp>
    </p:spTree>
    <p:extLst>
      <p:ext uri="{BB962C8B-B14F-4D97-AF65-F5344CB8AC3E}">
        <p14:creationId xmlns:p14="http://schemas.microsoft.com/office/powerpoint/2010/main" val="189137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92B2-AE19-4F0C-A2A9-3CB8D21BAE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910DA6-F1EE-44CD-8D42-8B76BAF2E7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268651-0B17-4B55-96E7-14F026C87FBE}"/>
              </a:ext>
            </a:extLst>
          </p:cNvPr>
          <p:cNvSpPr>
            <a:spLocks noGrp="1"/>
          </p:cNvSpPr>
          <p:nvPr>
            <p:ph type="dt" sz="half" idx="10"/>
          </p:nvPr>
        </p:nvSpPr>
        <p:spPr/>
        <p:txBody>
          <a:bodyPr/>
          <a:lstStyle/>
          <a:p>
            <a:fld id="{18383225-2DA1-4BBE-8146-BE01E303B2CD}" type="datetimeFigureOut">
              <a:rPr lang="en-US" smtClean="0"/>
              <a:t>11/9/2021</a:t>
            </a:fld>
            <a:endParaRPr lang="en-US" dirty="0"/>
          </a:p>
        </p:txBody>
      </p:sp>
      <p:sp>
        <p:nvSpPr>
          <p:cNvPr id="5" name="Footer Placeholder 4">
            <a:extLst>
              <a:ext uri="{FF2B5EF4-FFF2-40B4-BE49-F238E27FC236}">
                <a16:creationId xmlns:a16="http://schemas.microsoft.com/office/drawing/2014/main" id="{FEE6BA5C-997F-4199-B9E0-87004BE40E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AF1D6D-0805-4735-9CAE-99D1019D2078}"/>
              </a:ext>
            </a:extLst>
          </p:cNvPr>
          <p:cNvSpPr>
            <a:spLocks noGrp="1"/>
          </p:cNvSpPr>
          <p:nvPr>
            <p:ph type="sldNum" sz="quarter" idx="12"/>
          </p:nvPr>
        </p:nvSpPr>
        <p:spPr/>
        <p:txBody>
          <a:bodyPr/>
          <a:lstStyle/>
          <a:p>
            <a:fld id="{C68F9BFF-2DFB-475A-9026-0D4757974E0D}" type="slidenum">
              <a:rPr lang="en-US" smtClean="0"/>
              <a:t>‹#›</a:t>
            </a:fld>
            <a:endParaRPr lang="en-US" dirty="0"/>
          </a:p>
        </p:txBody>
      </p:sp>
    </p:spTree>
    <p:extLst>
      <p:ext uri="{BB962C8B-B14F-4D97-AF65-F5344CB8AC3E}">
        <p14:creationId xmlns:p14="http://schemas.microsoft.com/office/powerpoint/2010/main" val="91882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CDC3F-8E00-47CE-9E06-8CD4682B6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7EF5E4-0BE6-47FA-B800-AEA8DF6B6A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7898BB-6CC1-4660-86B7-BB809C70DE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6AD9FD-81F4-46D4-B706-814CFA43061A}"/>
              </a:ext>
            </a:extLst>
          </p:cNvPr>
          <p:cNvSpPr>
            <a:spLocks noGrp="1"/>
          </p:cNvSpPr>
          <p:nvPr>
            <p:ph type="dt" sz="half" idx="10"/>
          </p:nvPr>
        </p:nvSpPr>
        <p:spPr/>
        <p:txBody>
          <a:bodyPr/>
          <a:lstStyle/>
          <a:p>
            <a:fld id="{18383225-2DA1-4BBE-8146-BE01E303B2CD}" type="datetimeFigureOut">
              <a:rPr lang="en-US" smtClean="0"/>
              <a:t>11/9/2021</a:t>
            </a:fld>
            <a:endParaRPr lang="en-US" dirty="0"/>
          </a:p>
        </p:txBody>
      </p:sp>
      <p:sp>
        <p:nvSpPr>
          <p:cNvPr id="6" name="Footer Placeholder 5">
            <a:extLst>
              <a:ext uri="{FF2B5EF4-FFF2-40B4-BE49-F238E27FC236}">
                <a16:creationId xmlns:a16="http://schemas.microsoft.com/office/drawing/2014/main" id="{68874651-76AB-4970-B46F-95F20C07C3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E63217-714B-40FD-82BA-FDC312C6A28D}"/>
              </a:ext>
            </a:extLst>
          </p:cNvPr>
          <p:cNvSpPr>
            <a:spLocks noGrp="1"/>
          </p:cNvSpPr>
          <p:nvPr>
            <p:ph type="sldNum" sz="quarter" idx="12"/>
          </p:nvPr>
        </p:nvSpPr>
        <p:spPr/>
        <p:txBody>
          <a:bodyPr/>
          <a:lstStyle/>
          <a:p>
            <a:fld id="{C68F9BFF-2DFB-475A-9026-0D4757974E0D}" type="slidenum">
              <a:rPr lang="en-US" smtClean="0"/>
              <a:t>‹#›</a:t>
            </a:fld>
            <a:endParaRPr lang="en-US" dirty="0"/>
          </a:p>
        </p:txBody>
      </p:sp>
    </p:spTree>
    <p:extLst>
      <p:ext uri="{BB962C8B-B14F-4D97-AF65-F5344CB8AC3E}">
        <p14:creationId xmlns:p14="http://schemas.microsoft.com/office/powerpoint/2010/main" val="352693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E3B7-29FB-40D7-B833-1C2D136C67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6FA278-C77A-4A3E-A07D-FCE44C31DA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00AD23-D23B-4CE6-979C-AFCCF0545E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61764E-63CD-4BD6-99EC-CC59EFB9E6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23DD4E-4EF5-4CC3-9007-3C247C6ECB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3D6622-B893-45AF-A99F-CCFE4F789EA2}"/>
              </a:ext>
            </a:extLst>
          </p:cNvPr>
          <p:cNvSpPr>
            <a:spLocks noGrp="1"/>
          </p:cNvSpPr>
          <p:nvPr>
            <p:ph type="dt" sz="half" idx="10"/>
          </p:nvPr>
        </p:nvSpPr>
        <p:spPr/>
        <p:txBody>
          <a:bodyPr/>
          <a:lstStyle/>
          <a:p>
            <a:fld id="{18383225-2DA1-4BBE-8146-BE01E303B2CD}" type="datetimeFigureOut">
              <a:rPr lang="en-US" smtClean="0"/>
              <a:t>11/9/2021</a:t>
            </a:fld>
            <a:endParaRPr lang="en-US" dirty="0"/>
          </a:p>
        </p:txBody>
      </p:sp>
      <p:sp>
        <p:nvSpPr>
          <p:cNvPr id="8" name="Footer Placeholder 7">
            <a:extLst>
              <a:ext uri="{FF2B5EF4-FFF2-40B4-BE49-F238E27FC236}">
                <a16:creationId xmlns:a16="http://schemas.microsoft.com/office/drawing/2014/main" id="{F30651CB-3260-4580-A4C7-907ED7D1FB8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DD4ABE3-8140-484F-A664-3A4920C672B6}"/>
              </a:ext>
            </a:extLst>
          </p:cNvPr>
          <p:cNvSpPr>
            <a:spLocks noGrp="1"/>
          </p:cNvSpPr>
          <p:nvPr>
            <p:ph type="sldNum" sz="quarter" idx="12"/>
          </p:nvPr>
        </p:nvSpPr>
        <p:spPr/>
        <p:txBody>
          <a:bodyPr/>
          <a:lstStyle/>
          <a:p>
            <a:fld id="{C68F9BFF-2DFB-475A-9026-0D4757974E0D}" type="slidenum">
              <a:rPr lang="en-US" smtClean="0"/>
              <a:t>‹#›</a:t>
            </a:fld>
            <a:endParaRPr lang="en-US" dirty="0"/>
          </a:p>
        </p:txBody>
      </p:sp>
    </p:spTree>
    <p:extLst>
      <p:ext uri="{BB962C8B-B14F-4D97-AF65-F5344CB8AC3E}">
        <p14:creationId xmlns:p14="http://schemas.microsoft.com/office/powerpoint/2010/main" val="1629137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2179-C50B-46AE-9A9C-52E860049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EC72D-D05A-457B-902E-117B45B8FADE}"/>
              </a:ext>
            </a:extLst>
          </p:cNvPr>
          <p:cNvSpPr>
            <a:spLocks noGrp="1"/>
          </p:cNvSpPr>
          <p:nvPr>
            <p:ph type="dt" sz="half" idx="10"/>
          </p:nvPr>
        </p:nvSpPr>
        <p:spPr/>
        <p:txBody>
          <a:bodyPr/>
          <a:lstStyle/>
          <a:p>
            <a:fld id="{18383225-2DA1-4BBE-8146-BE01E303B2CD}" type="datetimeFigureOut">
              <a:rPr lang="en-US" smtClean="0"/>
              <a:t>11/9/2021</a:t>
            </a:fld>
            <a:endParaRPr lang="en-US" dirty="0"/>
          </a:p>
        </p:txBody>
      </p:sp>
      <p:sp>
        <p:nvSpPr>
          <p:cNvPr id="4" name="Footer Placeholder 3">
            <a:extLst>
              <a:ext uri="{FF2B5EF4-FFF2-40B4-BE49-F238E27FC236}">
                <a16:creationId xmlns:a16="http://schemas.microsoft.com/office/drawing/2014/main" id="{26748E94-B8FB-4EB0-B547-4AEF8CAA1E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97884E1-D305-412E-9ECA-295D9E7F3DBC}"/>
              </a:ext>
            </a:extLst>
          </p:cNvPr>
          <p:cNvSpPr>
            <a:spLocks noGrp="1"/>
          </p:cNvSpPr>
          <p:nvPr>
            <p:ph type="sldNum" sz="quarter" idx="12"/>
          </p:nvPr>
        </p:nvSpPr>
        <p:spPr/>
        <p:txBody>
          <a:bodyPr/>
          <a:lstStyle/>
          <a:p>
            <a:fld id="{C68F9BFF-2DFB-475A-9026-0D4757974E0D}" type="slidenum">
              <a:rPr lang="en-US" smtClean="0"/>
              <a:t>‹#›</a:t>
            </a:fld>
            <a:endParaRPr lang="en-US" dirty="0"/>
          </a:p>
        </p:txBody>
      </p:sp>
    </p:spTree>
    <p:extLst>
      <p:ext uri="{BB962C8B-B14F-4D97-AF65-F5344CB8AC3E}">
        <p14:creationId xmlns:p14="http://schemas.microsoft.com/office/powerpoint/2010/main" val="303493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66F1A-6314-4CD9-B60E-9EDBF73A61DD}"/>
              </a:ext>
            </a:extLst>
          </p:cNvPr>
          <p:cNvSpPr>
            <a:spLocks noGrp="1"/>
          </p:cNvSpPr>
          <p:nvPr>
            <p:ph type="dt" sz="half" idx="10"/>
          </p:nvPr>
        </p:nvSpPr>
        <p:spPr/>
        <p:txBody>
          <a:bodyPr/>
          <a:lstStyle/>
          <a:p>
            <a:fld id="{18383225-2DA1-4BBE-8146-BE01E303B2CD}" type="datetimeFigureOut">
              <a:rPr lang="en-US" smtClean="0"/>
              <a:t>11/9/2021</a:t>
            </a:fld>
            <a:endParaRPr lang="en-US" dirty="0"/>
          </a:p>
        </p:txBody>
      </p:sp>
      <p:sp>
        <p:nvSpPr>
          <p:cNvPr id="3" name="Footer Placeholder 2">
            <a:extLst>
              <a:ext uri="{FF2B5EF4-FFF2-40B4-BE49-F238E27FC236}">
                <a16:creationId xmlns:a16="http://schemas.microsoft.com/office/drawing/2014/main" id="{AC520846-FE17-4556-9FEB-785ED0D35B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34BA1FD-D3FF-4E41-BC0C-9BDD4F7AD5B5}"/>
              </a:ext>
            </a:extLst>
          </p:cNvPr>
          <p:cNvSpPr>
            <a:spLocks noGrp="1"/>
          </p:cNvSpPr>
          <p:nvPr>
            <p:ph type="sldNum" sz="quarter" idx="12"/>
          </p:nvPr>
        </p:nvSpPr>
        <p:spPr/>
        <p:txBody>
          <a:bodyPr/>
          <a:lstStyle/>
          <a:p>
            <a:fld id="{C68F9BFF-2DFB-475A-9026-0D4757974E0D}" type="slidenum">
              <a:rPr lang="en-US" smtClean="0"/>
              <a:t>‹#›</a:t>
            </a:fld>
            <a:endParaRPr lang="en-US" dirty="0"/>
          </a:p>
        </p:txBody>
      </p:sp>
    </p:spTree>
    <p:extLst>
      <p:ext uri="{BB962C8B-B14F-4D97-AF65-F5344CB8AC3E}">
        <p14:creationId xmlns:p14="http://schemas.microsoft.com/office/powerpoint/2010/main" val="23350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D53B-C24B-409A-9FA4-C1BD915FFB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52546B-3E77-478A-8D87-ECAD9C3D1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537913-FCDF-4038-84FD-19A68EBE9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1D764D-9108-4227-9D3C-5F310039A3BE}"/>
              </a:ext>
            </a:extLst>
          </p:cNvPr>
          <p:cNvSpPr>
            <a:spLocks noGrp="1"/>
          </p:cNvSpPr>
          <p:nvPr>
            <p:ph type="dt" sz="half" idx="10"/>
          </p:nvPr>
        </p:nvSpPr>
        <p:spPr/>
        <p:txBody>
          <a:bodyPr/>
          <a:lstStyle/>
          <a:p>
            <a:fld id="{18383225-2DA1-4BBE-8146-BE01E303B2CD}" type="datetimeFigureOut">
              <a:rPr lang="en-US" smtClean="0"/>
              <a:t>11/9/2021</a:t>
            </a:fld>
            <a:endParaRPr lang="en-US" dirty="0"/>
          </a:p>
        </p:txBody>
      </p:sp>
      <p:sp>
        <p:nvSpPr>
          <p:cNvPr id="6" name="Footer Placeholder 5">
            <a:extLst>
              <a:ext uri="{FF2B5EF4-FFF2-40B4-BE49-F238E27FC236}">
                <a16:creationId xmlns:a16="http://schemas.microsoft.com/office/drawing/2014/main" id="{4F588909-472D-4CEA-BEF8-2DE6CCB4D2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7C4A52-833E-471F-B80C-BEBB7E71FD21}"/>
              </a:ext>
            </a:extLst>
          </p:cNvPr>
          <p:cNvSpPr>
            <a:spLocks noGrp="1"/>
          </p:cNvSpPr>
          <p:nvPr>
            <p:ph type="sldNum" sz="quarter" idx="12"/>
          </p:nvPr>
        </p:nvSpPr>
        <p:spPr/>
        <p:txBody>
          <a:bodyPr/>
          <a:lstStyle/>
          <a:p>
            <a:fld id="{C68F9BFF-2DFB-475A-9026-0D4757974E0D}" type="slidenum">
              <a:rPr lang="en-US" smtClean="0"/>
              <a:t>‹#›</a:t>
            </a:fld>
            <a:endParaRPr lang="en-US" dirty="0"/>
          </a:p>
        </p:txBody>
      </p:sp>
    </p:spTree>
    <p:extLst>
      <p:ext uri="{BB962C8B-B14F-4D97-AF65-F5344CB8AC3E}">
        <p14:creationId xmlns:p14="http://schemas.microsoft.com/office/powerpoint/2010/main" val="62927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E227-1A48-409C-9FC2-5382C575CE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8E9110-E876-481D-A2A7-A0AB8C044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50E4CF1-3028-4946-BA8F-4497BEEB3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1FF95C-443D-450E-8BDC-0274DCB4ADCD}"/>
              </a:ext>
            </a:extLst>
          </p:cNvPr>
          <p:cNvSpPr>
            <a:spLocks noGrp="1"/>
          </p:cNvSpPr>
          <p:nvPr>
            <p:ph type="dt" sz="half" idx="10"/>
          </p:nvPr>
        </p:nvSpPr>
        <p:spPr/>
        <p:txBody>
          <a:bodyPr/>
          <a:lstStyle/>
          <a:p>
            <a:fld id="{18383225-2DA1-4BBE-8146-BE01E303B2CD}" type="datetimeFigureOut">
              <a:rPr lang="en-US" smtClean="0"/>
              <a:t>11/9/2021</a:t>
            </a:fld>
            <a:endParaRPr lang="en-US" dirty="0"/>
          </a:p>
        </p:txBody>
      </p:sp>
      <p:sp>
        <p:nvSpPr>
          <p:cNvPr id="6" name="Footer Placeholder 5">
            <a:extLst>
              <a:ext uri="{FF2B5EF4-FFF2-40B4-BE49-F238E27FC236}">
                <a16:creationId xmlns:a16="http://schemas.microsoft.com/office/drawing/2014/main" id="{8C3B438D-864E-4BE9-B0E6-2C9FBB3558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800153-70E0-4409-B330-3B5E49D2181B}"/>
              </a:ext>
            </a:extLst>
          </p:cNvPr>
          <p:cNvSpPr>
            <a:spLocks noGrp="1"/>
          </p:cNvSpPr>
          <p:nvPr>
            <p:ph type="sldNum" sz="quarter" idx="12"/>
          </p:nvPr>
        </p:nvSpPr>
        <p:spPr/>
        <p:txBody>
          <a:bodyPr/>
          <a:lstStyle/>
          <a:p>
            <a:fld id="{C68F9BFF-2DFB-475A-9026-0D4757974E0D}" type="slidenum">
              <a:rPr lang="en-US" smtClean="0"/>
              <a:t>‹#›</a:t>
            </a:fld>
            <a:endParaRPr lang="en-US" dirty="0"/>
          </a:p>
        </p:txBody>
      </p:sp>
    </p:spTree>
    <p:extLst>
      <p:ext uri="{BB962C8B-B14F-4D97-AF65-F5344CB8AC3E}">
        <p14:creationId xmlns:p14="http://schemas.microsoft.com/office/powerpoint/2010/main" val="304486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E14E80-2F06-4F02-A7E3-BA318087BD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1F0611-1C86-4498-AC92-C889A5D63B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5A540-3EE8-45A7-B74D-A5D2AAA5B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83225-2DA1-4BBE-8146-BE01E303B2CD}" type="datetimeFigureOut">
              <a:rPr lang="en-US" smtClean="0"/>
              <a:t>11/9/2021</a:t>
            </a:fld>
            <a:endParaRPr lang="en-US" dirty="0"/>
          </a:p>
        </p:txBody>
      </p:sp>
      <p:sp>
        <p:nvSpPr>
          <p:cNvPr id="5" name="Footer Placeholder 4">
            <a:extLst>
              <a:ext uri="{FF2B5EF4-FFF2-40B4-BE49-F238E27FC236}">
                <a16:creationId xmlns:a16="http://schemas.microsoft.com/office/drawing/2014/main" id="{8F3BFCE4-2A27-458C-A1B5-CC8749E143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29AB965-812D-4F8F-A637-966E9933DD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F9BFF-2DFB-475A-9026-0D4757974E0D}" type="slidenum">
              <a:rPr lang="en-US" smtClean="0"/>
              <a:t>‹#›</a:t>
            </a:fld>
            <a:endParaRPr lang="en-US" dirty="0"/>
          </a:p>
        </p:txBody>
      </p:sp>
    </p:spTree>
    <p:extLst>
      <p:ext uri="{BB962C8B-B14F-4D97-AF65-F5344CB8AC3E}">
        <p14:creationId xmlns:p14="http://schemas.microsoft.com/office/powerpoint/2010/main" val="309064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2964-0E0E-4274-83C9-1FDDB1037C9E}"/>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MTSU fall 2021 new student enrollment</a:t>
            </a:r>
          </a:p>
        </p:txBody>
      </p:sp>
      <p:pic>
        <p:nvPicPr>
          <p:cNvPr id="5" name="Content Placeholder 4">
            <a:extLst>
              <a:ext uri="{FF2B5EF4-FFF2-40B4-BE49-F238E27FC236}">
                <a16:creationId xmlns:a16="http://schemas.microsoft.com/office/drawing/2014/main" id="{95C39929-3AF2-4874-8EE5-2D827C1CED7F}"/>
              </a:ext>
            </a:extLst>
          </p:cNvPr>
          <p:cNvPicPr>
            <a:picLocks noGrp="1" noChangeAspect="1"/>
          </p:cNvPicPr>
          <p:nvPr>
            <p:ph idx="1"/>
          </p:nvPr>
        </p:nvPicPr>
        <p:blipFill>
          <a:blip r:embed="rId2"/>
          <a:stretch>
            <a:fillRect/>
          </a:stretch>
        </p:blipFill>
        <p:spPr>
          <a:xfrm>
            <a:off x="207391" y="2098223"/>
            <a:ext cx="11792608" cy="3604994"/>
          </a:xfrm>
          <a:prstGeom prst="rect">
            <a:avLst/>
          </a:prstGeom>
        </p:spPr>
      </p:pic>
    </p:spTree>
    <p:extLst>
      <p:ext uri="{BB962C8B-B14F-4D97-AF65-F5344CB8AC3E}">
        <p14:creationId xmlns:p14="http://schemas.microsoft.com/office/powerpoint/2010/main" val="259832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4EB0-8A7D-4C21-AAE1-F32EDE0BBBFB}"/>
              </a:ext>
            </a:extLst>
          </p:cNvPr>
          <p:cNvSpPr>
            <a:spLocks noGrp="1"/>
          </p:cNvSpPr>
          <p:nvPr>
            <p:ph type="title"/>
          </p:nvPr>
        </p:nvSpPr>
        <p:spPr>
          <a:xfrm>
            <a:off x="838200" y="75415"/>
            <a:ext cx="10515600" cy="1159496"/>
          </a:xfrm>
        </p:spPr>
        <p:txBody>
          <a:bodyPr/>
          <a:lstStyle/>
          <a:p>
            <a:r>
              <a:rPr lang="en-US" b="1" dirty="0">
                <a:latin typeface="Arial" panose="020B0604020202020204" pitchFamily="34" charset="0"/>
                <a:cs typeface="Arial" panose="020B0604020202020204" pitchFamily="34" charset="0"/>
              </a:rPr>
              <a:t>MTSU Blitz Campaign for November</a:t>
            </a:r>
          </a:p>
        </p:txBody>
      </p:sp>
      <p:sp>
        <p:nvSpPr>
          <p:cNvPr id="3" name="Content Placeholder 2">
            <a:extLst>
              <a:ext uri="{FF2B5EF4-FFF2-40B4-BE49-F238E27FC236}">
                <a16:creationId xmlns:a16="http://schemas.microsoft.com/office/drawing/2014/main" id="{75F9BA46-01F3-45F5-8320-69938414B696}"/>
              </a:ext>
            </a:extLst>
          </p:cNvPr>
          <p:cNvSpPr>
            <a:spLocks noGrp="1"/>
          </p:cNvSpPr>
          <p:nvPr>
            <p:ph idx="1"/>
          </p:nvPr>
        </p:nvSpPr>
        <p:spPr>
          <a:xfrm>
            <a:off x="838200" y="1451728"/>
            <a:ext cx="10515600" cy="5260157"/>
          </a:xfrm>
        </p:spPr>
        <p:txBody>
          <a:bodyPr>
            <a:normAutofit/>
          </a:bodyPr>
          <a:lstStyle/>
          <a:p>
            <a:pPr lvl="0"/>
            <a:r>
              <a:rPr lang="en-US" b="1" dirty="0"/>
              <a:t>We have purchased 175 30-second slots between Nov. 1 and Jan. 2 on Nashville’s four major television network affiliates</a:t>
            </a:r>
          </a:p>
          <a:p>
            <a:pPr lvl="0"/>
            <a:r>
              <a:rPr lang="en-US" b="1" dirty="0"/>
              <a:t>We are featuring our </a:t>
            </a:r>
            <a:r>
              <a:rPr lang="en-US" b="1" dirty="0" err="1"/>
              <a:t>Telly</a:t>
            </a:r>
            <a:r>
              <a:rPr lang="en-US" b="1" dirty="0"/>
              <a:t> Award-winning “MTSU in 30 Seconds” intermittently in November and exclusively in December</a:t>
            </a:r>
          </a:p>
          <a:p>
            <a:pPr lvl="0"/>
            <a:r>
              <a:rPr lang="en-US" b="1" dirty="0"/>
              <a:t>We have launched targeted digital ads on Facebook, Instagram, YouTube, and Spotify </a:t>
            </a:r>
          </a:p>
          <a:p>
            <a:pPr lvl="0"/>
            <a:r>
              <a:rPr lang="en-US" b="1" dirty="0"/>
              <a:t>We have placed 61 full-page ads in 18 daily and community newspapers throughout Middle Tennessee</a:t>
            </a:r>
          </a:p>
          <a:p>
            <a:pPr lvl="0"/>
            <a:r>
              <a:rPr lang="en-US" b="1" dirty="0"/>
              <a:t>We have new signage up at the Nashville airport</a:t>
            </a:r>
          </a:p>
          <a:p>
            <a:pPr lvl="0"/>
            <a:r>
              <a:rPr lang="en-US" b="1" dirty="0"/>
              <a:t>We have new images up on our digital signs and vinyl billboards</a:t>
            </a:r>
          </a:p>
          <a:p>
            <a:pPr lvl="0"/>
            <a:r>
              <a:rPr lang="en-US" b="1" dirty="0"/>
              <a:t>All of this driving students to the December 1 scholarship deadline</a:t>
            </a:r>
          </a:p>
          <a:p>
            <a:pPr marL="0" indent="0">
              <a:buNone/>
            </a:pPr>
            <a:endParaRPr lang="en-US" dirty="0"/>
          </a:p>
        </p:txBody>
      </p:sp>
    </p:spTree>
    <p:extLst>
      <p:ext uri="{BB962C8B-B14F-4D97-AF65-F5344CB8AC3E}">
        <p14:creationId xmlns:p14="http://schemas.microsoft.com/office/powerpoint/2010/main" val="308899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524F-8F95-45F5-96F1-39A76B2F2AB6}"/>
              </a:ext>
            </a:extLst>
          </p:cNvPr>
          <p:cNvSpPr>
            <a:spLocks noGrp="1"/>
          </p:cNvSpPr>
          <p:nvPr>
            <p:ph type="title"/>
          </p:nvPr>
        </p:nvSpPr>
        <p:spPr>
          <a:xfrm>
            <a:off x="838200" y="150829"/>
            <a:ext cx="10515600" cy="744717"/>
          </a:xfrm>
        </p:spPr>
        <p:txBody>
          <a:bodyPr>
            <a:normAutofit/>
          </a:bodyPr>
          <a:lstStyle/>
          <a:p>
            <a:pPr algn="ctr"/>
            <a:r>
              <a:rPr lang="en-US" sz="3200" b="1" dirty="0">
                <a:solidFill>
                  <a:prstClr val="black"/>
                </a:solidFill>
                <a:latin typeface="Arial" panose="020B0604020202020204" pitchFamily="34" charset="0"/>
                <a:cs typeface="Arial" panose="020B0604020202020204" pitchFamily="34" charset="0"/>
              </a:rPr>
              <a:t>Where do we stand for fall 2022, as of November 1?</a:t>
            </a:r>
            <a:endParaRPr lang="en-US" sz="3200" dirty="0"/>
          </a:p>
        </p:txBody>
      </p:sp>
      <p:pic>
        <p:nvPicPr>
          <p:cNvPr id="5" name="Content Placeholder 4">
            <a:extLst>
              <a:ext uri="{FF2B5EF4-FFF2-40B4-BE49-F238E27FC236}">
                <a16:creationId xmlns:a16="http://schemas.microsoft.com/office/drawing/2014/main" id="{8CA57421-47F4-4357-987C-A86285D72641}"/>
              </a:ext>
            </a:extLst>
          </p:cNvPr>
          <p:cNvPicPr>
            <a:picLocks noGrp="1" noChangeAspect="1"/>
          </p:cNvPicPr>
          <p:nvPr>
            <p:ph idx="1"/>
          </p:nvPr>
        </p:nvPicPr>
        <p:blipFill>
          <a:blip r:embed="rId2"/>
          <a:stretch>
            <a:fillRect/>
          </a:stretch>
        </p:blipFill>
        <p:spPr>
          <a:xfrm>
            <a:off x="529472" y="1716586"/>
            <a:ext cx="11133056" cy="3540753"/>
          </a:xfrm>
          <a:prstGeom prst="rect">
            <a:avLst/>
          </a:prstGeom>
        </p:spPr>
      </p:pic>
    </p:spTree>
    <p:extLst>
      <p:ext uri="{BB962C8B-B14F-4D97-AF65-F5344CB8AC3E}">
        <p14:creationId xmlns:p14="http://schemas.microsoft.com/office/powerpoint/2010/main" val="87206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C3E264-F31A-4DA3-A740-353172CDA9E1}"/>
              </a:ext>
            </a:extLst>
          </p:cNvPr>
          <p:cNvPicPr>
            <a:picLocks noChangeAspect="1"/>
          </p:cNvPicPr>
          <p:nvPr/>
        </p:nvPicPr>
        <p:blipFill>
          <a:blip r:embed="rId2"/>
          <a:stretch>
            <a:fillRect/>
          </a:stretch>
        </p:blipFill>
        <p:spPr>
          <a:xfrm>
            <a:off x="1706252" y="40114"/>
            <a:ext cx="8831458" cy="6817885"/>
          </a:xfrm>
          <a:prstGeom prst="rect">
            <a:avLst/>
          </a:prstGeom>
        </p:spPr>
      </p:pic>
    </p:spTree>
    <p:extLst>
      <p:ext uri="{BB962C8B-B14F-4D97-AF65-F5344CB8AC3E}">
        <p14:creationId xmlns:p14="http://schemas.microsoft.com/office/powerpoint/2010/main" val="407336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B27E-D437-4D25-B6D4-8AEE671E085C}"/>
              </a:ext>
            </a:extLst>
          </p:cNvPr>
          <p:cNvSpPr>
            <a:spLocks noGrp="1"/>
          </p:cNvSpPr>
          <p:nvPr>
            <p:ph type="title"/>
          </p:nvPr>
        </p:nvSpPr>
        <p:spPr>
          <a:xfrm>
            <a:off x="838200" y="78659"/>
            <a:ext cx="10515600" cy="1612030"/>
          </a:xfrm>
        </p:spPr>
        <p:txBody>
          <a:bodyPr>
            <a:normAutofit/>
          </a:bodyPr>
          <a:lstStyle/>
          <a:p>
            <a:pPr algn="ctr"/>
            <a:r>
              <a:rPr lang="en-US" sz="3200" b="1" dirty="0">
                <a:latin typeface="Arial" panose="020B0604020202020204" pitchFamily="34" charset="0"/>
                <a:cs typeface="Arial" panose="020B0604020202020204" pitchFamily="34" charset="0"/>
              </a:rPr>
              <a:t>Who are our new students?</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Top 10 Counties  (Freshmen enrolled fall 2021)</a:t>
            </a:r>
            <a:endParaRPr lang="en-US" sz="320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6F4A8D41-84D9-4445-B5D8-1B8B9F4297B5}"/>
              </a:ext>
            </a:extLst>
          </p:cNvPr>
          <p:cNvPicPr>
            <a:picLocks noGrp="1" noChangeAspect="1"/>
          </p:cNvPicPr>
          <p:nvPr>
            <p:ph idx="1"/>
          </p:nvPr>
        </p:nvPicPr>
        <p:blipFill>
          <a:blip r:embed="rId2"/>
          <a:stretch>
            <a:fillRect/>
          </a:stretch>
        </p:blipFill>
        <p:spPr>
          <a:xfrm>
            <a:off x="2045796" y="1726786"/>
            <a:ext cx="15215023" cy="5131214"/>
          </a:xfrm>
          <a:prstGeom prst="rect">
            <a:avLst/>
          </a:prstGeom>
        </p:spPr>
      </p:pic>
    </p:spTree>
    <p:extLst>
      <p:ext uri="{BB962C8B-B14F-4D97-AF65-F5344CB8AC3E}">
        <p14:creationId xmlns:p14="http://schemas.microsoft.com/office/powerpoint/2010/main" val="353847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58CE-890E-4556-9896-6522C3063217}"/>
              </a:ext>
            </a:extLst>
          </p:cNvPr>
          <p:cNvSpPr>
            <a:spLocks noGrp="1"/>
          </p:cNvSpPr>
          <p:nvPr>
            <p:ph type="title"/>
          </p:nvPr>
        </p:nvSpPr>
        <p:spPr>
          <a:xfrm>
            <a:off x="838200" y="179203"/>
            <a:ext cx="10515600" cy="1168831"/>
          </a:xfrm>
        </p:spPr>
        <p:txBody>
          <a:bodyPr>
            <a:normAutofit/>
          </a:bodyPr>
          <a:lstStyle/>
          <a:p>
            <a:pPr algn="ctr"/>
            <a:r>
              <a:rPr lang="en-US" sz="3200" b="1" dirty="0">
                <a:latin typeface="Arial" panose="020B0604020202020204" pitchFamily="34" charset="0"/>
                <a:cs typeface="Arial" panose="020B0604020202020204" pitchFamily="34" charset="0"/>
              </a:rPr>
              <a:t>Who are our new students?</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Top 15 High Schools (Freshmen enrolled fall 2021)</a:t>
            </a:r>
            <a:endParaRPr lang="en-US" sz="3200"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1C722DC4-F483-4208-8702-62E7B9711039}"/>
              </a:ext>
            </a:extLst>
          </p:cNvPr>
          <p:cNvPicPr>
            <a:picLocks noGrp="1" noChangeAspect="1"/>
          </p:cNvPicPr>
          <p:nvPr>
            <p:ph idx="1"/>
          </p:nvPr>
        </p:nvPicPr>
        <p:blipFill>
          <a:blip r:embed="rId2"/>
          <a:stretch>
            <a:fillRect/>
          </a:stretch>
        </p:blipFill>
        <p:spPr>
          <a:xfrm>
            <a:off x="3569173" y="1690688"/>
            <a:ext cx="9557992" cy="4988109"/>
          </a:xfrm>
          <a:prstGeom prst="rect">
            <a:avLst/>
          </a:prstGeom>
        </p:spPr>
      </p:pic>
    </p:spTree>
    <p:extLst>
      <p:ext uri="{BB962C8B-B14F-4D97-AF65-F5344CB8AC3E}">
        <p14:creationId xmlns:p14="http://schemas.microsoft.com/office/powerpoint/2010/main" val="229354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D6CE97-6522-40B8-87A4-6255FB020A04}"/>
              </a:ext>
            </a:extLst>
          </p:cNvPr>
          <p:cNvPicPr>
            <a:picLocks noChangeAspect="1"/>
          </p:cNvPicPr>
          <p:nvPr/>
        </p:nvPicPr>
        <p:blipFill>
          <a:blip r:embed="rId2"/>
          <a:stretch>
            <a:fillRect/>
          </a:stretch>
        </p:blipFill>
        <p:spPr>
          <a:xfrm>
            <a:off x="737385" y="414779"/>
            <a:ext cx="11253509" cy="6330099"/>
          </a:xfrm>
          <a:prstGeom prst="rect">
            <a:avLst/>
          </a:prstGeom>
        </p:spPr>
      </p:pic>
    </p:spTree>
    <p:extLst>
      <p:ext uri="{BB962C8B-B14F-4D97-AF65-F5344CB8AC3E}">
        <p14:creationId xmlns:p14="http://schemas.microsoft.com/office/powerpoint/2010/main" val="174291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5001-8C74-439C-B2C9-8E8EC08FA0B2}"/>
              </a:ext>
            </a:extLst>
          </p:cNvPr>
          <p:cNvSpPr>
            <a:spLocks noGrp="1"/>
          </p:cNvSpPr>
          <p:nvPr>
            <p:ph type="title"/>
          </p:nvPr>
        </p:nvSpPr>
        <p:spPr>
          <a:xfrm>
            <a:off x="838200" y="1"/>
            <a:ext cx="10515600" cy="681036"/>
          </a:xfrm>
        </p:spPr>
        <p:txBody>
          <a:bodyPr>
            <a:normAutofit/>
          </a:bodyPr>
          <a:lstStyle/>
          <a:p>
            <a:pPr algn="ctr"/>
            <a:r>
              <a:rPr lang="en-US" sz="3200" b="1" dirty="0">
                <a:latin typeface="Arial" panose="020B0604020202020204" pitchFamily="34" charset="0"/>
                <a:cs typeface="Arial" panose="020B0604020202020204" pitchFamily="34" charset="0"/>
              </a:rPr>
              <a:t>MTSU enrollment funnel</a:t>
            </a:r>
          </a:p>
        </p:txBody>
      </p:sp>
      <p:sp>
        <p:nvSpPr>
          <p:cNvPr id="3" name="Content Placeholder 2">
            <a:extLst>
              <a:ext uri="{FF2B5EF4-FFF2-40B4-BE49-F238E27FC236}">
                <a16:creationId xmlns:a16="http://schemas.microsoft.com/office/drawing/2014/main" id="{32786308-10C8-4170-88AC-08333145FD49}"/>
              </a:ext>
            </a:extLst>
          </p:cNvPr>
          <p:cNvSpPr>
            <a:spLocks noGrp="1"/>
          </p:cNvSpPr>
          <p:nvPr>
            <p:ph idx="1"/>
          </p:nvPr>
        </p:nvSpPr>
        <p:spPr>
          <a:xfrm>
            <a:off x="838200" y="584462"/>
            <a:ext cx="10515600" cy="6273537"/>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lnSpc>
                <a:spcPct val="10000"/>
              </a:lnSpc>
              <a:buNone/>
            </a:pPr>
            <a:endParaRPr lang="en-US" sz="1200" dirty="0"/>
          </a:p>
          <a:p>
            <a:pPr marL="0" indent="0">
              <a:lnSpc>
                <a:spcPct val="10000"/>
              </a:lnSpc>
              <a:buNone/>
            </a:pPr>
            <a:r>
              <a:rPr lang="en-US" sz="1200" dirty="0"/>
              <a:t>*Includes summer and fall freshmen</a:t>
            </a:r>
          </a:p>
          <a:p>
            <a:pPr marL="0" indent="0">
              <a:lnSpc>
                <a:spcPct val="10000"/>
              </a:lnSpc>
              <a:buNone/>
            </a:pPr>
            <a:r>
              <a:rPr lang="en-US" sz="1200" dirty="0"/>
              <a:t>**Includes admitted, denied, and withdrawn who were admitted or denied</a:t>
            </a:r>
          </a:p>
          <a:p>
            <a:pPr marL="0" indent="0">
              <a:lnSpc>
                <a:spcPct val="10000"/>
              </a:lnSpc>
              <a:buNone/>
            </a:pPr>
            <a:r>
              <a:rPr lang="en-US" sz="1200" dirty="0"/>
              <a:t>***Includes admitted and withdrawn who were admitted</a:t>
            </a:r>
          </a:p>
        </p:txBody>
      </p:sp>
      <p:pic>
        <p:nvPicPr>
          <p:cNvPr id="4" name="Picture 3">
            <a:extLst>
              <a:ext uri="{FF2B5EF4-FFF2-40B4-BE49-F238E27FC236}">
                <a16:creationId xmlns:a16="http://schemas.microsoft.com/office/drawing/2014/main" id="{3DE4B079-7942-44C3-A224-DE8774CF4083}"/>
              </a:ext>
            </a:extLst>
          </p:cNvPr>
          <p:cNvPicPr>
            <a:picLocks noChangeAspect="1"/>
          </p:cNvPicPr>
          <p:nvPr/>
        </p:nvPicPr>
        <p:blipFill>
          <a:blip r:embed="rId2"/>
          <a:stretch>
            <a:fillRect/>
          </a:stretch>
        </p:blipFill>
        <p:spPr>
          <a:xfrm>
            <a:off x="1677971" y="567322"/>
            <a:ext cx="8809596" cy="5706216"/>
          </a:xfrm>
          <a:prstGeom prst="rect">
            <a:avLst/>
          </a:prstGeom>
        </p:spPr>
      </p:pic>
    </p:spTree>
    <p:extLst>
      <p:ext uri="{BB962C8B-B14F-4D97-AF65-F5344CB8AC3E}">
        <p14:creationId xmlns:p14="http://schemas.microsoft.com/office/powerpoint/2010/main" val="91763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B98D-BC50-4860-8404-30FE65583A65}"/>
              </a:ext>
            </a:extLst>
          </p:cNvPr>
          <p:cNvSpPr>
            <a:spLocks noGrp="1"/>
          </p:cNvSpPr>
          <p:nvPr>
            <p:ph type="title"/>
          </p:nvPr>
        </p:nvSpPr>
        <p:spPr>
          <a:xfrm>
            <a:off x="838200" y="89453"/>
            <a:ext cx="10515600" cy="591584"/>
          </a:xfrm>
        </p:spPr>
        <p:txBody>
          <a:bodyPr>
            <a:normAutofit/>
          </a:bodyPr>
          <a:lstStyle/>
          <a:p>
            <a:pPr algn="ctr"/>
            <a:r>
              <a:rPr lang="en-US" sz="3200" b="1" dirty="0">
                <a:latin typeface="Arial" panose="020B0604020202020204" pitchFamily="34" charset="0"/>
                <a:cs typeface="Arial" panose="020B0604020202020204" pitchFamily="34" charset="0"/>
              </a:rPr>
              <a:t>How do we find prospects and solicit applications?</a:t>
            </a:r>
          </a:p>
        </p:txBody>
      </p:sp>
      <p:sp>
        <p:nvSpPr>
          <p:cNvPr id="3" name="Content Placeholder 2">
            <a:extLst>
              <a:ext uri="{FF2B5EF4-FFF2-40B4-BE49-F238E27FC236}">
                <a16:creationId xmlns:a16="http://schemas.microsoft.com/office/drawing/2014/main" id="{846D5757-488B-4B2C-9035-240C74D0D421}"/>
              </a:ext>
            </a:extLst>
          </p:cNvPr>
          <p:cNvSpPr>
            <a:spLocks noGrp="1"/>
          </p:cNvSpPr>
          <p:nvPr>
            <p:ph idx="1"/>
          </p:nvPr>
        </p:nvSpPr>
        <p:spPr>
          <a:xfrm>
            <a:off x="650449" y="772999"/>
            <a:ext cx="10703351" cy="5995548"/>
          </a:xfrm>
        </p:spPr>
        <p:txBody>
          <a:bodyPr/>
          <a:lstStyle/>
          <a:p>
            <a:r>
              <a:rPr lang="en-US" b="1" dirty="0"/>
              <a:t>In an average year, we make more than 600 high school visits, participate in more than 100 fairs, make about 100 community college visits—traveling about 94,600 miles each year.  That’s more than 3 times around the world!</a:t>
            </a:r>
          </a:p>
          <a:p>
            <a:r>
              <a:rPr lang="en-US" b="1" dirty="0"/>
              <a:t>True Blue Tour, True Blue Preview Days, and on-line activities.</a:t>
            </a:r>
          </a:p>
          <a:p>
            <a:r>
              <a:rPr lang="en-US" b="1" dirty="0"/>
              <a:t>Our campus tour program:  3 tours per day, plus most Saturdays. New this year:  sponsored bus trips for high schools.</a:t>
            </a:r>
          </a:p>
          <a:p>
            <a:pPr marL="0" indent="0">
              <a:buNone/>
            </a:pPr>
            <a:endParaRPr lang="en-US" dirty="0">
              <a:solidFill>
                <a:prstClr val="black"/>
              </a:solidFill>
            </a:endParaRPr>
          </a:p>
          <a:p>
            <a:pPr lvl="1"/>
            <a:endParaRPr lang="en-US" dirty="0"/>
          </a:p>
        </p:txBody>
      </p:sp>
      <p:graphicFrame>
        <p:nvGraphicFramePr>
          <p:cNvPr id="5" name="Chart 4">
            <a:extLst>
              <a:ext uri="{FF2B5EF4-FFF2-40B4-BE49-F238E27FC236}">
                <a16:creationId xmlns:a16="http://schemas.microsoft.com/office/drawing/2014/main" id="{E425FBD6-1F7E-40D5-9CF1-3EA64B95F991}"/>
              </a:ext>
            </a:extLst>
          </p:cNvPr>
          <p:cNvGraphicFramePr>
            <a:graphicFrameLocks/>
          </p:cNvGraphicFramePr>
          <p:nvPr>
            <p:extLst>
              <p:ext uri="{D42A27DB-BD31-4B8C-83A1-F6EECF244321}">
                <p14:modId xmlns:p14="http://schemas.microsoft.com/office/powerpoint/2010/main" val="3513381279"/>
              </p:ext>
            </p:extLst>
          </p:nvPr>
        </p:nvGraphicFramePr>
        <p:xfrm>
          <a:off x="2833892" y="4006393"/>
          <a:ext cx="6524215" cy="27621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254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D3F2-24FC-4648-ACCB-294066CA2C6B}"/>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How does the Radius CRM fit in?</a:t>
            </a:r>
          </a:p>
        </p:txBody>
      </p:sp>
      <p:sp>
        <p:nvSpPr>
          <p:cNvPr id="3" name="Content Placeholder 2">
            <a:extLst>
              <a:ext uri="{FF2B5EF4-FFF2-40B4-BE49-F238E27FC236}">
                <a16:creationId xmlns:a16="http://schemas.microsoft.com/office/drawing/2014/main" id="{E8F80808-AB0B-40D3-AB92-391FACBB147B}"/>
              </a:ext>
            </a:extLst>
          </p:cNvPr>
          <p:cNvSpPr>
            <a:spLocks noGrp="1"/>
          </p:cNvSpPr>
          <p:nvPr>
            <p:ph idx="1"/>
          </p:nvPr>
        </p:nvSpPr>
        <p:spPr>
          <a:xfrm>
            <a:off x="838200" y="1838227"/>
            <a:ext cx="10515600" cy="4338736"/>
          </a:xfrm>
        </p:spPr>
        <p:txBody>
          <a:bodyPr/>
          <a:lstStyle/>
          <a:p>
            <a:r>
              <a:rPr lang="en-US" b="1" dirty="0"/>
              <a:t>We contract with ACT to purchase approximately 60K names per year of students NOT already in our database.  </a:t>
            </a:r>
          </a:p>
          <a:p>
            <a:r>
              <a:rPr lang="en-US" b="1" dirty="0"/>
              <a:t>We receive names from Tennessee and all eight Regional Scholars states, in ACT score bands:  30-36; 25-29; 22-24; 19-21</a:t>
            </a:r>
          </a:p>
          <a:p>
            <a:pPr lvl="0"/>
            <a:r>
              <a:rPr lang="en-US" b="1" dirty="0">
                <a:solidFill>
                  <a:prstClr val="black"/>
                </a:solidFill>
              </a:rPr>
              <a:t>In addition, we purchase PSAT scores equal to an SAT score of 1100.</a:t>
            </a:r>
          </a:p>
          <a:p>
            <a:pPr lvl="0"/>
            <a:r>
              <a:rPr lang="en-US" b="1" dirty="0">
                <a:solidFill>
                  <a:prstClr val="black"/>
                </a:solidFill>
              </a:rPr>
              <a:t>Loading the names into Radius triggers a series of up to about a dozen different personalized email messages and hard copy mailings, appropriate to where the student is in the funnel, including general campus information, invitations to events, follow up on missing application items, and so on.</a:t>
            </a:r>
          </a:p>
          <a:p>
            <a:endParaRPr lang="en-US" dirty="0"/>
          </a:p>
        </p:txBody>
      </p:sp>
    </p:spTree>
    <p:extLst>
      <p:ext uri="{BB962C8B-B14F-4D97-AF65-F5344CB8AC3E}">
        <p14:creationId xmlns:p14="http://schemas.microsoft.com/office/powerpoint/2010/main" val="398925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AA02-2D26-4DC0-989B-14DB83EAD310}"/>
              </a:ext>
            </a:extLst>
          </p:cNvPr>
          <p:cNvSpPr>
            <a:spLocks noGrp="1"/>
          </p:cNvSpPr>
          <p:nvPr>
            <p:ph type="title"/>
          </p:nvPr>
        </p:nvSpPr>
        <p:spPr>
          <a:xfrm>
            <a:off x="6410226" y="1"/>
            <a:ext cx="4943573" cy="1470580"/>
          </a:xfrm>
        </p:spPr>
        <p:txBody>
          <a:bodyPr>
            <a:normAutofit/>
          </a:bodyPr>
          <a:lstStyle/>
          <a:p>
            <a:pPr algn="ctr"/>
            <a:r>
              <a:rPr lang="en-US" b="1" dirty="0">
                <a:latin typeface="Arial" panose="020B0604020202020204" pitchFamily="34" charset="0"/>
                <a:cs typeface="Arial" panose="020B0604020202020204" pitchFamily="34" charset="0"/>
              </a:rPr>
              <a:t>Example Radius messages</a:t>
            </a:r>
          </a:p>
        </p:txBody>
      </p:sp>
      <p:sp>
        <p:nvSpPr>
          <p:cNvPr id="7" name="Rectangle: Rounded Corners 6">
            <a:extLst>
              <a:ext uri="{FF2B5EF4-FFF2-40B4-BE49-F238E27FC236}">
                <a16:creationId xmlns:a16="http://schemas.microsoft.com/office/drawing/2014/main" id="{F26FEC7C-778E-47B9-86A3-BEB570531519}"/>
              </a:ext>
            </a:extLst>
          </p:cNvPr>
          <p:cNvSpPr/>
          <p:nvPr/>
        </p:nvSpPr>
        <p:spPr>
          <a:xfrm>
            <a:off x="7038667" y="1534212"/>
            <a:ext cx="4056681" cy="4996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F05B5E5-676B-4876-AF4F-5C21F82AF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565" y="1685085"/>
            <a:ext cx="2976584" cy="4547559"/>
          </a:xfrm>
          <a:prstGeom prst="rect">
            <a:avLst/>
          </a:prstGeom>
        </p:spPr>
      </p:pic>
      <p:sp>
        <p:nvSpPr>
          <p:cNvPr id="10" name="Rectangle 9">
            <a:extLst>
              <a:ext uri="{FF2B5EF4-FFF2-40B4-BE49-F238E27FC236}">
                <a16:creationId xmlns:a16="http://schemas.microsoft.com/office/drawing/2014/main" id="{ABA2EC2B-6121-4E24-927E-04E20EFCB38C}"/>
              </a:ext>
            </a:extLst>
          </p:cNvPr>
          <p:cNvSpPr/>
          <p:nvPr/>
        </p:nvSpPr>
        <p:spPr>
          <a:xfrm>
            <a:off x="141402" y="131975"/>
            <a:ext cx="5572027" cy="6579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FB49AEF-499E-44ED-AC80-2D5CDB423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3978"/>
            <a:ext cx="3850856" cy="6510044"/>
          </a:xfrm>
          <a:prstGeom prst="rect">
            <a:avLst/>
          </a:prstGeom>
        </p:spPr>
      </p:pic>
    </p:spTree>
    <p:extLst>
      <p:ext uri="{BB962C8B-B14F-4D97-AF65-F5344CB8AC3E}">
        <p14:creationId xmlns:p14="http://schemas.microsoft.com/office/powerpoint/2010/main" val="1386298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1398D-D003-485B-B814-F441E0D0649E}"/>
              </a:ext>
            </a:extLst>
          </p:cNvPr>
          <p:cNvSpPr>
            <a:spLocks noGrp="1"/>
          </p:cNvSpPr>
          <p:nvPr>
            <p:ph type="title"/>
          </p:nvPr>
        </p:nvSpPr>
        <p:spPr>
          <a:xfrm>
            <a:off x="838200" y="2"/>
            <a:ext cx="10515600" cy="904972"/>
          </a:xfrm>
        </p:spPr>
        <p:txBody>
          <a:bodyPr>
            <a:normAutofit/>
          </a:bodyPr>
          <a:lstStyle/>
          <a:p>
            <a:pPr algn="ctr"/>
            <a:r>
              <a:rPr lang="en-US" sz="4000" b="1" dirty="0">
                <a:latin typeface="Arial" panose="020B0604020202020204" pitchFamily="34" charset="0"/>
                <a:cs typeface="Arial" panose="020B0604020202020204" pitchFamily="34" charset="0"/>
              </a:rPr>
              <a:t>Strategic recruitment initiatives</a:t>
            </a:r>
            <a:endParaRPr lang="en-US" sz="4000" dirty="0"/>
          </a:p>
        </p:txBody>
      </p:sp>
      <p:sp>
        <p:nvSpPr>
          <p:cNvPr id="3" name="Content Placeholder 2">
            <a:extLst>
              <a:ext uri="{FF2B5EF4-FFF2-40B4-BE49-F238E27FC236}">
                <a16:creationId xmlns:a16="http://schemas.microsoft.com/office/drawing/2014/main" id="{2E834CEA-8E02-43CE-B848-02D0F96D05E5}"/>
              </a:ext>
            </a:extLst>
          </p:cNvPr>
          <p:cNvSpPr>
            <a:spLocks noGrp="1"/>
          </p:cNvSpPr>
          <p:nvPr>
            <p:ph idx="1"/>
          </p:nvPr>
        </p:nvSpPr>
        <p:spPr>
          <a:xfrm>
            <a:off x="424205" y="1159497"/>
            <a:ext cx="11283885" cy="5486400"/>
          </a:xfrm>
        </p:spPr>
        <p:txBody>
          <a:bodyPr>
            <a:noAutofit/>
          </a:bodyPr>
          <a:lstStyle/>
          <a:p>
            <a:r>
              <a:rPr lang="en-US" sz="2400" b="1" dirty="0">
                <a:latin typeface="Arial" panose="020B0604020202020204" pitchFamily="34" charset="0"/>
                <a:cs typeface="Arial" panose="020B0604020202020204" pitchFamily="34" charset="0"/>
              </a:rPr>
              <a:t>Total of institutionally funded scholarships awarded 2021: $13M+ </a:t>
            </a:r>
          </a:p>
          <a:p>
            <a:r>
              <a:rPr lang="en-US" sz="2400" b="1" dirty="0">
                <a:latin typeface="Arial" panose="020B0604020202020204" pitchFamily="34" charset="0"/>
                <a:cs typeface="Arial" panose="020B0604020202020204" pitchFamily="34" charset="0"/>
              </a:rPr>
              <a:t>True Blue 100 program</a:t>
            </a:r>
          </a:p>
          <a:p>
            <a:r>
              <a:rPr lang="en-US" sz="2400" b="1" dirty="0">
                <a:latin typeface="Arial" panose="020B0604020202020204" pitchFamily="34" charset="0"/>
                <a:cs typeface="Arial" panose="020B0604020202020204" pitchFamily="34" charset="0"/>
              </a:rPr>
              <a:t>Implementation of the MTSU Promise initiative with community colleges</a:t>
            </a:r>
          </a:p>
          <a:p>
            <a:r>
              <a:rPr lang="en-US" sz="2400" b="1" dirty="0">
                <a:latin typeface="Arial" panose="020B0604020202020204" pitchFamily="34" charset="0"/>
                <a:cs typeface="Arial" panose="020B0604020202020204" pitchFamily="34" charset="0"/>
              </a:rPr>
              <a:t>Utilization of the Common Application and pilot of their Direct Admission program</a:t>
            </a:r>
          </a:p>
          <a:p>
            <a:r>
              <a:rPr lang="en-US" sz="2400" b="1" dirty="0">
                <a:latin typeface="Arial" panose="020B0604020202020204" pitchFamily="34" charset="0"/>
                <a:cs typeface="Arial" panose="020B0604020202020204" pitchFamily="34" charset="0"/>
              </a:rPr>
              <a:t>Campaign to recapture non-matriculated scholarship admits by reinstating scholarship offers</a:t>
            </a:r>
          </a:p>
          <a:p>
            <a:r>
              <a:rPr lang="en-US" sz="2400" b="1" dirty="0">
                <a:latin typeface="Arial" panose="020B0604020202020204" pitchFamily="34" charset="0"/>
                <a:cs typeface="Arial" panose="020B0604020202020204" pitchFamily="34" charset="0"/>
              </a:rPr>
              <a:t>Spanish language recruitment materials and targeted events</a:t>
            </a:r>
          </a:p>
          <a:p>
            <a:r>
              <a:rPr lang="en-US" sz="2400" b="1" dirty="0">
                <a:latin typeface="Arial" panose="020B0604020202020204" pitchFamily="34" charset="0"/>
                <a:cs typeface="Arial" panose="020B0604020202020204" pitchFamily="34" charset="0"/>
              </a:rPr>
              <a:t>Expansion of completely on-line degree programs, with potentially 11 new by fall.  Just received new recognition from Newsweek!</a:t>
            </a:r>
          </a:p>
          <a:p>
            <a:r>
              <a:rPr lang="en-US" sz="2400" b="1" dirty="0">
                <a:latin typeface="Arial" panose="020B0604020202020204" pitchFamily="34" charset="0"/>
                <a:cs typeface="Arial" panose="020B0604020202020204" pitchFamily="34" charset="0"/>
              </a:rPr>
              <a:t>Expansion of corporate initiatives, including the McGuire/McDonalds program</a:t>
            </a:r>
          </a:p>
          <a:p>
            <a:r>
              <a:rPr lang="en-US" sz="2400" b="1" dirty="0">
                <a:latin typeface="Arial" panose="020B0604020202020204" pitchFamily="34" charset="0"/>
                <a:cs typeface="Arial" panose="020B0604020202020204" pitchFamily="34" charset="0"/>
              </a:rPr>
              <a:t>Expansion of College yield activities</a:t>
            </a:r>
          </a:p>
          <a:p>
            <a:pPr marL="0" indent="0">
              <a:buNone/>
            </a:pP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280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40442</TotalTime>
  <Words>500</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MTSU fall 2021 new student enrollment</vt:lpstr>
      <vt:lpstr>Who are our new students? Top 10 Counties  (Freshmen enrolled fall 2021)</vt:lpstr>
      <vt:lpstr>Who are our new students? Top 15 High Schools (Freshmen enrolled fall 2021)</vt:lpstr>
      <vt:lpstr>PowerPoint Presentation</vt:lpstr>
      <vt:lpstr>MTSU enrollment funnel</vt:lpstr>
      <vt:lpstr>How do we find prospects and solicit applications?</vt:lpstr>
      <vt:lpstr>How does the Radius CRM fit in?</vt:lpstr>
      <vt:lpstr>Example Radius messages</vt:lpstr>
      <vt:lpstr>Strategic recruitment initiatives</vt:lpstr>
      <vt:lpstr>MTSU Blitz Campaign for November</vt:lpstr>
      <vt:lpstr>Where do we stand for fall 2022, as of November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student enrollment review</dc:title>
  <dc:creator>Debra Sells</dc:creator>
  <cp:lastModifiedBy>Pat Thomas</cp:lastModifiedBy>
  <cp:revision>90</cp:revision>
  <cp:lastPrinted>2021-11-09T15:13:38Z</cp:lastPrinted>
  <dcterms:created xsi:type="dcterms:W3CDTF">2021-09-20T18:14:51Z</dcterms:created>
  <dcterms:modified xsi:type="dcterms:W3CDTF">2021-11-09T15:59:42Z</dcterms:modified>
</cp:coreProperties>
</file>