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97" r:id="rId3"/>
    <p:sldId id="296" r:id="rId4"/>
    <p:sldId id="295" r:id="rId5"/>
    <p:sldId id="261" r:id="rId6"/>
    <p:sldId id="274" r:id="rId7"/>
    <p:sldId id="275" r:id="rId8"/>
    <p:sldId id="276" r:id="rId9"/>
    <p:sldId id="299" r:id="rId10"/>
    <p:sldId id="258" r:id="rId11"/>
    <p:sldId id="262" r:id="rId12"/>
    <p:sldId id="263" r:id="rId13"/>
    <p:sldId id="285" r:id="rId14"/>
    <p:sldId id="279" r:id="rId15"/>
    <p:sldId id="265" r:id="rId16"/>
    <p:sldId id="286" r:id="rId17"/>
    <p:sldId id="287" r:id="rId18"/>
    <p:sldId id="288" r:id="rId19"/>
    <p:sldId id="289" r:id="rId20"/>
    <p:sldId id="290" r:id="rId21"/>
    <p:sldId id="294" r:id="rId22"/>
    <p:sldId id="291" r:id="rId23"/>
    <p:sldId id="281" r:id="rId24"/>
    <p:sldId id="292" r:id="rId25"/>
    <p:sldId id="298" r:id="rId26"/>
    <p:sldId id="280"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5D"/>
    <a:srgbClr val="002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88435" autoAdjust="0"/>
  </p:normalViewPr>
  <p:slideViewPr>
    <p:cSldViewPr snapToGrid="0" snapToObjects="1">
      <p:cViewPr varScale="1">
        <p:scale>
          <a:sx n="112" d="100"/>
          <a:sy n="112" d="100"/>
        </p:scale>
        <p:origin x="856" y="200"/>
      </p:cViewPr>
      <p:guideLst/>
    </p:cSldViewPr>
  </p:slideViewPr>
  <p:notesTextViewPr>
    <p:cViewPr>
      <p:scale>
        <a:sx n="1" d="1"/>
        <a:sy n="1" d="1"/>
      </p:scale>
      <p:origin x="0" y="0"/>
    </p:cViewPr>
  </p:notesTextViewPr>
  <p:sorterViewPr>
    <p:cViewPr varScale="1">
      <p:scale>
        <a:sx n="100" d="100"/>
        <a:sy n="100" d="100"/>
      </p:scale>
      <p:origin x="0" y="-6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D7E851A1-641E-436C-93C0-73862C525A06}" type="datetimeFigureOut">
              <a:rPr lang="en-US" smtClean="0"/>
              <a:t>5/23/22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AD7AA561-9CBC-455E-A8D9-DD1AAAB44FC8}" type="slidenum">
              <a:rPr lang="en-US" smtClean="0"/>
              <a:t>‹#›</a:t>
            </a:fld>
            <a:endParaRPr lang="en-US"/>
          </a:p>
        </p:txBody>
      </p:sp>
    </p:spTree>
    <p:extLst>
      <p:ext uri="{BB962C8B-B14F-4D97-AF65-F5344CB8AC3E}">
        <p14:creationId xmlns:p14="http://schemas.microsoft.com/office/powerpoint/2010/main" val="392962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mtsu.edu/writing-center/workshops_and_events.php" TargetMode="External"/><Relationship Id="rId3" Type="http://schemas.openxmlformats.org/officeDocument/2006/relationships/image" Target="../media/image4.png"/><Relationship Id="rId7" Type="http://schemas.openxmlformats.org/officeDocument/2006/relationships/hyperlink" Target="https://www.mtsu.edu/writing-center/online-resources.php"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mtsu.edu/writing-center/appointments.php" TargetMode="External"/><Relationship Id="rId5" Type="http://schemas.openxmlformats.org/officeDocument/2006/relationships/hyperlink" Target="http://www.mtsu.edu/writing-center/index.php" TargetMode="External"/><Relationship Id="rId4" Type="http://schemas.openxmlformats.org/officeDocument/2006/relationships/hyperlink" Target="http://www.mtsu.edu/studentsuccess/tutoring.php" TargetMode="External"/><Relationship Id="rId9" Type="http://schemas.openxmlformats.org/officeDocument/2006/relationships/hyperlink" Target="https://www.mtsu.edu/writing-center/writing-groups.ph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a:t>
            </a:fld>
            <a:endParaRPr lang="en-US"/>
          </a:p>
        </p:txBody>
      </p:sp>
    </p:spTree>
    <p:extLst>
      <p:ext uri="{BB962C8B-B14F-4D97-AF65-F5344CB8AC3E}">
        <p14:creationId xmlns:p14="http://schemas.microsoft.com/office/powerpoint/2010/main" val="361344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10</a:t>
            </a:fld>
            <a:endParaRPr lang="en-US"/>
          </a:p>
        </p:txBody>
      </p:sp>
    </p:spTree>
    <p:extLst>
      <p:ext uri="{BB962C8B-B14F-4D97-AF65-F5344CB8AC3E}">
        <p14:creationId xmlns:p14="http://schemas.microsoft.com/office/powerpoint/2010/main" val="268249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11</a:t>
            </a:fld>
            <a:endParaRPr lang="en-US"/>
          </a:p>
        </p:txBody>
      </p:sp>
    </p:spTree>
    <p:extLst>
      <p:ext uri="{BB962C8B-B14F-4D97-AF65-F5344CB8AC3E}">
        <p14:creationId xmlns:p14="http://schemas.microsoft.com/office/powerpoint/2010/main" val="6902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Degree Requirements – major</a:t>
            </a:r>
            <a:r>
              <a:rPr lang="en-US" baseline="0" dirty="0"/>
              <a:t> requirements, classes, etc. </a:t>
            </a:r>
          </a:p>
          <a:p>
            <a:r>
              <a:rPr lang="en-US" baseline="0" dirty="0"/>
              <a:t>State Teaching License Requirements – Admission to Teacher Education, </a:t>
            </a:r>
            <a:r>
              <a:rPr lang="en-US" baseline="0" dirty="0" err="1"/>
              <a:t>EdTPA</a:t>
            </a:r>
            <a:r>
              <a:rPr lang="en-US" baseline="0" dirty="0"/>
              <a:t>, Praxis Licensure tests</a:t>
            </a:r>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12</a:t>
            </a:fld>
            <a:endParaRPr lang="en-US"/>
          </a:p>
        </p:txBody>
      </p:sp>
    </p:spTree>
    <p:extLst>
      <p:ext uri="{BB962C8B-B14F-4D97-AF65-F5344CB8AC3E}">
        <p14:creationId xmlns:p14="http://schemas.microsoft.com/office/powerpoint/2010/main" val="15509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13</a:t>
            </a:fld>
            <a:endParaRPr lang="en-US"/>
          </a:p>
        </p:txBody>
      </p:sp>
    </p:spTree>
    <p:extLst>
      <p:ext uri="{BB962C8B-B14F-4D97-AF65-F5344CB8AC3E}">
        <p14:creationId xmlns:p14="http://schemas.microsoft.com/office/powerpoint/2010/main" val="98384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14</a:t>
            </a:fld>
            <a:endParaRPr lang="en-US"/>
          </a:p>
        </p:txBody>
      </p:sp>
    </p:spTree>
    <p:extLst>
      <p:ext uri="{BB962C8B-B14F-4D97-AF65-F5344CB8AC3E}">
        <p14:creationId xmlns:p14="http://schemas.microsoft.com/office/powerpoint/2010/main" val="153743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15</a:t>
            </a:fld>
            <a:endParaRPr lang="en-US"/>
          </a:p>
        </p:txBody>
      </p:sp>
    </p:spTree>
    <p:extLst>
      <p:ext uri="{BB962C8B-B14F-4D97-AF65-F5344CB8AC3E}">
        <p14:creationId xmlns:p14="http://schemas.microsoft.com/office/powerpoint/2010/main" val="79274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dirty="0">
                <a:latin typeface="Avenir Heavy"/>
              </a:rPr>
              <a:t>Not all majors are created equal…</a:t>
            </a:r>
          </a:p>
          <a:p>
            <a:pPr lvl="1"/>
            <a:r>
              <a:rPr lang="en-US" dirty="0">
                <a:latin typeface="Avenir Heavy"/>
              </a:rPr>
              <a:t>College of Education majors follow a </a:t>
            </a:r>
            <a:r>
              <a:rPr lang="en-US" b="1" dirty="0">
                <a:latin typeface="Avenir Heavy"/>
              </a:rPr>
              <a:t>very specific program of study</a:t>
            </a:r>
            <a:r>
              <a:rPr lang="en-US" dirty="0">
                <a:latin typeface="Avenir Heavy"/>
              </a:rPr>
              <a:t> to meet state education requirements</a:t>
            </a:r>
          </a:p>
          <a:p>
            <a:pPr>
              <a:buBlip>
                <a:blip r:embed="rId3"/>
              </a:buBlip>
            </a:pPr>
            <a:r>
              <a:rPr lang="en-US" dirty="0">
                <a:latin typeface="Avenir Heavy"/>
              </a:rPr>
              <a:t>Graduate in 4?</a:t>
            </a:r>
          </a:p>
          <a:p>
            <a:pPr lvl="1"/>
            <a:r>
              <a:rPr lang="en-US" dirty="0">
                <a:latin typeface="Avenir Heavy"/>
              </a:rPr>
              <a:t>Majors have a minimum of 120 credit hours</a:t>
            </a:r>
          </a:p>
          <a:p>
            <a:pPr lvl="1"/>
            <a:r>
              <a:rPr lang="en-US" dirty="0">
                <a:latin typeface="Avenir Heavy"/>
              </a:rPr>
              <a:t>Recommended average 5 classes (15 hours) each semester</a:t>
            </a:r>
          </a:p>
          <a:p>
            <a:pPr lvl="1"/>
            <a:r>
              <a:rPr lang="en-US" dirty="0">
                <a:latin typeface="Avenir Heavy"/>
              </a:rPr>
              <a:t>Follow program of study/map recommendations, there is no room for electives</a:t>
            </a:r>
          </a:p>
          <a:p>
            <a:pPr lvl="1"/>
            <a:r>
              <a:rPr lang="en-US" dirty="0">
                <a:latin typeface="Avenir Heavy"/>
              </a:rPr>
              <a:t>Minors are not required.</a:t>
            </a:r>
          </a:p>
          <a:p>
            <a:pPr>
              <a:buBlip>
                <a:blip r:embed="rId3"/>
              </a:buBlip>
            </a:pPr>
            <a:r>
              <a:rPr lang="en-US" dirty="0">
                <a:latin typeface="Avenir Heavy"/>
              </a:rPr>
              <a:t>Course Program of Study (</a:t>
            </a:r>
            <a:r>
              <a:rPr lang="en-US" dirty="0" err="1">
                <a:latin typeface="Avenir Heavy"/>
              </a:rPr>
              <a:t>CPoS</a:t>
            </a:r>
            <a:r>
              <a:rPr lang="en-US" dirty="0">
                <a:latin typeface="Avenir Heavy"/>
              </a:rPr>
              <a:t>)</a:t>
            </a:r>
          </a:p>
          <a:p>
            <a:pPr lvl="1"/>
            <a:r>
              <a:rPr lang="en-US" dirty="0">
                <a:latin typeface="Avenir Heavy"/>
              </a:rPr>
              <a:t>Federal/State Financial Aid will only cover courses required for the student’s major.</a:t>
            </a:r>
          </a:p>
          <a:p>
            <a:pPr lvl="1"/>
            <a:endParaRPr lang="en-US" dirty="0">
              <a:latin typeface="Avenir Heavy"/>
            </a:endParaRPr>
          </a:p>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16</a:t>
            </a:fld>
            <a:endParaRPr lang="en-US"/>
          </a:p>
        </p:txBody>
      </p:sp>
    </p:spTree>
    <p:extLst>
      <p:ext uri="{BB962C8B-B14F-4D97-AF65-F5344CB8AC3E}">
        <p14:creationId xmlns:p14="http://schemas.microsoft.com/office/powerpoint/2010/main" val="232192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17</a:t>
            </a:fld>
            <a:endParaRPr lang="en-US"/>
          </a:p>
        </p:txBody>
      </p:sp>
    </p:spTree>
    <p:extLst>
      <p:ext uri="{BB962C8B-B14F-4D97-AF65-F5344CB8AC3E}">
        <p14:creationId xmlns:p14="http://schemas.microsoft.com/office/powerpoint/2010/main" val="26898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18</a:t>
            </a:fld>
            <a:endParaRPr lang="en-US"/>
          </a:p>
        </p:txBody>
      </p:sp>
    </p:spTree>
    <p:extLst>
      <p:ext uri="{BB962C8B-B14F-4D97-AF65-F5344CB8AC3E}">
        <p14:creationId xmlns:p14="http://schemas.microsoft.com/office/powerpoint/2010/main" val="222468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dirty="0">
                <a:solidFill>
                  <a:schemeClr val="accent5">
                    <a:lumMod val="50000"/>
                  </a:schemeClr>
                </a:solidFill>
                <a:latin typeface="Avenir Heavy"/>
              </a:rPr>
              <a:t>Tutoring Spot </a:t>
            </a:r>
            <a:r>
              <a:rPr lang="en-US" dirty="0">
                <a:latin typeface="Avenir Heavy"/>
              </a:rPr>
              <a:t>(</a:t>
            </a:r>
            <a:r>
              <a:rPr lang="en-US" dirty="0">
                <a:latin typeface="Avenir Heavy"/>
                <a:hlinkClick r:id="rId4"/>
              </a:rPr>
              <a:t>www.mtsu.edu/studentsuccess/tutoring.php</a:t>
            </a:r>
            <a:r>
              <a:rPr lang="en-US" dirty="0">
                <a:latin typeface="Avenir Heavy"/>
              </a:rPr>
              <a:t>) </a:t>
            </a:r>
          </a:p>
          <a:p>
            <a:pPr lvl="1"/>
            <a:r>
              <a:rPr lang="en-US" b="1" dirty="0">
                <a:solidFill>
                  <a:srgbClr val="002060"/>
                </a:solidFill>
                <a:latin typeface="Avenir Heavy"/>
              </a:rPr>
              <a:t>FREE</a:t>
            </a:r>
            <a:r>
              <a:rPr lang="en-US" dirty="0">
                <a:solidFill>
                  <a:srgbClr val="002060"/>
                </a:solidFill>
                <a:latin typeface="Avenir Heavy"/>
              </a:rPr>
              <a:t> Tutoring is available in over 200 courses in subjects such as biology, history, math, economics, and so many more. </a:t>
            </a:r>
          </a:p>
          <a:p>
            <a:pPr lvl="1"/>
            <a:r>
              <a:rPr lang="en-US" dirty="0">
                <a:solidFill>
                  <a:srgbClr val="002060"/>
                </a:solidFill>
                <a:latin typeface="Avenir Heavy"/>
              </a:rPr>
              <a:t>Sessions on how to be a successful student!</a:t>
            </a:r>
          </a:p>
          <a:p>
            <a:pPr lvl="2"/>
            <a:r>
              <a:rPr lang="en-US" dirty="0">
                <a:solidFill>
                  <a:srgbClr val="002060"/>
                </a:solidFill>
                <a:latin typeface="Avenir Heavy"/>
              </a:rPr>
              <a:t>Study skills, learning strategies, note taking, time management, etc.</a:t>
            </a:r>
          </a:p>
          <a:p>
            <a:pPr>
              <a:buBlip>
                <a:blip r:embed="rId3"/>
              </a:buBlip>
            </a:pPr>
            <a:r>
              <a:rPr lang="en-US" dirty="0">
                <a:solidFill>
                  <a:srgbClr val="002060"/>
                </a:solidFill>
                <a:latin typeface="Avenir Heavy"/>
              </a:rPr>
              <a:t>Margaret H. </a:t>
            </a:r>
            <a:r>
              <a:rPr lang="en-US" dirty="0" err="1">
                <a:solidFill>
                  <a:srgbClr val="002060"/>
                </a:solidFill>
                <a:latin typeface="Avenir Heavy"/>
              </a:rPr>
              <a:t>Ordoubadian</a:t>
            </a:r>
            <a:r>
              <a:rPr lang="en-US" dirty="0">
                <a:solidFill>
                  <a:srgbClr val="002060"/>
                </a:solidFill>
                <a:latin typeface="Avenir Heavy"/>
              </a:rPr>
              <a:t> University Writing Center (</a:t>
            </a:r>
            <a:r>
              <a:rPr lang="en-US" dirty="0">
                <a:solidFill>
                  <a:srgbClr val="002060"/>
                </a:solidFill>
                <a:latin typeface="Avenir Heavy"/>
                <a:hlinkClick r:id="rId5"/>
              </a:rPr>
              <a:t>www.mtsu.edu/writing-center/index.php</a:t>
            </a:r>
            <a:r>
              <a:rPr lang="en-US" dirty="0">
                <a:solidFill>
                  <a:srgbClr val="002060"/>
                </a:solidFill>
                <a:latin typeface="Avenir Heavy"/>
              </a:rPr>
              <a:t>) </a:t>
            </a:r>
          </a:p>
          <a:p>
            <a:pPr lvl="1"/>
            <a:r>
              <a:rPr lang="en-US" dirty="0">
                <a:solidFill>
                  <a:srgbClr val="002060"/>
                </a:solidFill>
                <a:latin typeface="Avenir Heavy"/>
              </a:rPr>
              <a:t>Individual and online </a:t>
            </a:r>
            <a:r>
              <a:rPr lang="en-US" dirty="0">
                <a:solidFill>
                  <a:srgbClr val="002060"/>
                </a:solidFill>
                <a:latin typeface="Avenir Heavy"/>
                <a:hlinkClick r:id="rId6"/>
              </a:rPr>
              <a:t>appointments</a:t>
            </a:r>
            <a:r>
              <a:rPr lang="en-US" dirty="0">
                <a:solidFill>
                  <a:srgbClr val="002060"/>
                </a:solidFill>
                <a:latin typeface="Avenir Heavy"/>
              </a:rPr>
              <a:t>, document drop sessions </a:t>
            </a:r>
          </a:p>
          <a:p>
            <a:pPr lvl="1"/>
            <a:r>
              <a:rPr lang="en-US" dirty="0">
                <a:solidFill>
                  <a:srgbClr val="002060"/>
                </a:solidFill>
                <a:latin typeface="Avenir Heavy"/>
              </a:rPr>
              <a:t>Tutoring</a:t>
            </a:r>
          </a:p>
          <a:p>
            <a:pPr lvl="1"/>
            <a:r>
              <a:rPr lang="en-US" dirty="0">
                <a:solidFill>
                  <a:srgbClr val="002060"/>
                </a:solidFill>
                <a:latin typeface="Avenir Heavy"/>
                <a:hlinkClick r:id="rId7"/>
              </a:rPr>
              <a:t>Online resources </a:t>
            </a:r>
            <a:endParaRPr lang="en-US" dirty="0">
              <a:solidFill>
                <a:srgbClr val="002060"/>
              </a:solidFill>
              <a:latin typeface="Avenir Heavy"/>
            </a:endParaRPr>
          </a:p>
          <a:p>
            <a:pPr lvl="1"/>
            <a:r>
              <a:rPr lang="en-US" dirty="0">
                <a:solidFill>
                  <a:srgbClr val="002060"/>
                </a:solidFill>
                <a:latin typeface="Avenir Heavy"/>
                <a:hlinkClick r:id="rId8"/>
              </a:rPr>
              <a:t>Workshops</a:t>
            </a:r>
            <a:r>
              <a:rPr lang="en-US" dirty="0">
                <a:solidFill>
                  <a:srgbClr val="002060"/>
                </a:solidFill>
                <a:latin typeface="Avenir Heavy"/>
              </a:rPr>
              <a:t> and </a:t>
            </a:r>
            <a:r>
              <a:rPr lang="en-US" dirty="0">
                <a:solidFill>
                  <a:srgbClr val="002060"/>
                </a:solidFill>
                <a:latin typeface="Avenir Heavy"/>
                <a:hlinkClick r:id="rId9"/>
              </a:rPr>
              <a:t>writing groups</a:t>
            </a:r>
            <a:endParaRPr lang="en-US" dirty="0">
              <a:solidFill>
                <a:srgbClr val="002060"/>
              </a:solidFill>
              <a:latin typeface="Avenir Heavy"/>
            </a:endParaRPr>
          </a:p>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19</a:t>
            </a:fld>
            <a:endParaRPr lang="en-US"/>
          </a:p>
        </p:txBody>
      </p:sp>
    </p:spTree>
    <p:extLst>
      <p:ext uri="{BB962C8B-B14F-4D97-AF65-F5344CB8AC3E}">
        <p14:creationId xmlns:p14="http://schemas.microsoft.com/office/powerpoint/2010/main" val="60882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2</a:t>
            </a:fld>
            <a:endParaRPr lang="en-US"/>
          </a:p>
        </p:txBody>
      </p:sp>
    </p:spTree>
    <p:extLst>
      <p:ext uri="{BB962C8B-B14F-4D97-AF65-F5344CB8AC3E}">
        <p14:creationId xmlns:p14="http://schemas.microsoft.com/office/powerpoint/2010/main" val="84462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39" indent="-362439">
              <a:buBlip>
                <a:blip r:embed="rId3"/>
              </a:buBlip>
            </a:pPr>
            <a:r>
              <a:rPr lang="en-US" sz="1100" b="1" dirty="0">
                <a:solidFill>
                  <a:srgbClr val="00275C"/>
                </a:solidFill>
              </a:rPr>
              <a:t>Scholars Academy</a:t>
            </a:r>
            <a:endParaRPr lang="en-US" sz="1100" dirty="0">
              <a:solidFill>
                <a:srgbClr val="00275C"/>
              </a:solidFill>
            </a:endParaRPr>
          </a:p>
          <a:p>
            <a:pPr lvl="1"/>
            <a:r>
              <a:rPr lang="en-US" sz="1100" dirty="0">
                <a:solidFill>
                  <a:srgbClr val="00275C"/>
                </a:solidFill>
              </a:rPr>
              <a:t>Two-week early arrival program for incoming first-time freshmen that begins two weeks prior to the first day of school in August.</a:t>
            </a:r>
          </a:p>
          <a:p>
            <a:endParaRPr lang="en-US" sz="1100" b="1" u="sng" dirty="0"/>
          </a:p>
          <a:p>
            <a:r>
              <a:rPr lang="en-US" sz="1100" b="1" u="sng" dirty="0"/>
              <a:t>Scholars Academy</a:t>
            </a:r>
            <a:endParaRPr lang="en-US" sz="1100" b="1" dirty="0"/>
          </a:p>
          <a:p>
            <a:r>
              <a:rPr lang="en-US" sz="1100" b="1" dirty="0"/>
              <a:t>Academic Benefits</a:t>
            </a:r>
            <a:endParaRPr lang="en-US" sz="1100" dirty="0"/>
          </a:p>
          <a:p>
            <a:pPr algn="l">
              <a:buFont typeface="Arial" panose="020B0604020202020204" pitchFamily="34" charset="0"/>
              <a:buChar char="•"/>
            </a:pPr>
            <a:r>
              <a:rPr lang="en-US" sz="1100" dirty="0"/>
              <a:t>Better preparation </a:t>
            </a:r>
            <a:r>
              <a:rPr lang="en-US" sz="1100" dirty="0">
                <a:solidFill>
                  <a:srgbClr val="242424"/>
                </a:solidFill>
                <a:latin typeface="Nunito Sans"/>
              </a:rPr>
              <a:t>for college-level general education courses</a:t>
            </a:r>
          </a:p>
          <a:p>
            <a:pPr algn="l">
              <a:buFont typeface="Arial" panose="020B0604020202020204" pitchFamily="34" charset="0"/>
              <a:buChar char="•"/>
            </a:pPr>
            <a:r>
              <a:rPr lang="en-US" sz="1100" dirty="0">
                <a:solidFill>
                  <a:srgbClr val="242424"/>
                </a:solidFill>
                <a:latin typeface="Nunito Sans"/>
              </a:rPr>
              <a:t>Support of academic advising and course selection</a:t>
            </a:r>
          </a:p>
          <a:p>
            <a:pPr algn="l">
              <a:buFont typeface="Arial" panose="020B0604020202020204" pitchFamily="34" charset="0"/>
              <a:buChar char="•"/>
            </a:pPr>
            <a:r>
              <a:rPr lang="en-US" sz="1100" dirty="0">
                <a:solidFill>
                  <a:srgbClr val="242424"/>
                </a:solidFill>
                <a:latin typeface="Nunito Sans"/>
              </a:rPr>
              <a:t>Completion of Scholars Academy University Seminar course with unique curriculum and experiences  </a:t>
            </a:r>
          </a:p>
          <a:p>
            <a:r>
              <a:rPr lang="en-US" sz="1100" b="1" dirty="0"/>
              <a:t>Social Benefits</a:t>
            </a:r>
            <a:endParaRPr lang="en-US" sz="1100" dirty="0"/>
          </a:p>
          <a:p>
            <a:pPr marL="181220" indent="-181220">
              <a:buFont typeface="Arial" panose="020B0604020202020204" pitchFamily="34" charset="0"/>
              <a:buChar char="•"/>
            </a:pPr>
            <a:r>
              <a:rPr lang="en-US" sz="1100" dirty="0"/>
              <a:t>Heightened sensitivity to the benefits and challenges of independence</a:t>
            </a:r>
          </a:p>
          <a:p>
            <a:pPr marL="181220" indent="-181220">
              <a:buFont typeface="Arial" panose="020B0604020202020204" pitchFamily="34" charset="0"/>
              <a:buChar char="•"/>
            </a:pPr>
            <a:r>
              <a:rPr lang="en-US" sz="1100" dirty="0"/>
              <a:t>Greater awareness of interpersonal strengths and challenges</a:t>
            </a:r>
          </a:p>
          <a:p>
            <a:pPr marL="181220" indent="-181220">
              <a:buFont typeface="Arial" panose="020B0604020202020204" pitchFamily="34" charset="0"/>
              <a:buChar char="•"/>
            </a:pPr>
            <a:r>
              <a:rPr lang="en-US" sz="1100" dirty="0"/>
              <a:t>Increased opportunities to engage students in conversations about college and success</a:t>
            </a:r>
          </a:p>
          <a:p>
            <a:pPr marL="181220" indent="-181220">
              <a:buFont typeface="Arial" panose="020B0604020202020204" pitchFamily="34" charset="0"/>
              <a:buChar char="•"/>
            </a:pPr>
            <a:r>
              <a:rPr lang="en-US" sz="1100" dirty="0"/>
              <a:t>Involvement in Scholars Academy student organization </a:t>
            </a:r>
          </a:p>
          <a:p>
            <a:r>
              <a:rPr lang="en-US" sz="1100" b="1" dirty="0"/>
              <a:t>Long-term Benefits</a:t>
            </a:r>
            <a:endParaRPr lang="en-US" sz="1100" dirty="0"/>
          </a:p>
          <a:p>
            <a:pPr marL="181220" indent="-181220">
              <a:buFont typeface="Arial" panose="020B0604020202020204" pitchFamily="34" charset="0"/>
              <a:buChar char="•"/>
            </a:pPr>
            <a:r>
              <a:rPr lang="en-US" sz="1100" dirty="0"/>
              <a:t>Increased retention and graduation rates of participants</a:t>
            </a:r>
          </a:p>
          <a:p>
            <a:pPr marL="181220" indent="-181220">
              <a:buFont typeface="Arial" panose="020B0604020202020204" pitchFamily="34" charset="0"/>
              <a:buChar char="•"/>
            </a:pPr>
            <a:r>
              <a:rPr lang="en-US" sz="1100" dirty="0"/>
              <a:t>Earlier identification of major/career options and subsequent educational adjustments</a:t>
            </a:r>
          </a:p>
          <a:p>
            <a:pPr marL="181220" indent="-181220">
              <a:buFont typeface="Arial" panose="020B0604020202020204" pitchFamily="34" charset="0"/>
              <a:buChar char="•"/>
            </a:pPr>
            <a:r>
              <a:rPr lang="en-US" sz="1100" dirty="0"/>
              <a:t>Peer mentor opportunities</a:t>
            </a:r>
            <a:r>
              <a:rPr lang="en-US" sz="1100" b="1" dirty="0"/>
              <a:t> </a:t>
            </a:r>
          </a:p>
          <a:p>
            <a:endParaRPr lang="en-US" sz="1100" b="1" dirty="0"/>
          </a:p>
          <a:p>
            <a:r>
              <a:rPr lang="en-US" sz="1100" b="1" u="sng" dirty="0"/>
              <a:t>STAR</a:t>
            </a:r>
            <a:endParaRPr lang="en-US" sz="1100" dirty="0"/>
          </a:p>
          <a:p>
            <a:r>
              <a:rPr lang="en-US" sz="1100" b="1" dirty="0"/>
              <a:t>Benefits</a:t>
            </a:r>
            <a:endParaRPr lang="en-US" sz="1100" dirty="0"/>
          </a:p>
          <a:p>
            <a:pPr marL="181220" indent="-181220">
              <a:buFont typeface="Arial" panose="020B0604020202020204" pitchFamily="34" charset="0"/>
              <a:buChar char="•"/>
            </a:pPr>
            <a:r>
              <a:rPr lang="en-US" sz="1100" dirty="0"/>
              <a:t>Head start on college</a:t>
            </a:r>
          </a:p>
          <a:p>
            <a:pPr marL="181220" indent="-181220">
              <a:buFont typeface="Arial" panose="020B0604020202020204" pitchFamily="34" charset="0"/>
              <a:buChar char="•"/>
            </a:pPr>
            <a:r>
              <a:rPr lang="en-US" sz="1100" dirty="0"/>
              <a:t>Positive academic, social, and long term impact</a:t>
            </a:r>
          </a:p>
          <a:p>
            <a:pPr marL="181220" indent="-181220">
              <a:buFont typeface="Arial" panose="020B0604020202020204" pitchFamily="34" charset="0"/>
              <a:buChar char="•"/>
            </a:pPr>
            <a:r>
              <a:rPr lang="en-US" sz="1100" dirty="0"/>
              <a:t>Enhanced preparation for college-level general education courses</a:t>
            </a:r>
          </a:p>
          <a:p>
            <a:pPr marL="181220" indent="-181220">
              <a:buFont typeface="Arial" panose="020B0604020202020204" pitchFamily="34" charset="0"/>
              <a:buChar char="•"/>
            </a:pPr>
            <a:r>
              <a:rPr lang="en-US" sz="1100" dirty="0"/>
              <a:t>Leadership training, service learning and team building opportunities</a:t>
            </a:r>
          </a:p>
          <a:p>
            <a:pPr marL="181220" indent="-181220">
              <a:buFont typeface="Arial" panose="020B0604020202020204" pitchFamily="34" charset="0"/>
              <a:buChar char="•"/>
            </a:pPr>
            <a:r>
              <a:rPr lang="en-US" sz="1100" dirty="0"/>
              <a:t>Early move-in to housing  </a:t>
            </a:r>
          </a:p>
          <a:p>
            <a:endParaRPr lang="en-US" sz="1100" b="1" u="sng" dirty="0"/>
          </a:p>
          <a:p>
            <a:r>
              <a:rPr lang="en-US" sz="1100" b="1" u="sng" dirty="0">
                <a:effectLst>
                  <a:outerShdw blurRad="38100" dist="25400" dir="5400000" algn="ctr">
                    <a:srgbClr val="6E747A">
                      <a:alpha val="43000"/>
                    </a:srgbClr>
                  </a:outerShdw>
                </a:effectLst>
              </a:rPr>
              <a:t>TALKING POINTS FOR DEANS &amp; ADVISING MANAGERS</a:t>
            </a:r>
            <a:endParaRPr lang="en-US" sz="1100" dirty="0"/>
          </a:p>
          <a:p>
            <a:r>
              <a:rPr lang="en-US" sz="1100" dirty="0">
                <a:effectLst>
                  <a:outerShdw blurRad="38100" dist="25400" dir="5400000" algn="ctr">
                    <a:srgbClr val="6E747A">
                      <a:alpha val="43000"/>
                    </a:srgbClr>
                  </a:outerShdw>
                </a:effectLst>
              </a:rPr>
              <a:t> </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Scholars Academy is designed to serve all students with a focus on the needs of first generation, Pell Eligible, and students who face barriers in obtaining a quality education.</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Scholars Academy provides students a head start to the university and prepares them in critical areas of time-management, studying, test taking, college reading, math, and much more through a two-week Freshmen Summer Institute.</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Scholars Academy allows students to build a strong support system with administration, faculty, peer mentors, and fellow participants.</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Scholars Academy participants maintain a higher retention rate than those students who do not join the Academy.</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 </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Stop by the Scholars Academy table at the picnic this afternoon.</a:t>
            </a:r>
            <a:endParaRPr lang="en-US" sz="1100" b="1" dirty="0"/>
          </a:p>
        </p:txBody>
      </p:sp>
      <p:sp>
        <p:nvSpPr>
          <p:cNvPr id="4" name="Slide Number Placeholder 3"/>
          <p:cNvSpPr>
            <a:spLocks noGrp="1"/>
          </p:cNvSpPr>
          <p:nvPr>
            <p:ph type="sldNum" sz="quarter" idx="10"/>
          </p:nvPr>
        </p:nvSpPr>
        <p:spPr/>
        <p:txBody>
          <a:bodyPr/>
          <a:lstStyle/>
          <a:p>
            <a:fld id="{AD7AA561-9CBC-455E-A8D9-DD1AAAB44FC8}" type="slidenum">
              <a:rPr lang="en-US" smtClean="0"/>
              <a:t>20</a:t>
            </a:fld>
            <a:endParaRPr lang="en-US"/>
          </a:p>
        </p:txBody>
      </p:sp>
    </p:spTree>
    <p:extLst>
      <p:ext uri="{BB962C8B-B14F-4D97-AF65-F5344CB8AC3E}">
        <p14:creationId xmlns:p14="http://schemas.microsoft.com/office/powerpoint/2010/main" val="896861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21</a:t>
            </a:fld>
            <a:endParaRPr lang="en-US"/>
          </a:p>
        </p:txBody>
      </p:sp>
    </p:spTree>
    <p:extLst>
      <p:ext uri="{BB962C8B-B14F-4D97-AF65-F5344CB8AC3E}">
        <p14:creationId xmlns:p14="http://schemas.microsoft.com/office/powerpoint/2010/main" val="1571281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Supplemental Instruction</a:t>
            </a:r>
            <a:endParaRPr lang="en-US" sz="1100" dirty="0"/>
          </a:p>
          <a:p>
            <a:endParaRPr lang="en-US" sz="1100" b="1" u="sng" dirty="0"/>
          </a:p>
          <a:p>
            <a:pPr>
              <a:buFont typeface="Arial"/>
              <a:buBlip>
                <a:blip r:embed="rId3"/>
              </a:buBlip>
            </a:pPr>
            <a:r>
              <a:rPr lang="en-US" sz="1100" dirty="0">
                <a:solidFill>
                  <a:schemeClr val="accent5">
                    <a:lumMod val="50000"/>
                  </a:schemeClr>
                </a:solidFill>
                <a:latin typeface="Avenir Heavy"/>
              </a:rPr>
              <a:t>Supplemental Instruction (SI)</a:t>
            </a:r>
          </a:p>
          <a:p>
            <a:pPr lvl="1"/>
            <a:r>
              <a:rPr lang="en-US" sz="1100" dirty="0">
                <a:solidFill>
                  <a:srgbClr val="00275D"/>
                </a:solidFill>
                <a:latin typeface="Avenir Heavy"/>
              </a:rPr>
              <a:t>Peer-assisted, group study and discussion methodology that uses regularly scheduled, informal SI sessions to help students develop greater understanding of challenging content, refine study skills, and better integrate course material into their work and lives</a:t>
            </a:r>
          </a:p>
          <a:p>
            <a:endParaRPr lang="en-US" sz="1100" b="1" u="sng" dirty="0"/>
          </a:p>
          <a:p>
            <a:r>
              <a:rPr lang="en-US" sz="1100" dirty="0"/>
              <a:t>SI targets historically challenging courses, and SI leaders coordinate sessions in which students work together to immerse themselves in lecture material and content at a level over and above what is possible in traditional class meetings.  These sessions are great ways for students to explore challenging concepts or ideas; review and analyze class notes; deconstruct and discuss difficult reading assignments; learn test-taking strategies; and review for exams.  SI leaders are embedded in the courses in which they are responsible for leading group study sessions, and have typically performed at a very high level in those courses.  In short, SI leaders are in many ways just like you.  They have already completed your course and are eager to share their experiences and expertise with you!</a:t>
            </a:r>
          </a:p>
          <a:p>
            <a:endParaRPr lang="en-US" sz="1100" dirty="0"/>
          </a:p>
          <a:p>
            <a:r>
              <a:rPr lang="en-US" sz="1100" b="1" dirty="0"/>
              <a:t>Why should you attend Supplemental Instruction sessions?</a:t>
            </a:r>
          </a:p>
          <a:p>
            <a:endParaRPr lang="en-US" sz="1100" b="1" dirty="0"/>
          </a:p>
          <a:p>
            <a:pPr marL="181220" indent="-181220">
              <a:buFont typeface="Arial" panose="020B0604020202020204" pitchFamily="34" charset="0"/>
              <a:buChar char="•"/>
            </a:pPr>
            <a:r>
              <a:rPr lang="en-US" sz="1100" dirty="0"/>
              <a:t>First and foremost, because they work!  It is not uncommon for SI participants to score a half to full letter grade higher than non-participants, depending on their attendance and on the course.  </a:t>
            </a:r>
          </a:p>
          <a:p>
            <a:pPr marL="181220" indent="-181220">
              <a:buFont typeface="Arial" panose="020B0604020202020204" pitchFamily="34" charset="0"/>
              <a:buChar char="•"/>
            </a:pPr>
            <a:r>
              <a:rPr lang="en-US" sz="1100" dirty="0"/>
              <a:t>Through informal seminars, SI not only helps students with course material.  It also helps students develop the skills that they need to further their work at MTSU as successful and self-sufficient students.</a:t>
            </a:r>
          </a:p>
          <a:p>
            <a:pPr marL="181220" indent="-181220">
              <a:buFont typeface="Arial" panose="020B0604020202020204" pitchFamily="34" charset="0"/>
              <a:buChar char="•"/>
            </a:pPr>
            <a:r>
              <a:rPr lang="en-US" sz="1100" dirty="0"/>
              <a:t>SI gives you exclusive access to professionally trained SI leaders in group discussion and review sessions, where you can enhance your understanding of assigned material, practice course content, and develop skill-sets to support your long-term success at MTSU.</a:t>
            </a:r>
          </a:p>
          <a:p>
            <a:pPr marL="181220" indent="-181220">
              <a:buFont typeface="Arial" panose="020B0604020202020204" pitchFamily="34" charset="0"/>
              <a:buChar char="•"/>
            </a:pPr>
            <a:r>
              <a:rPr lang="en-US" sz="1100" dirty="0"/>
              <a:t>There is no long-term commitment or special forms required!  Attend as many or as few sessions as you wish, or as you need them.  Regular attendance is encouraged since what you get out of SI tends to correlate with the time and effort that you put into your participation.  So attend weekly, or just attend as your exams approach!</a:t>
            </a:r>
          </a:p>
          <a:p>
            <a:pPr marL="181220" indent="-181220">
              <a:buFont typeface="Arial" panose="020B0604020202020204" pitchFamily="34" charset="0"/>
              <a:buChar char="•"/>
            </a:pPr>
            <a:r>
              <a:rPr lang="en-US" sz="1100" dirty="0"/>
              <a:t>SI is voluntary and offered by the Office of Student Success FREE of charge to students enrolled in Supplemental Instruction courses.  All that is required of you is your time, effort, enthusiasm, and participation.</a:t>
            </a:r>
          </a:p>
          <a:p>
            <a:endParaRPr lang="en-US" sz="1100" dirty="0"/>
          </a:p>
          <a:p>
            <a:r>
              <a:rPr lang="en-US" sz="1100" b="1" dirty="0"/>
              <a:t> Benefits of Attending SI</a:t>
            </a:r>
          </a:p>
          <a:p>
            <a:pPr marL="181220" indent="-181220">
              <a:buFont typeface="Arial" panose="020B0604020202020204" pitchFamily="34" charset="0"/>
              <a:buChar char="•"/>
            </a:pPr>
            <a:r>
              <a:rPr lang="en-US" sz="1100" dirty="0"/>
              <a:t>Typically higher course grades and better long-term student success, according to data from partner universities and the International Center for Supplemental Instruction, and various other research studies.</a:t>
            </a:r>
          </a:p>
          <a:p>
            <a:pPr marL="181220" indent="-181220">
              <a:buFont typeface="Arial" panose="020B0604020202020204" pitchFamily="34" charset="0"/>
              <a:buChar char="•"/>
            </a:pPr>
            <a:r>
              <a:rPr lang="en-US" sz="1100" dirty="0"/>
              <a:t>Meet new and interesting people, and increase your involvement in and connection to the MTSU campus (another important element of student success, more generally).</a:t>
            </a:r>
          </a:p>
          <a:p>
            <a:pPr marL="181220" indent="-181220">
              <a:buFont typeface="Arial" panose="020B0604020202020204" pitchFamily="34" charset="0"/>
              <a:buChar char="•"/>
            </a:pPr>
            <a:r>
              <a:rPr lang="en-US" sz="1100" dirty="0"/>
              <a:t>Learn and embrace valuable learning and analytical skills through directed exercises and discussions with your professional SI leader and your classmates.</a:t>
            </a:r>
          </a:p>
          <a:p>
            <a:pPr marL="181220" indent="-181220">
              <a:buFont typeface="Arial" panose="020B0604020202020204" pitchFamily="34" charset="0"/>
              <a:buChar char="•"/>
            </a:pPr>
            <a:r>
              <a:rPr lang="en-US" sz="1100" dirty="0"/>
              <a:t>Enjoy and immerse yourself in the learning process, the lifeblood of the university.</a:t>
            </a:r>
          </a:p>
          <a:p>
            <a:endParaRPr lang="en-US" sz="1100" b="1" u="sng" dirty="0"/>
          </a:p>
        </p:txBody>
      </p:sp>
      <p:sp>
        <p:nvSpPr>
          <p:cNvPr id="4" name="Slide Number Placeholder 3"/>
          <p:cNvSpPr>
            <a:spLocks noGrp="1"/>
          </p:cNvSpPr>
          <p:nvPr>
            <p:ph type="sldNum" sz="quarter" idx="10"/>
          </p:nvPr>
        </p:nvSpPr>
        <p:spPr/>
        <p:txBody>
          <a:bodyPr/>
          <a:lstStyle/>
          <a:p>
            <a:fld id="{AD7AA561-9CBC-455E-A8D9-DD1AAAB44FC8}" type="slidenum">
              <a:rPr lang="en-US" smtClean="0"/>
              <a:t>22</a:t>
            </a:fld>
            <a:endParaRPr lang="en-US"/>
          </a:p>
        </p:txBody>
      </p:sp>
    </p:spTree>
    <p:extLst>
      <p:ext uri="{BB962C8B-B14F-4D97-AF65-F5344CB8AC3E}">
        <p14:creationId xmlns:p14="http://schemas.microsoft.com/office/powerpoint/2010/main" val="53188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23</a:t>
            </a:fld>
            <a:endParaRPr lang="en-US"/>
          </a:p>
        </p:txBody>
      </p:sp>
    </p:spTree>
    <p:extLst>
      <p:ext uri="{BB962C8B-B14F-4D97-AF65-F5344CB8AC3E}">
        <p14:creationId xmlns:p14="http://schemas.microsoft.com/office/powerpoint/2010/main" val="112371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dirty="0">
                <a:latin typeface="Avenir Heavy"/>
              </a:rPr>
              <a:t>The mission of the MTSU academic advising </a:t>
            </a:r>
            <a:r>
              <a:rPr lang="en-US" b="1" dirty="0">
                <a:latin typeface="Avenir Heavy"/>
              </a:rPr>
              <a:t>process</a:t>
            </a:r>
            <a:r>
              <a:rPr lang="en-US" dirty="0">
                <a:latin typeface="Avenir Heavy"/>
              </a:rPr>
              <a:t> is to provide a quality, student-centered environment that </a:t>
            </a:r>
            <a:r>
              <a:rPr lang="en-US" b="1" dirty="0">
                <a:latin typeface="Avenir Heavy"/>
              </a:rPr>
              <a:t>promotes</a:t>
            </a:r>
            <a:r>
              <a:rPr lang="en-US" dirty="0">
                <a:latin typeface="Avenir Heavy"/>
              </a:rPr>
              <a:t> intellectual growth. This </a:t>
            </a:r>
            <a:r>
              <a:rPr lang="en-US" b="1" dirty="0">
                <a:latin typeface="Avenir Heavy"/>
              </a:rPr>
              <a:t>process</a:t>
            </a:r>
            <a:r>
              <a:rPr lang="en-US" dirty="0">
                <a:latin typeface="Avenir Heavy"/>
              </a:rPr>
              <a:t> is dedicated to fostering a </a:t>
            </a:r>
            <a:r>
              <a:rPr lang="en-US" b="1" u="sng" dirty="0">
                <a:latin typeface="Avenir Heavy"/>
              </a:rPr>
              <a:t>collaborative</a:t>
            </a:r>
            <a:r>
              <a:rPr lang="en-US" dirty="0">
                <a:latin typeface="Avenir Heavy"/>
              </a:rPr>
              <a:t> and </a:t>
            </a:r>
            <a:r>
              <a:rPr lang="en-US" b="1" u="sng" dirty="0">
                <a:latin typeface="Avenir Heavy"/>
              </a:rPr>
              <a:t>mentoring relationship </a:t>
            </a:r>
            <a:r>
              <a:rPr lang="en-US" dirty="0">
                <a:latin typeface="Avenir Heavy"/>
              </a:rPr>
              <a:t>among advisors, students and the university community. Students are encouraged to </a:t>
            </a:r>
            <a:r>
              <a:rPr lang="en-US" b="1" dirty="0">
                <a:latin typeface="Avenir Heavy"/>
              </a:rPr>
              <a:t>think</a:t>
            </a:r>
            <a:r>
              <a:rPr lang="en-US" dirty="0">
                <a:latin typeface="Avenir Heavy"/>
              </a:rPr>
              <a:t> </a:t>
            </a:r>
            <a:r>
              <a:rPr lang="en-US" b="1" i="1" dirty="0">
                <a:latin typeface="Avenir Heavy"/>
              </a:rPr>
              <a:t>logically</a:t>
            </a:r>
            <a:r>
              <a:rPr lang="en-US" dirty="0">
                <a:latin typeface="Avenir Heavy"/>
              </a:rPr>
              <a:t>, </a:t>
            </a:r>
            <a:r>
              <a:rPr lang="en-US" b="1" i="1" dirty="0">
                <a:latin typeface="Avenir Heavy"/>
              </a:rPr>
              <a:t>critically,</a:t>
            </a:r>
            <a:r>
              <a:rPr lang="en-US" dirty="0">
                <a:latin typeface="Avenir Heavy"/>
              </a:rPr>
              <a:t> and </a:t>
            </a:r>
            <a:r>
              <a:rPr lang="en-US" b="1" i="1" dirty="0">
                <a:latin typeface="Avenir Heavy"/>
              </a:rPr>
              <a:t>creatively</a:t>
            </a:r>
            <a:r>
              <a:rPr lang="en-US" dirty="0">
                <a:latin typeface="Avenir Heavy"/>
              </a:rPr>
              <a:t> in order to </a:t>
            </a:r>
            <a:r>
              <a:rPr lang="en-US" b="1" dirty="0">
                <a:latin typeface="Avenir Heavy"/>
              </a:rPr>
              <a:t>assume ownership </a:t>
            </a:r>
            <a:r>
              <a:rPr lang="en-US" dirty="0">
                <a:latin typeface="Avenir Heavy"/>
              </a:rPr>
              <a:t>of their lifelong educational goals. Advisors </a:t>
            </a:r>
            <a:r>
              <a:rPr lang="en-US" b="1" dirty="0">
                <a:latin typeface="Avenir Heavy"/>
              </a:rPr>
              <a:t>guide</a:t>
            </a:r>
            <a:r>
              <a:rPr lang="en-US" dirty="0">
                <a:latin typeface="Avenir Heavy"/>
              </a:rPr>
              <a:t> students through a variety of support services that </a:t>
            </a:r>
            <a:r>
              <a:rPr lang="en-US" b="1" dirty="0">
                <a:latin typeface="Avenir Heavy"/>
              </a:rPr>
              <a:t>enable</a:t>
            </a:r>
            <a:r>
              <a:rPr lang="en-US" dirty="0">
                <a:latin typeface="Avenir Heavy"/>
              </a:rPr>
              <a:t> them to make a successful and holistic </a:t>
            </a:r>
            <a:r>
              <a:rPr lang="en-US" b="1" dirty="0">
                <a:latin typeface="Avenir Heavy"/>
              </a:rPr>
              <a:t>transition</a:t>
            </a:r>
            <a:r>
              <a:rPr lang="en-US" dirty="0">
                <a:latin typeface="Avenir Heavy"/>
              </a:rPr>
              <a:t> in the MTSU and global community.</a:t>
            </a:r>
          </a:p>
          <a:p>
            <a:pPr>
              <a:buBlip>
                <a:blip r:embed="rId3"/>
              </a:buBlip>
            </a:pPr>
            <a:r>
              <a:rPr lang="en-US" dirty="0">
                <a:latin typeface="Avenir Heavy"/>
              </a:rPr>
              <a:t>“Academic advising is the only structured service on the campus in which all students have the opportunity for on-going, one-to-one contact with a concerned representative of the institution.” </a:t>
            </a:r>
            <a:r>
              <a:rPr lang="en-US" dirty="0" err="1">
                <a:latin typeface="Avenir Heavy"/>
              </a:rPr>
              <a:t>Habley</a:t>
            </a:r>
            <a:r>
              <a:rPr lang="en-US" dirty="0">
                <a:latin typeface="Avenir Heavy"/>
              </a:rPr>
              <a:t>, W. R. (1994).</a:t>
            </a:r>
          </a:p>
          <a:p>
            <a:pPr>
              <a:buBlip>
                <a:blip r:embed="rId3"/>
              </a:buBlip>
            </a:pPr>
            <a:r>
              <a:rPr lang="en-US" dirty="0">
                <a:latin typeface="Avenir Heavy"/>
              </a:rPr>
              <a:t>Pgs. 7-10 in student folder</a:t>
            </a:r>
          </a:p>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24</a:t>
            </a:fld>
            <a:endParaRPr lang="en-US"/>
          </a:p>
        </p:txBody>
      </p:sp>
    </p:spTree>
    <p:extLst>
      <p:ext uri="{BB962C8B-B14F-4D97-AF65-F5344CB8AC3E}">
        <p14:creationId xmlns:p14="http://schemas.microsoft.com/office/powerpoint/2010/main" val="326670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25</a:t>
            </a:fld>
            <a:endParaRPr lang="en-US"/>
          </a:p>
        </p:txBody>
      </p:sp>
    </p:spTree>
    <p:extLst>
      <p:ext uri="{BB962C8B-B14F-4D97-AF65-F5344CB8AC3E}">
        <p14:creationId xmlns:p14="http://schemas.microsoft.com/office/powerpoint/2010/main" val="132042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26</a:t>
            </a:fld>
            <a:endParaRPr lang="en-US"/>
          </a:p>
        </p:txBody>
      </p:sp>
    </p:spTree>
    <p:extLst>
      <p:ext uri="{BB962C8B-B14F-4D97-AF65-F5344CB8AC3E}">
        <p14:creationId xmlns:p14="http://schemas.microsoft.com/office/powerpoint/2010/main" val="342980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3</a:t>
            </a:fld>
            <a:endParaRPr lang="en-US"/>
          </a:p>
        </p:txBody>
      </p:sp>
    </p:spTree>
    <p:extLst>
      <p:ext uri="{BB962C8B-B14F-4D97-AF65-F5344CB8AC3E}">
        <p14:creationId xmlns:p14="http://schemas.microsoft.com/office/powerpoint/2010/main" val="304418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4</a:t>
            </a:fld>
            <a:endParaRPr lang="en-US"/>
          </a:p>
        </p:txBody>
      </p:sp>
    </p:spTree>
    <p:extLst>
      <p:ext uri="{BB962C8B-B14F-4D97-AF65-F5344CB8AC3E}">
        <p14:creationId xmlns:p14="http://schemas.microsoft.com/office/powerpoint/2010/main" val="199093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275C"/>
                </a:solidFill>
                <a:latin typeface="Avenir Heavy"/>
              </a:rPr>
              <a:t>1911 – Middle Tennessee State Normal School</a:t>
            </a:r>
          </a:p>
          <a:p>
            <a:pPr marL="362439" indent="-362439">
              <a:buBlip>
                <a:blip r:embed="rId3"/>
              </a:buBlip>
            </a:pPr>
            <a:r>
              <a:rPr lang="en-US" dirty="0">
                <a:solidFill>
                  <a:srgbClr val="00275C"/>
                </a:solidFill>
                <a:latin typeface="Avenir Heavy"/>
              </a:rPr>
              <a:t>Normal schools were expected to establish teaching standards or “norms.”</a:t>
            </a:r>
          </a:p>
          <a:p>
            <a:pPr marL="362439" indent="-362439">
              <a:buBlip>
                <a:blip r:embed="rId3"/>
              </a:buBlip>
            </a:pPr>
            <a:r>
              <a:rPr lang="en-US" dirty="0">
                <a:solidFill>
                  <a:srgbClr val="00275C"/>
                </a:solidFill>
                <a:latin typeface="Avenir Heavy"/>
              </a:rPr>
              <a:t>President R. L. Jones and 18 faculty members were joined by 125 students on September 11, 1911 in a single building that housed all classrooms, offices, meeting rooms, and the library. </a:t>
            </a:r>
            <a:endParaRPr lang="en-US" sz="1400" dirty="0">
              <a:solidFill>
                <a:srgbClr val="00275C"/>
              </a:solidFill>
              <a:latin typeface="Avenir Heavy"/>
            </a:endParaRPr>
          </a:p>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5</a:t>
            </a:fld>
            <a:endParaRPr lang="en-US"/>
          </a:p>
        </p:txBody>
      </p:sp>
    </p:spTree>
    <p:extLst>
      <p:ext uri="{BB962C8B-B14F-4D97-AF65-F5344CB8AC3E}">
        <p14:creationId xmlns:p14="http://schemas.microsoft.com/office/powerpoint/2010/main" val="106989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6</a:t>
            </a:fld>
            <a:endParaRPr lang="en-US"/>
          </a:p>
        </p:txBody>
      </p:sp>
    </p:spTree>
    <p:extLst>
      <p:ext uri="{BB962C8B-B14F-4D97-AF65-F5344CB8AC3E}">
        <p14:creationId xmlns:p14="http://schemas.microsoft.com/office/powerpoint/2010/main" val="307930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7</a:t>
            </a:fld>
            <a:endParaRPr lang="en-US"/>
          </a:p>
        </p:txBody>
      </p:sp>
    </p:spTree>
    <p:extLst>
      <p:ext uri="{BB962C8B-B14F-4D97-AF65-F5344CB8AC3E}">
        <p14:creationId xmlns:p14="http://schemas.microsoft.com/office/powerpoint/2010/main" val="336391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8</a:t>
            </a:fld>
            <a:endParaRPr lang="en-US"/>
          </a:p>
        </p:txBody>
      </p:sp>
    </p:spTree>
    <p:extLst>
      <p:ext uri="{BB962C8B-B14F-4D97-AF65-F5344CB8AC3E}">
        <p14:creationId xmlns:p14="http://schemas.microsoft.com/office/powerpoint/2010/main" val="163449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9</a:t>
            </a:fld>
            <a:endParaRPr lang="en-US"/>
          </a:p>
        </p:txBody>
      </p:sp>
    </p:spTree>
    <p:extLst>
      <p:ext uri="{BB962C8B-B14F-4D97-AF65-F5344CB8AC3E}">
        <p14:creationId xmlns:p14="http://schemas.microsoft.com/office/powerpoint/2010/main" val="223057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5E022-4998-0446-BAD2-4FC75E64D369}"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5316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50959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5441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20027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5E022-4998-0446-BAD2-4FC75E64D369}"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1204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5E022-4998-0446-BAD2-4FC75E64D369}" type="datetimeFigureOut">
              <a:rPr lang="en-US" smtClean="0"/>
              <a:t>5/23/22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86485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5E022-4998-0446-BAD2-4FC75E64D369}" type="datetimeFigureOut">
              <a:rPr lang="en-US" smtClean="0"/>
              <a:t>5/23/22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447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5E022-4998-0446-BAD2-4FC75E64D369}" type="datetimeFigureOut">
              <a:rPr lang="en-US" smtClean="0"/>
              <a:t>5/23/22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00261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5E022-4998-0446-BAD2-4FC75E64D369}" type="datetimeFigureOut">
              <a:rPr lang="en-US" smtClean="0"/>
              <a:t>5/23/22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75918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5E022-4998-0446-BAD2-4FC75E64D369}" type="datetimeFigureOut">
              <a:rPr lang="en-US" smtClean="0"/>
              <a:t>5/23/22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498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5E022-4998-0446-BAD2-4FC75E64D369}" type="datetimeFigureOut">
              <a:rPr lang="en-US" smtClean="0"/>
              <a:t>5/23/22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5908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5E022-4998-0446-BAD2-4FC75E64D369}" type="datetimeFigureOut">
              <a:rPr lang="en-US" smtClean="0"/>
              <a:t>5/23/22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1B9DF-1F5D-1845-8A04-1C8EC9D7A1A6}" type="slidenum">
              <a:rPr lang="en-US" smtClean="0"/>
              <a:t>‹#›</a:t>
            </a:fld>
            <a:endParaRPr lang="en-US"/>
          </a:p>
        </p:txBody>
      </p:sp>
    </p:spTree>
    <p:extLst>
      <p:ext uri="{BB962C8B-B14F-4D97-AF65-F5344CB8AC3E}">
        <p14:creationId xmlns:p14="http://schemas.microsoft.com/office/powerpoint/2010/main" val="99173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youtu.be/FSFZZrg6WnU" TargetMode="External"/><Relationship Id="rId4" Type="http://schemas.openxmlformats.org/officeDocument/2006/relationships/hyperlink" Target="https://youtu.be/RLBqYJlcwS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youtu.be/Mr6Je3Xzt_s" TargetMode="External"/><Relationship Id="rId5" Type="http://schemas.openxmlformats.org/officeDocument/2006/relationships/hyperlink" Target="https://youtu.be/EWWuIaVwUwU"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hyperlink" Target="https://youtu.be/cMTeDEMfGiM"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hyperlink" Target="https://www.mtsu.edu/writing-center/online-resources.php" TargetMode="External"/><Relationship Id="rId3" Type="http://schemas.openxmlformats.org/officeDocument/2006/relationships/image" Target="../media/image3.jpg"/><Relationship Id="rId7" Type="http://schemas.openxmlformats.org/officeDocument/2006/relationships/hyperlink" Target="https://www.mtsu.edu/writing-center/appointments.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mtsu.edu/writing-center/index.php" TargetMode="External"/><Relationship Id="rId11" Type="http://schemas.openxmlformats.org/officeDocument/2006/relationships/image" Target="../media/image19.jpg"/><Relationship Id="rId5" Type="http://schemas.openxmlformats.org/officeDocument/2006/relationships/hyperlink" Target="http://www.mtsu.edu/studentsuccess/tutoring.php" TargetMode="External"/><Relationship Id="rId10" Type="http://schemas.openxmlformats.org/officeDocument/2006/relationships/hyperlink" Target="https://www.mtsu.edu/writing-center/writing-groups.php" TargetMode="External"/><Relationship Id="rId4" Type="http://schemas.openxmlformats.org/officeDocument/2006/relationships/image" Target="../media/image4.png"/><Relationship Id="rId9" Type="http://schemas.openxmlformats.org/officeDocument/2006/relationships/hyperlink" Target="https://www.mtsu.edu/writing-center/workshops_and_events.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mailto:Brelinda.Johnson@mtsu.edu"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ailto:Brelinda.Johnson@mtsu.edu" TargetMode="External"/><Relationship Id="rId5" Type="http://schemas.openxmlformats.org/officeDocument/2006/relationships/image" Target="../media/image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jpg"/><Relationship Id="rId7" Type="http://schemas.openxmlformats.org/officeDocument/2006/relationships/hyperlink" Target="http://www.mtsu.edu/studentsuccess/best-practices.php"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mtsu.edu/studentsuccess/students.php" TargetMode="External"/><Relationship Id="rId5" Type="http://schemas.openxmlformats.org/officeDocument/2006/relationships/hyperlink" Target="http://www.mtsu.edu/studentsuccess/"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hyperlink" Target="https://youtu.be/TbLXTKKNZ1A" TargetMode="External"/><Relationship Id="rId3" Type="http://schemas.openxmlformats.org/officeDocument/2006/relationships/image" Target="../media/image3.jpg"/><Relationship Id="rId7" Type="http://schemas.openxmlformats.org/officeDocument/2006/relationships/hyperlink" Target="https://www.gvsu.edu/cost/"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mtsu.edu/financial-aid/study-abroad.php" TargetMode="External"/><Relationship Id="rId5" Type="http://schemas.openxmlformats.org/officeDocument/2006/relationships/hyperlink" Target="https://mtsu.studioabroad.com/"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hyperlink" Target="https://youtu.be/zhrJD-Qgpb4" TargetMode="External"/><Relationship Id="rId13" Type="http://schemas.openxmlformats.org/officeDocument/2006/relationships/hyperlink" Target="https://youtu.be/2-o5UIez9Ro" TargetMode="External"/><Relationship Id="rId3" Type="http://schemas.openxmlformats.org/officeDocument/2006/relationships/image" Target="../media/image1.jpg"/><Relationship Id="rId7" Type="http://schemas.openxmlformats.org/officeDocument/2006/relationships/hyperlink" Target="https://youtu.be/OrO6_Ax4BMo" TargetMode="External"/><Relationship Id="rId12" Type="http://schemas.openxmlformats.org/officeDocument/2006/relationships/hyperlink" Target="https://youtu.be/6sEEZqxjI-4"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youtu.be/Elw9t0UV2b4" TargetMode="External"/><Relationship Id="rId11" Type="http://schemas.openxmlformats.org/officeDocument/2006/relationships/hyperlink" Target="https://youtu.be/Dt7-VSilI4k" TargetMode="External"/><Relationship Id="rId5" Type="http://schemas.openxmlformats.org/officeDocument/2006/relationships/hyperlink" Target="https://youtu.be/cMTeDEMfGiM" TargetMode="External"/><Relationship Id="rId10" Type="http://schemas.openxmlformats.org/officeDocument/2006/relationships/hyperlink" Target="https://youtu.be/N0aMgDBDfXk" TargetMode="External"/><Relationship Id="rId4" Type="http://schemas.openxmlformats.org/officeDocument/2006/relationships/hyperlink" Target="https://youtu.be/B0dmLWcICEE" TargetMode="External"/><Relationship Id="rId9" Type="http://schemas.openxmlformats.org/officeDocument/2006/relationships/hyperlink" Target="https://youtu.be/ZzK9pbnTHM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064188" y="2428875"/>
            <a:ext cx="8870132" cy="1078735"/>
          </a:xfrm>
        </p:spPr>
        <p:txBody>
          <a:bodyPr>
            <a:noAutofit/>
          </a:bodyPr>
          <a:lstStyle/>
          <a:p>
            <a:pPr algn="l"/>
            <a:r>
              <a:rPr lang="en-US" b="1" dirty="0">
                <a:solidFill>
                  <a:schemeClr val="accent5">
                    <a:lumMod val="50000"/>
                  </a:schemeClr>
                </a:solidFill>
                <a:latin typeface="Avenir Heavy" charset="0"/>
                <a:ea typeface="Avenir Heavy" charset="0"/>
                <a:cs typeface="Avenir Heavy" charset="0"/>
                <a:hlinkClick r:id="rId4"/>
              </a:rPr>
              <a:t>College </a:t>
            </a:r>
            <a:br>
              <a:rPr lang="en-US" b="1" dirty="0">
                <a:solidFill>
                  <a:schemeClr val="accent5">
                    <a:lumMod val="50000"/>
                  </a:schemeClr>
                </a:solidFill>
                <a:latin typeface="Avenir Heavy" charset="0"/>
                <a:ea typeface="Avenir Heavy" charset="0"/>
                <a:cs typeface="Avenir Heavy" charset="0"/>
                <a:hlinkClick r:id="rId4"/>
              </a:rPr>
            </a:br>
            <a:r>
              <a:rPr lang="en-US" b="1" dirty="0">
                <a:solidFill>
                  <a:schemeClr val="accent5">
                    <a:lumMod val="50000"/>
                  </a:schemeClr>
                </a:solidFill>
                <a:latin typeface="Avenir Heavy" charset="0"/>
                <a:ea typeface="Avenir Heavy" charset="0"/>
                <a:cs typeface="Avenir Heavy" charset="0"/>
                <a:hlinkClick r:id="rId4"/>
              </a:rPr>
              <a:t>of Education</a:t>
            </a:r>
            <a:endParaRPr lang="en-US" b="1" dirty="0">
              <a:solidFill>
                <a:schemeClr val="accent5">
                  <a:lumMod val="50000"/>
                </a:schemeClr>
              </a:solidFill>
              <a:latin typeface="Avenir Heavy" charset="0"/>
              <a:ea typeface="Avenir Heavy" charset="0"/>
              <a:cs typeface="Avenir Heavy" charset="0"/>
            </a:endParaRPr>
          </a:p>
        </p:txBody>
      </p:sp>
      <p:sp>
        <p:nvSpPr>
          <p:cNvPr id="3" name="Subtitle 2"/>
          <p:cNvSpPr>
            <a:spLocks noGrp="1"/>
          </p:cNvSpPr>
          <p:nvPr>
            <p:ph type="subTitle" idx="1"/>
          </p:nvPr>
        </p:nvSpPr>
        <p:spPr>
          <a:xfrm>
            <a:off x="7064187" y="3470590"/>
            <a:ext cx="8771517" cy="539656"/>
          </a:xfrm>
        </p:spPr>
        <p:txBody>
          <a:bodyPr/>
          <a:lstStyle/>
          <a:p>
            <a:pPr algn="l"/>
            <a:r>
              <a:rPr lang="en-US" dirty="0">
                <a:solidFill>
                  <a:srgbClr val="00275D"/>
                </a:solidFill>
                <a:latin typeface="Avenir Medium" charset="0"/>
                <a:ea typeface="Avenir Medium" charset="0"/>
                <a:cs typeface="Avenir Medium" charset="0"/>
              </a:rPr>
              <a:t>Elementary &amp; Special Education</a:t>
            </a:r>
          </a:p>
        </p:txBody>
      </p:sp>
      <p:pic>
        <p:nvPicPr>
          <p:cNvPr id="5" name="Picture 4" descr="https://itdapp06prod.fsa.mtsu.edu/customs/images/customsGlob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306" y="4410636"/>
            <a:ext cx="1774333" cy="177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8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0" y="1350140"/>
            <a:ext cx="12191999"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accent5">
                    <a:lumMod val="50000"/>
                  </a:schemeClr>
                </a:solidFill>
                <a:latin typeface="Avenir Heavy" charset="0"/>
                <a:ea typeface="Avenir Heavy" charset="0"/>
                <a:cs typeface="Avenir Heavy" charset="0"/>
              </a:rPr>
              <a:t>Future Teachers!</a:t>
            </a:r>
          </a:p>
        </p:txBody>
      </p:sp>
      <p:pic>
        <p:nvPicPr>
          <p:cNvPr id="5" name="Picture 4" descr="Progressive Charlestown: Potential teachers dropping ou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846" y="2428875"/>
            <a:ext cx="3789485" cy="3789485"/>
          </a:xfrm>
          <a:prstGeom prst="rect">
            <a:avLst/>
          </a:prstGeom>
        </p:spPr>
      </p:pic>
    </p:spTree>
    <p:extLst>
      <p:ext uri="{BB962C8B-B14F-4D97-AF65-F5344CB8AC3E}">
        <p14:creationId xmlns:p14="http://schemas.microsoft.com/office/powerpoint/2010/main" val="146449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6365630" y="283552"/>
            <a:ext cx="5336931"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ea typeface="Avenir Heavy" charset="0"/>
                <a:cs typeface="Avenir Heavy" charset="0"/>
              </a:rPr>
              <a:t>College </a:t>
            </a:r>
            <a:br>
              <a:rPr lang="en-US" sz="6000" b="1" dirty="0">
                <a:solidFill>
                  <a:schemeClr val="accent5">
                    <a:lumMod val="50000"/>
                  </a:schemeClr>
                </a:solidFill>
                <a:latin typeface="Avenir Heavy" charset="0"/>
                <a:ea typeface="Avenir Heavy" charset="0"/>
                <a:cs typeface="Avenir Heavy" charset="0"/>
              </a:rPr>
            </a:br>
            <a:r>
              <a:rPr lang="en-US" sz="6000" b="1" dirty="0">
                <a:solidFill>
                  <a:schemeClr val="accent5">
                    <a:lumMod val="50000"/>
                  </a:schemeClr>
                </a:solidFill>
                <a:latin typeface="Avenir Heavy" charset="0"/>
                <a:ea typeface="Avenir Heavy" charset="0"/>
                <a:cs typeface="Avenir Heavy" charset="0"/>
              </a:rPr>
              <a:t>of Education</a:t>
            </a:r>
          </a:p>
        </p:txBody>
      </p:sp>
      <p:sp>
        <p:nvSpPr>
          <p:cNvPr id="8" name="Subtitle 2"/>
          <p:cNvSpPr txBox="1">
            <a:spLocks/>
          </p:cNvSpPr>
          <p:nvPr/>
        </p:nvSpPr>
        <p:spPr>
          <a:xfrm>
            <a:off x="6365631" y="1915075"/>
            <a:ext cx="5723792" cy="53965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400" dirty="0">
              <a:solidFill>
                <a:srgbClr val="00275D"/>
              </a:solidFill>
              <a:latin typeface="Avenir Medium" charset="0"/>
              <a:ea typeface="Avenir Medium" charset="0"/>
              <a:cs typeface="Avenir Medium" charset="0"/>
            </a:endParaRPr>
          </a:p>
        </p:txBody>
      </p:sp>
      <p:sp>
        <p:nvSpPr>
          <p:cNvPr id="9" name="TextBox 8"/>
          <p:cNvSpPr txBox="1"/>
          <p:nvPr/>
        </p:nvSpPr>
        <p:spPr>
          <a:xfrm>
            <a:off x="6365631" y="2454731"/>
            <a:ext cx="5826370" cy="2954655"/>
          </a:xfrm>
          <a:prstGeom prst="rect">
            <a:avLst/>
          </a:prstGeom>
          <a:noFill/>
        </p:spPr>
        <p:txBody>
          <a:bodyPr wrap="square" rtlCol="0">
            <a:spAutoFit/>
          </a:bodyPr>
          <a:lstStyle/>
          <a:p>
            <a:pPr marL="342900" indent="-342900">
              <a:buBlip>
                <a:blip r:embed="rId4"/>
              </a:buBlip>
            </a:pPr>
            <a:r>
              <a:rPr lang="en-US" sz="2400" b="1" dirty="0">
                <a:solidFill>
                  <a:srgbClr val="00275C"/>
                </a:solidFill>
                <a:latin typeface="Avenir Heavy"/>
                <a:hlinkClick r:id="rId5"/>
              </a:rPr>
              <a:t>Early Childhood Education</a:t>
            </a:r>
            <a:endParaRPr lang="en-US" sz="2400" dirty="0">
              <a:solidFill>
                <a:srgbClr val="00275C"/>
              </a:solidFill>
              <a:latin typeface="Avenir Heavy"/>
            </a:endParaRPr>
          </a:p>
          <a:p>
            <a:pPr lvl="1"/>
            <a:r>
              <a:rPr lang="en-US" dirty="0">
                <a:solidFill>
                  <a:srgbClr val="00275C"/>
                </a:solidFill>
                <a:latin typeface="Avenir Heavy"/>
              </a:rPr>
              <a:t>PreK-3</a:t>
            </a:r>
          </a:p>
          <a:p>
            <a:pPr marL="342900" indent="-342900">
              <a:buBlip>
                <a:blip r:embed="rId4"/>
              </a:buBlip>
            </a:pPr>
            <a:r>
              <a:rPr lang="en-US" sz="2400" b="1" dirty="0">
                <a:solidFill>
                  <a:srgbClr val="00275C"/>
                </a:solidFill>
                <a:latin typeface="Avenir Heavy"/>
              </a:rPr>
              <a:t>Elementary Education</a:t>
            </a:r>
          </a:p>
          <a:p>
            <a:pPr lvl="1"/>
            <a:r>
              <a:rPr lang="en-US" dirty="0">
                <a:solidFill>
                  <a:srgbClr val="00275C"/>
                </a:solidFill>
                <a:latin typeface="Avenir Heavy"/>
              </a:rPr>
              <a:t>K-5</a:t>
            </a:r>
          </a:p>
          <a:p>
            <a:pPr marL="342900" indent="-342900">
              <a:buBlip>
                <a:blip r:embed="rId4"/>
              </a:buBlip>
            </a:pPr>
            <a:r>
              <a:rPr lang="en-US" sz="2400" b="1" dirty="0">
                <a:solidFill>
                  <a:srgbClr val="00275C"/>
                </a:solidFill>
                <a:latin typeface="Avenir Heavy"/>
              </a:rPr>
              <a:t>Middle Level Education</a:t>
            </a:r>
          </a:p>
          <a:p>
            <a:pPr lvl="1"/>
            <a:r>
              <a:rPr lang="en-US" dirty="0">
                <a:solidFill>
                  <a:srgbClr val="00275C"/>
                </a:solidFill>
                <a:latin typeface="Avenir Heavy"/>
              </a:rPr>
              <a:t>Grades 6-8</a:t>
            </a:r>
          </a:p>
          <a:p>
            <a:pPr marL="342900" indent="-342900">
              <a:buBlip>
                <a:blip r:embed="rId4"/>
              </a:buBlip>
            </a:pPr>
            <a:r>
              <a:rPr lang="en-US" sz="2400" b="1" dirty="0">
                <a:solidFill>
                  <a:srgbClr val="00275C"/>
                </a:solidFill>
                <a:latin typeface="Avenir Heavy"/>
                <a:hlinkClick r:id="rId6"/>
              </a:rPr>
              <a:t>Special Education</a:t>
            </a:r>
            <a:endParaRPr lang="en-US" sz="2400" b="1" dirty="0">
              <a:solidFill>
                <a:srgbClr val="00275C"/>
              </a:solidFill>
              <a:latin typeface="Avenir Heavy"/>
            </a:endParaRPr>
          </a:p>
          <a:p>
            <a:pPr lvl="1"/>
            <a:r>
              <a:rPr lang="en-US" dirty="0">
                <a:solidFill>
                  <a:srgbClr val="00275C"/>
                </a:solidFill>
                <a:latin typeface="Avenir Heavy"/>
              </a:rPr>
              <a:t>Interventionist, Grades K-8 or 6-12</a:t>
            </a:r>
          </a:p>
          <a:p>
            <a:pPr lvl="1"/>
            <a:r>
              <a:rPr lang="en-US" dirty="0">
                <a:solidFill>
                  <a:srgbClr val="00275C"/>
                </a:solidFill>
                <a:latin typeface="Avenir Heavy"/>
              </a:rPr>
              <a:t>Comprehensive, Grades K-12</a:t>
            </a:r>
          </a:p>
        </p:txBody>
      </p:sp>
      <p:sp>
        <p:nvSpPr>
          <p:cNvPr id="10" name="Subtitle 2"/>
          <p:cNvSpPr txBox="1">
            <a:spLocks/>
          </p:cNvSpPr>
          <p:nvPr/>
        </p:nvSpPr>
        <p:spPr>
          <a:xfrm>
            <a:off x="5314950" y="6384984"/>
            <a:ext cx="6877049" cy="33233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i="1" dirty="0">
                <a:solidFill>
                  <a:srgbClr val="00275D"/>
                </a:solidFill>
                <a:latin typeface="Avenir Medium" charset="0"/>
                <a:ea typeface="Avenir Medium" charset="0"/>
                <a:cs typeface="Avenir Medium" charset="0"/>
              </a:rPr>
              <a:t>*Secondary Education (6-12/K-12): Major in content area, minor in secondary education</a:t>
            </a:r>
          </a:p>
        </p:txBody>
      </p:sp>
      <p:sp>
        <p:nvSpPr>
          <p:cNvPr id="11" name="Explosion 2 10"/>
          <p:cNvSpPr/>
          <p:nvPr/>
        </p:nvSpPr>
        <p:spPr>
          <a:xfrm rot="1073615">
            <a:off x="138165" y="2670679"/>
            <a:ext cx="2189273" cy="2072314"/>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5779" y="3480943"/>
            <a:ext cx="1215097" cy="461665"/>
          </a:xfrm>
          <a:prstGeom prst="rect">
            <a:avLst/>
          </a:prstGeom>
          <a:noFill/>
        </p:spPr>
        <p:txBody>
          <a:bodyPr wrap="square" rtlCol="0">
            <a:spAutoFit/>
          </a:bodyPr>
          <a:lstStyle/>
          <a:p>
            <a:r>
              <a:rPr lang="en-US" sz="2400" b="1" dirty="0">
                <a:solidFill>
                  <a:schemeClr val="bg1"/>
                </a:solidFill>
                <a:latin typeface="Avenir Heavy"/>
              </a:rPr>
              <a:t>Pg.19</a:t>
            </a:r>
          </a:p>
        </p:txBody>
      </p:sp>
    </p:spTree>
    <p:extLst>
      <p:ext uri="{BB962C8B-B14F-4D97-AF65-F5344CB8AC3E}">
        <p14:creationId xmlns:p14="http://schemas.microsoft.com/office/powerpoint/2010/main" val="60377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4201256" y="547322"/>
            <a:ext cx="7079275"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ea typeface="Avenir Heavy" charset="0"/>
                <a:cs typeface="Avenir Heavy" charset="0"/>
              </a:rPr>
              <a:t>How do I become a teacher? </a:t>
            </a:r>
          </a:p>
        </p:txBody>
      </p:sp>
      <p:sp>
        <p:nvSpPr>
          <p:cNvPr id="4" name="TextBox 3"/>
          <p:cNvSpPr txBox="1"/>
          <p:nvPr/>
        </p:nvSpPr>
        <p:spPr>
          <a:xfrm>
            <a:off x="4201256" y="2603984"/>
            <a:ext cx="7246330" cy="1938992"/>
          </a:xfrm>
          <a:prstGeom prst="rect">
            <a:avLst/>
          </a:prstGeom>
          <a:noFill/>
        </p:spPr>
        <p:txBody>
          <a:bodyPr wrap="square" rtlCol="0">
            <a:spAutoFit/>
          </a:bodyPr>
          <a:lstStyle/>
          <a:p>
            <a:pPr marL="342900" indent="-342900">
              <a:buBlip>
                <a:blip r:embed="rId4"/>
              </a:buBlip>
            </a:pPr>
            <a:r>
              <a:rPr lang="en-US" sz="2400" dirty="0">
                <a:solidFill>
                  <a:srgbClr val="00275C"/>
                </a:solidFill>
                <a:latin typeface="Avenir Heavy"/>
              </a:rPr>
              <a:t>Degree Requirements</a:t>
            </a:r>
          </a:p>
          <a:p>
            <a:pPr marL="342900" indent="-342900">
              <a:buBlip>
                <a:blip r:embed="rId4"/>
              </a:buBlip>
            </a:pPr>
            <a:r>
              <a:rPr lang="en-US" sz="2400" dirty="0">
                <a:solidFill>
                  <a:srgbClr val="00275C"/>
                </a:solidFill>
                <a:latin typeface="Avenir Heavy"/>
              </a:rPr>
              <a:t>State Licensure Requirements</a:t>
            </a:r>
          </a:p>
          <a:p>
            <a:pPr marL="800100" lvl="1" indent="-342900">
              <a:buBlip>
                <a:blip r:embed="rId4"/>
              </a:buBlip>
            </a:pPr>
            <a:r>
              <a:rPr lang="en-US" sz="2400" dirty="0">
                <a:solidFill>
                  <a:srgbClr val="00275C"/>
                </a:solidFill>
                <a:latin typeface="Avenir Heavy"/>
              </a:rPr>
              <a:t>Admission to the Teacher Education</a:t>
            </a:r>
          </a:p>
          <a:p>
            <a:pPr marL="800100" lvl="1" indent="-342900">
              <a:buBlip>
                <a:blip r:embed="rId4"/>
              </a:buBlip>
            </a:pPr>
            <a:r>
              <a:rPr lang="en-US" sz="2400" dirty="0" err="1">
                <a:solidFill>
                  <a:srgbClr val="00275C"/>
                </a:solidFill>
                <a:latin typeface="Avenir Heavy"/>
              </a:rPr>
              <a:t>EdTPA</a:t>
            </a:r>
            <a:endParaRPr lang="en-US" sz="2400" dirty="0">
              <a:solidFill>
                <a:srgbClr val="00275C"/>
              </a:solidFill>
              <a:latin typeface="Avenir Heavy"/>
            </a:endParaRPr>
          </a:p>
          <a:p>
            <a:pPr marL="800100" lvl="1" indent="-342900">
              <a:buBlip>
                <a:blip r:embed="rId4"/>
              </a:buBlip>
            </a:pPr>
            <a:r>
              <a:rPr lang="en-US" sz="2400" dirty="0">
                <a:solidFill>
                  <a:srgbClr val="00275C"/>
                </a:solidFill>
                <a:latin typeface="Avenir Heavy"/>
              </a:rPr>
              <a:t>Praxis Licensure Exams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41" y="1962150"/>
            <a:ext cx="3154973" cy="3154973"/>
          </a:xfrm>
          <a:prstGeom prst="rect">
            <a:avLst/>
          </a:prstGeom>
        </p:spPr>
      </p:pic>
      <p:sp>
        <p:nvSpPr>
          <p:cNvPr id="7" name="Explosion 2 6"/>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Pg.19-23</a:t>
            </a:r>
          </a:p>
        </p:txBody>
      </p:sp>
    </p:spTree>
    <p:extLst>
      <p:ext uri="{BB962C8B-B14F-4D97-AF65-F5344CB8AC3E}">
        <p14:creationId xmlns:p14="http://schemas.microsoft.com/office/powerpoint/2010/main" val="12015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2"/>
          <p:cNvSpPr>
            <a:spLocks noGrp="1"/>
          </p:cNvSpPr>
          <p:nvPr>
            <p:ph type="title"/>
          </p:nvPr>
        </p:nvSpPr>
        <p:spPr>
          <a:xfrm>
            <a:off x="839788" y="1"/>
            <a:ext cx="8541604" cy="1245870"/>
          </a:xfrm>
        </p:spPr>
        <p:txBody>
          <a:bodyPr>
            <a:normAutofit/>
          </a:bodyPr>
          <a:lstStyle/>
          <a:p>
            <a:r>
              <a:rPr lang="en-US" sz="6000" b="1" dirty="0">
                <a:solidFill>
                  <a:schemeClr val="accent5">
                    <a:lumMod val="50000"/>
                  </a:schemeClr>
                </a:solidFill>
                <a:latin typeface="Avenir Heavy" charset="0"/>
                <a:ea typeface="Avenir Heavy" charset="0"/>
                <a:cs typeface="Avenir Heavy" charset="0"/>
              </a:rPr>
              <a:t>Requirements</a:t>
            </a:r>
            <a:endParaRPr lang="en-US" sz="6000" dirty="0"/>
          </a:p>
        </p:txBody>
      </p:sp>
      <p:sp>
        <p:nvSpPr>
          <p:cNvPr id="4" name="Text Placeholder 3"/>
          <p:cNvSpPr>
            <a:spLocks noGrp="1"/>
          </p:cNvSpPr>
          <p:nvPr>
            <p:ph type="body" idx="1"/>
          </p:nvPr>
        </p:nvSpPr>
        <p:spPr/>
        <p:txBody>
          <a:bodyPr>
            <a:normAutofit/>
          </a:bodyPr>
          <a:lstStyle/>
          <a:p>
            <a:r>
              <a:rPr lang="en-US" sz="2800" dirty="0">
                <a:solidFill>
                  <a:schemeClr val="accent5">
                    <a:lumMod val="50000"/>
                  </a:schemeClr>
                </a:solidFill>
                <a:latin typeface="Avenir Heavy"/>
              </a:rPr>
              <a:t>Degree Requirements</a:t>
            </a:r>
          </a:p>
        </p:txBody>
      </p:sp>
      <p:sp>
        <p:nvSpPr>
          <p:cNvPr id="5" name="Content Placeholder 4"/>
          <p:cNvSpPr>
            <a:spLocks noGrp="1"/>
          </p:cNvSpPr>
          <p:nvPr>
            <p:ph sz="half" idx="2"/>
          </p:nvPr>
        </p:nvSpPr>
        <p:spPr/>
        <p:txBody>
          <a:bodyPr>
            <a:normAutofit/>
          </a:bodyPr>
          <a:lstStyle/>
          <a:p>
            <a:pPr>
              <a:buBlip>
                <a:blip r:embed="rId4"/>
              </a:buBlip>
            </a:pPr>
            <a:r>
              <a:rPr lang="en-US" sz="2400" dirty="0">
                <a:latin typeface="Avenir Heavy"/>
              </a:rPr>
              <a:t>General Education </a:t>
            </a:r>
          </a:p>
          <a:p>
            <a:pPr>
              <a:buBlip>
                <a:blip r:embed="rId4"/>
              </a:buBlip>
            </a:pPr>
            <a:r>
              <a:rPr lang="en-US" sz="2400" dirty="0">
                <a:latin typeface="Avenir Heavy"/>
              </a:rPr>
              <a:t>Content Major Courses</a:t>
            </a:r>
          </a:p>
          <a:p>
            <a:pPr lvl="1">
              <a:buBlip>
                <a:blip r:embed="rId4"/>
              </a:buBlip>
            </a:pPr>
            <a:r>
              <a:rPr lang="en-US" sz="2000" dirty="0">
                <a:latin typeface="Avenir Heavy"/>
              </a:rPr>
              <a:t>Grades = As, </a:t>
            </a:r>
            <a:r>
              <a:rPr lang="en-US" sz="2000" dirty="0" err="1">
                <a:latin typeface="Avenir Heavy"/>
              </a:rPr>
              <a:t>Bs</a:t>
            </a:r>
            <a:r>
              <a:rPr lang="en-US" sz="2000" dirty="0">
                <a:latin typeface="Avenir Heavy"/>
              </a:rPr>
              <a:t>, or Cs</a:t>
            </a:r>
          </a:p>
          <a:p>
            <a:pPr>
              <a:buBlip>
                <a:blip r:embed="rId4"/>
              </a:buBlip>
            </a:pPr>
            <a:r>
              <a:rPr lang="en-US" sz="2400" dirty="0">
                <a:latin typeface="Avenir Heavy"/>
              </a:rPr>
              <a:t>Professional Education Courses</a:t>
            </a:r>
          </a:p>
          <a:p>
            <a:pPr lvl="1">
              <a:buBlip>
                <a:blip r:embed="rId4"/>
              </a:buBlip>
            </a:pPr>
            <a:r>
              <a:rPr lang="en-US" sz="2000" dirty="0">
                <a:latin typeface="Avenir Heavy"/>
              </a:rPr>
              <a:t>Begin first year</a:t>
            </a:r>
          </a:p>
          <a:p>
            <a:pPr lvl="2">
              <a:buBlip>
                <a:blip r:embed="rId4"/>
              </a:buBlip>
            </a:pPr>
            <a:r>
              <a:rPr lang="en-US" sz="1800" dirty="0">
                <a:latin typeface="Avenir Heavy"/>
              </a:rPr>
              <a:t>EESE 2010/2011 – Introduction to Education </a:t>
            </a:r>
          </a:p>
          <a:p>
            <a:pPr lvl="2">
              <a:buBlip>
                <a:blip r:embed="rId4"/>
              </a:buBlip>
            </a:pPr>
            <a:r>
              <a:rPr lang="en-US" sz="1800" dirty="0">
                <a:latin typeface="Avenir Heavy"/>
              </a:rPr>
              <a:t>Grade = A or B</a:t>
            </a:r>
          </a:p>
          <a:p>
            <a:pPr lvl="1">
              <a:buBlip>
                <a:blip r:embed="rId4"/>
              </a:buBlip>
            </a:pPr>
            <a:endParaRPr lang="en-US" sz="2000" dirty="0">
              <a:latin typeface="Avenir Heavy"/>
            </a:endParaRPr>
          </a:p>
        </p:txBody>
      </p:sp>
      <p:sp>
        <p:nvSpPr>
          <p:cNvPr id="6" name="Text Placeholder 5"/>
          <p:cNvSpPr>
            <a:spLocks noGrp="1"/>
          </p:cNvSpPr>
          <p:nvPr>
            <p:ph type="body" sz="quarter" idx="3"/>
          </p:nvPr>
        </p:nvSpPr>
        <p:spPr/>
        <p:txBody>
          <a:bodyPr>
            <a:normAutofit/>
          </a:bodyPr>
          <a:lstStyle/>
          <a:p>
            <a:r>
              <a:rPr lang="en-US" sz="2800" dirty="0">
                <a:solidFill>
                  <a:schemeClr val="accent5">
                    <a:lumMod val="50000"/>
                  </a:schemeClr>
                </a:solidFill>
                <a:latin typeface="Avenir Heavy"/>
              </a:rPr>
              <a:t>State Requirements</a:t>
            </a:r>
          </a:p>
        </p:txBody>
      </p:sp>
      <p:sp>
        <p:nvSpPr>
          <p:cNvPr id="7" name="Content Placeholder 6"/>
          <p:cNvSpPr>
            <a:spLocks noGrp="1"/>
          </p:cNvSpPr>
          <p:nvPr>
            <p:ph sz="quarter" idx="4"/>
          </p:nvPr>
        </p:nvSpPr>
        <p:spPr/>
        <p:txBody>
          <a:bodyPr/>
          <a:lstStyle/>
          <a:p>
            <a:pPr>
              <a:buBlip>
                <a:blip r:embed="rId4"/>
              </a:buBlip>
            </a:pPr>
            <a:r>
              <a:rPr lang="en-US" sz="2400" dirty="0">
                <a:latin typeface="Avenir Heavy"/>
              </a:rPr>
              <a:t>Admission to Teacher Education</a:t>
            </a:r>
          </a:p>
          <a:p>
            <a:pPr lvl="1">
              <a:buBlip>
                <a:blip r:embed="rId4"/>
              </a:buBlip>
            </a:pPr>
            <a:r>
              <a:rPr lang="en-US" sz="1800" dirty="0">
                <a:latin typeface="Avenir Heavy"/>
              </a:rPr>
              <a:t>2.750 Inclusive GPA</a:t>
            </a:r>
          </a:p>
          <a:p>
            <a:pPr lvl="1">
              <a:buBlip>
                <a:blip r:embed="rId4"/>
              </a:buBlip>
            </a:pPr>
            <a:r>
              <a:rPr lang="en-US" sz="1800" dirty="0">
                <a:latin typeface="Avenir Heavy"/>
              </a:rPr>
              <a:t>45 Earned credit hours</a:t>
            </a:r>
          </a:p>
          <a:p>
            <a:pPr lvl="1">
              <a:buBlip>
                <a:blip r:embed="rId4"/>
              </a:buBlip>
            </a:pPr>
            <a:r>
              <a:rPr lang="en-US" sz="1800" dirty="0">
                <a:latin typeface="Avenir Heavy"/>
              </a:rPr>
              <a:t>Test Scores</a:t>
            </a:r>
          </a:p>
          <a:p>
            <a:pPr lvl="2">
              <a:buBlip>
                <a:blip r:embed="rId4"/>
              </a:buBlip>
            </a:pPr>
            <a:r>
              <a:rPr lang="en-US" sz="1600" dirty="0">
                <a:latin typeface="Avenir Heavy"/>
              </a:rPr>
              <a:t>22 ACT, 1080 SAT, </a:t>
            </a:r>
            <a:r>
              <a:rPr lang="en-US" sz="1600" i="1" dirty="0">
                <a:latin typeface="Avenir Heavy"/>
              </a:rPr>
              <a:t>or</a:t>
            </a:r>
            <a:r>
              <a:rPr lang="en-US" sz="1600" dirty="0">
                <a:latin typeface="Avenir Heavy"/>
              </a:rPr>
              <a:t> pass Praxis Core Academic Skills for Educators</a:t>
            </a:r>
          </a:p>
          <a:p>
            <a:pPr lvl="1">
              <a:buBlip>
                <a:blip r:embed="rId4"/>
              </a:buBlip>
            </a:pPr>
            <a:r>
              <a:rPr lang="en-US" sz="1800" dirty="0">
                <a:latin typeface="Avenir Heavy"/>
              </a:rPr>
              <a:t>Grade of B or higher in EESE 2010/11</a:t>
            </a:r>
          </a:p>
          <a:p>
            <a:pPr>
              <a:buBlip>
                <a:blip r:embed="rId4"/>
              </a:buBlip>
            </a:pPr>
            <a:r>
              <a:rPr lang="en-US" sz="2200" dirty="0" err="1">
                <a:latin typeface="Avenir Heavy"/>
              </a:rPr>
              <a:t>EdTPA</a:t>
            </a:r>
            <a:endParaRPr lang="en-US" sz="2200" dirty="0">
              <a:latin typeface="Avenir Heavy"/>
            </a:endParaRPr>
          </a:p>
          <a:p>
            <a:pPr>
              <a:buBlip>
                <a:blip r:embed="rId4"/>
              </a:buBlip>
            </a:pPr>
            <a:r>
              <a:rPr lang="en-US" sz="2200" dirty="0">
                <a:latin typeface="Avenir Heavy"/>
              </a:rPr>
              <a:t>Praxis Licensure Exams</a:t>
            </a:r>
          </a:p>
        </p:txBody>
      </p:sp>
      <p:sp>
        <p:nvSpPr>
          <p:cNvPr id="9" name="Explosion 2 8"/>
          <p:cNvSpPr/>
          <p:nvPr/>
        </p:nvSpPr>
        <p:spPr>
          <a:xfrm rot="1073615">
            <a:off x="9539957" y="4414806"/>
            <a:ext cx="2659467" cy="2597999"/>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003395" y="5124975"/>
            <a:ext cx="1852075" cy="923330"/>
          </a:xfrm>
          <a:prstGeom prst="rect">
            <a:avLst/>
          </a:prstGeom>
          <a:noFill/>
        </p:spPr>
        <p:txBody>
          <a:bodyPr wrap="square" rtlCol="0">
            <a:spAutoFit/>
          </a:bodyPr>
          <a:lstStyle/>
          <a:p>
            <a:r>
              <a:rPr lang="en-US" b="1" dirty="0">
                <a:solidFill>
                  <a:schemeClr val="bg1"/>
                </a:solidFill>
                <a:latin typeface="Avenir Heavy"/>
              </a:rPr>
              <a:t>Pg.19-23</a:t>
            </a:r>
          </a:p>
          <a:p>
            <a:r>
              <a:rPr lang="en-US" b="1" dirty="0">
                <a:solidFill>
                  <a:schemeClr val="bg1"/>
                </a:solidFill>
                <a:latin typeface="Avenir Heavy"/>
              </a:rPr>
              <a:t>&amp; Candidacy Tab, Checklist</a:t>
            </a:r>
          </a:p>
        </p:txBody>
      </p:sp>
      <p:sp>
        <p:nvSpPr>
          <p:cNvPr id="11" name="Explosion 2 10"/>
          <p:cNvSpPr/>
          <p:nvPr/>
        </p:nvSpPr>
        <p:spPr>
          <a:xfrm rot="1073615">
            <a:off x="2155682" y="5208270"/>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2453105" y="5840893"/>
            <a:ext cx="1263455" cy="369332"/>
          </a:xfrm>
          <a:prstGeom prst="rect">
            <a:avLst/>
          </a:prstGeom>
          <a:noFill/>
        </p:spPr>
        <p:txBody>
          <a:bodyPr wrap="square" rtlCol="0">
            <a:spAutoFit/>
          </a:bodyPr>
          <a:lstStyle/>
          <a:p>
            <a:r>
              <a:rPr lang="en-US" b="1" dirty="0">
                <a:solidFill>
                  <a:schemeClr val="bg1"/>
                </a:solidFill>
                <a:latin typeface="Avenir Heavy"/>
              </a:rPr>
              <a:t>Pg.24-26</a:t>
            </a:r>
          </a:p>
        </p:txBody>
      </p:sp>
    </p:spTree>
    <p:extLst>
      <p:ext uri="{BB962C8B-B14F-4D97-AF65-F5344CB8AC3E}">
        <p14:creationId xmlns:p14="http://schemas.microsoft.com/office/powerpoint/2010/main" val="172960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125"/>
            <a:ext cx="12225982" cy="6877115"/>
          </a:xfrm>
          <a:prstGeom prst="rect">
            <a:avLst/>
          </a:prstGeom>
        </p:spPr>
      </p:pic>
      <p:sp>
        <p:nvSpPr>
          <p:cNvPr id="2" name="Title 1"/>
          <p:cNvSpPr>
            <a:spLocks noGrp="1"/>
          </p:cNvSpPr>
          <p:nvPr>
            <p:ph type="title"/>
          </p:nvPr>
        </p:nvSpPr>
        <p:spPr/>
        <p:txBody>
          <a:bodyPr>
            <a:normAutofit/>
          </a:bodyPr>
          <a:lstStyle/>
          <a:p>
            <a:r>
              <a:rPr lang="en-US" sz="6000" b="1" dirty="0">
                <a:solidFill>
                  <a:schemeClr val="accent5">
                    <a:lumMod val="50000"/>
                  </a:schemeClr>
                </a:solidFill>
                <a:latin typeface="Avenir Heavy" charset="0"/>
                <a:ea typeface="Avenir Heavy" charset="0"/>
                <a:cs typeface="Avenir Heavy" charset="0"/>
              </a:rPr>
              <a:t>Pre-Residency Program</a:t>
            </a:r>
            <a:endParaRPr lang="en-US" sz="6000" dirty="0"/>
          </a:p>
        </p:txBody>
      </p:sp>
      <p:sp>
        <p:nvSpPr>
          <p:cNvPr id="4" name="Text Placeholder 3"/>
          <p:cNvSpPr>
            <a:spLocks noGrp="1"/>
          </p:cNvSpPr>
          <p:nvPr>
            <p:ph type="body" idx="1"/>
          </p:nvPr>
        </p:nvSpPr>
        <p:spPr>
          <a:xfrm>
            <a:off x="839788" y="1681163"/>
            <a:ext cx="5875337" cy="823912"/>
          </a:xfrm>
        </p:spPr>
        <p:txBody>
          <a:bodyPr>
            <a:normAutofit/>
          </a:bodyPr>
          <a:lstStyle/>
          <a:p>
            <a:r>
              <a:rPr lang="en-US" sz="3200" dirty="0">
                <a:solidFill>
                  <a:schemeClr val="accent5">
                    <a:lumMod val="50000"/>
                  </a:schemeClr>
                </a:solidFill>
                <a:latin typeface="Avenir Heavy"/>
              </a:rPr>
              <a:t>Pre-Residency Coursework</a:t>
            </a:r>
          </a:p>
        </p:txBody>
      </p:sp>
      <p:sp>
        <p:nvSpPr>
          <p:cNvPr id="5" name="Content Placeholder 4"/>
          <p:cNvSpPr>
            <a:spLocks noGrp="1"/>
          </p:cNvSpPr>
          <p:nvPr>
            <p:ph sz="half" idx="2"/>
          </p:nvPr>
        </p:nvSpPr>
        <p:spPr>
          <a:xfrm>
            <a:off x="839788" y="2505075"/>
            <a:ext cx="6961187" cy="3684588"/>
          </a:xfrm>
        </p:spPr>
        <p:txBody>
          <a:bodyPr>
            <a:normAutofit/>
          </a:bodyPr>
          <a:lstStyle/>
          <a:p>
            <a:pPr>
              <a:buBlip>
                <a:blip r:embed="rId4"/>
              </a:buBlip>
            </a:pPr>
            <a:r>
              <a:rPr lang="en-US" sz="2400" dirty="0">
                <a:solidFill>
                  <a:schemeClr val="accent5">
                    <a:lumMod val="50000"/>
                  </a:schemeClr>
                </a:solidFill>
                <a:latin typeface="Avenir Heavy"/>
              </a:rPr>
              <a:t>Coursework with </a:t>
            </a:r>
            <a:r>
              <a:rPr lang="en-US" sz="2400" dirty="0">
                <a:solidFill>
                  <a:schemeClr val="accent5">
                    <a:lumMod val="50000"/>
                  </a:schemeClr>
                </a:solidFill>
                <a:latin typeface="Avenir Heavy"/>
                <a:hlinkClick r:id="rId5"/>
              </a:rPr>
              <a:t>Field Placements</a:t>
            </a:r>
            <a:endParaRPr lang="en-US" sz="2400" dirty="0">
              <a:solidFill>
                <a:schemeClr val="accent5">
                  <a:lumMod val="50000"/>
                </a:schemeClr>
              </a:solidFill>
              <a:latin typeface="Avenir Heavy"/>
            </a:endParaRPr>
          </a:p>
          <a:p>
            <a:pPr>
              <a:buBlip>
                <a:blip r:embed="rId4"/>
              </a:buBlip>
            </a:pPr>
            <a:r>
              <a:rPr lang="en-US" sz="2400" dirty="0">
                <a:solidFill>
                  <a:schemeClr val="accent5">
                    <a:lumMod val="50000"/>
                  </a:schemeClr>
                </a:solidFill>
                <a:latin typeface="Avenir Heavy"/>
              </a:rPr>
              <a:t>Enrolled in classes on campus</a:t>
            </a:r>
          </a:p>
        </p:txBody>
      </p:sp>
      <p:pic>
        <p:nvPicPr>
          <p:cNvPr id="7" name="Picture 6" descr="Tech Transformation: Professional development within the ..."/>
          <p:cNvPicPr>
            <a:picLocks noChangeAspect="1"/>
          </p:cNvPicPr>
          <p:nvPr/>
        </p:nvPicPr>
        <p:blipFill rotWithShape="1">
          <a:blip r:embed="rId6">
            <a:extLst>
              <a:ext uri="{28A0092B-C50C-407E-A947-70E740481C1C}">
                <a14:useLocalDpi xmlns:a14="http://schemas.microsoft.com/office/drawing/2010/main" val="0"/>
              </a:ext>
            </a:extLst>
          </a:blip>
          <a:srcRect l="3273" t="5748" r="3329" b="6076"/>
          <a:stretch/>
        </p:blipFill>
        <p:spPr>
          <a:xfrm>
            <a:off x="4095155" y="4087725"/>
            <a:ext cx="4035671" cy="2857500"/>
          </a:xfrm>
          <a:prstGeom prst="rect">
            <a:avLst/>
          </a:prstGeom>
        </p:spPr>
      </p:pic>
    </p:spTree>
    <p:extLst>
      <p:ext uri="{BB962C8B-B14F-4D97-AF65-F5344CB8AC3E}">
        <p14:creationId xmlns:p14="http://schemas.microsoft.com/office/powerpoint/2010/main" val="67568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2" name="Title 1"/>
          <p:cNvSpPr>
            <a:spLocks noGrp="1"/>
          </p:cNvSpPr>
          <p:nvPr>
            <p:ph type="title"/>
          </p:nvPr>
        </p:nvSpPr>
        <p:spPr/>
        <p:txBody>
          <a:bodyPr>
            <a:normAutofit/>
          </a:bodyPr>
          <a:lstStyle/>
          <a:p>
            <a:r>
              <a:rPr lang="en-US" sz="6000" b="1" dirty="0">
                <a:solidFill>
                  <a:schemeClr val="accent5">
                    <a:lumMod val="50000"/>
                  </a:schemeClr>
                </a:solidFill>
                <a:latin typeface="Avenir Heavy" charset="0"/>
                <a:ea typeface="Avenir Heavy" charset="0"/>
                <a:cs typeface="Avenir Heavy" charset="0"/>
              </a:rPr>
              <a:t>Residency</a:t>
            </a:r>
            <a:endParaRPr lang="en-US" sz="6000" dirty="0"/>
          </a:p>
        </p:txBody>
      </p:sp>
      <p:sp>
        <p:nvSpPr>
          <p:cNvPr id="4" name="Text Placeholder 3"/>
          <p:cNvSpPr>
            <a:spLocks noGrp="1"/>
          </p:cNvSpPr>
          <p:nvPr>
            <p:ph type="body" idx="1"/>
          </p:nvPr>
        </p:nvSpPr>
        <p:spPr/>
        <p:txBody>
          <a:bodyPr>
            <a:normAutofit/>
          </a:bodyPr>
          <a:lstStyle/>
          <a:p>
            <a:r>
              <a:rPr lang="en-US" sz="3200" dirty="0">
                <a:solidFill>
                  <a:schemeClr val="accent5">
                    <a:lumMod val="50000"/>
                  </a:schemeClr>
                </a:solidFill>
                <a:latin typeface="Avenir Heavy"/>
              </a:rPr>
              <a:t>Residency One</a:t>
            </a:r>
          </a:p>
        </p:txBody>
      </p:sp>
      <p:sp>
        <p:nvSpPr>
          <p:cNvPr id="5" name="Content Placeholder 4"/>
          <p:cNvSpPr>
            <a:spLocks noGrp="1"/>
          </p:cNvSpPr>
          <p:nvPr>
            <p:ph sz="half" idx="2"/>
          </p:nvPr>
        </p:nvSpPr>
        <p:spPr/>
        <p:txBody>
          <a:bodyPr>
            <a:normAutofit/>
          </a:bodyPr>
          <a:lstStyle/>
          <a:p>
            <a:pPr>
              <a:buBlip>
                <a:blip r:embed="rId4"/>
              </a:buBlip>
            </a:pPr>
            <a:r>
              <a:rPr lang="en-US" sz="2400" dirty="0">
                <a:solidFill>
                  <a:schemeClr val="accent5">
                    <a:lumMod val="50000"/>
                  </a:schemeClr>
                </a:solidFill>
                <a:latin typeface="Avenir Heavy"/>
              </a:rPr>
              <a:t>Placed in a local school approximately 2 days a week</a:t>
            </a:r>
          </a:p>
          <a:p>
            <a:pPr>
              <a:buBlip>
                <a:blip r:embed="rId4"/>
              </a:buBlip>
            </a:pPr>
            <a:r>
              <a:rPr lang="en-US" sz="2400" dirty="0">
                <a:solidFill>
                  <a:schemeClr val="accent5">
                    <a:lumMod val="50000"/>
                  </a:schemeClr>
                </a:solidFill>
                <a:latin typeface="Avenir Heavy"/>
              </a:rPr>
              <a:t>Enrolled in classes on campus</a:t>
            </a:r>
          </a:p>
        </p:txBody>
      </p:sp>
      <p:sp>
        <p:nvSpPr>
          <p:cNvPr id="6" name="Text Placeholder 5"/>
          <p:cNvSpPr>
            <a:spLocks noGrp="1"/>
          </p:cNvSpPr>
          <p:nvPr>
            <p:ph type="body" sz="quarter" idx="3"/>
          </p:nvPr>
        </p:nvSpPr>
        <p:spPr/>
        <p:txBody>
          <a:bodyPr>
            <a:normAutofit/>
          </a:bodyPr>
          <a:lstStyle/>
          <a:p>
            <a:r>
              <a:rPr lang="en-US" sz="3200" dirty="0">
                <a:solidFill>
                  <a:schemeClr val="accent5">
                    <a:lumMod val="50000"/>
                  </a:schemeClr>
                </a:solidFill>
                <a:latin typeface="Avenir Heavy"/>
              </a:rPr>
              <a:t>Residency Two</a:t>
            </a:r>
          </a:p>
        </p:txBody>
      </p:sp>
      <p:sp>
        <p:nvSpPr>
          <p:cNvPr id="7" name="Content Placeholder 6"/>
          <p:cNvSpPr>
            <a:spLocks noGrp="1"/>
          </p:cNvSpPr>
          <p:nvPr>
            <p:ph sz="quarter" idx="4"/>
          </p:nvPr>
        </p:nvSpPr>
        <p:spPr/>
        <p:txBody>
          <a:bodyPr>
            <a:normAutofit/>
          </a:bodyPr>
          <a:lstStyle/>
          <a:p>
            <a:pPr>
              <a:buBlip>
                <a:blip r:embed="rId4"/>
              </a:buBlip>
            </a:pPr>
            <a:r>
              <a:rPr lang="en-US" sz="2400" dirty="0">
                <a:solidFill>
                  <a:schemeClr val="accent5">
                    <a:lumMod val="50000"/>
                  </a:schemeClr>
                </a:solidFill>
                <a:latin typeface="Avenir Heavy"/>
              </a:rPr>
              <a:t>Five days a week in field placement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756" y="4056062"/>
            <a:ext cx="2687637" cy="2687637"/>
          </a:xfrm>
          <a:prstGeom prst="rect">
            <a:avLst/>
          </a:prstGeom>
        </p:spPr>
      </p:pic>
    </p:spTree>
    <p:extLst>
      <p:ext uri="{BB962C8B-B14F-4D97-AF65-F5344CB8AC3E}">
        <p14:creationId xmlns:p14="http://schemas.microsoft.com/office/powerpoint/2010/main" val="253104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2" name="Title 1"/>
          <p:cNvSpPr>
            <a:spLocks noGrp="1"/>
          </p:cNvSpPr>
          <p:nvPr>
            <p:ph type="title"/>
          </p:nvPr>
        </p:nvSpPr>
        <p:spPr>
          <a:xfrm>
            <a:off x="176848" y="355600"/>
            <a:ext cx="10515600" cy="1325563"/>
          </a:xfrm>
        </p:spPr>
        <p:txBody>
          <a:bodyPr>
            <a:normAutofit/>
          </a:bodyPr>
          <a:lstStyle/>
          <a:p>
            <a:r>
              <a:rPr lang="en-US" sz="5400" b="1" dirty="0">
                <a:solidFill>
                  <a:schemeClr val="accent5">
                    <a:lumMod val="50000"/>
                  </a:schemeClr>
                </a:solidFill>
                <a:latin typeface="Avenir Heavy" charset="0"/>
                <a:ea typeface="Avenir Heavy" charset="0"/>
                <a:cs typeface="Avenir Heavy" charset="0"/>
              </a:rPr>
              <a:t>A few degree related notes….</a:t>
            </a:r>
            <a:endParaRPr lang="en-US" sz="5400" dirty="0"/>
          </a:p>
        </p:txBody>
      </p:sp>
      <p:sp>
        <p:nvSpPr>
          <p:cNvPr id="4" name="Content Placeholder 3"/>
          <p:cNvSpPr>
            <a:spLocks noGrp="1"/>
          </p:cNvSpPr>
          <p:nvPr>
            <p:ph sz="half" idx="2"/>
          </p:nvPr>
        </p:nvSpPr>
        <p:spPr>
          <a:xfrm>
            <a:off x="839788" y="1783081"/>
            <a:ext cx="10658792" cy="3851910"/>
          </a:xfrm>
        </p:spPr>
        <p:txBody>
          <a:bodyPr>
            <a:normAutofit lnSpcReduction="10000"/>
          </a:bodyPr>
          <a:lstStyle/>
          <a:p>
            <a:pPr>
              <a:buBlip>
                <a:blip r:embed="rId4"/>
              </a:buBlip>
            </a:pPr>
            <a:r>
              <a:rPr lang="en-US" dirty="0">
                <a:latin typeface="Avenir Heavy"/>
              </a:rPr>
              <a:t>Not all majors are created equal…</a:t>
            </a:r>
          </a:p>
          <a:p>
            <a:pPr lvl="1"/>
            <a:r>
              <a:rPr lang="en-US" dirty="0">
                <a:latin typeface="Avenir Heavy"/>
              </a:rPr>
              <a:t>College of Education majors are different from other colleges on campus.</a:t>
            </a:r>
          </a:p>
          <a:p>
            <a:pPr>
              <a:buBlip>
                <a:blip r:embed="rId4"/>
              </a:buBlip>
            </a:pPr>
            <a:r>
              <a:rPr lang="en-US" dirty="0">
                <a:latin typeface="Avenir Heavy"/>
              </a:rPr>
              <a:t>Graduate in 4?</a:t>
            </a:r>
          </a:p>
          <a:p>
            <a:pPr lvl="1"/>
            <a:r>
              <a:rPr lang="en-US" dirty="0">
                <a:latin typeface="Avenir Heavy"/>
              </a:rPr>
              <a:t>120-124 credit hours</a:t>
            </a:r>
          </a:p>
          <a:p>
            <a:pPr lvl="1"/>
            <a:r>
              <a:rPr lang="en-US" dirty="0">
                <a:latin typeface="Avenir Heavy"/>
              </a:rPr>
              <a:t>Recommended 5 classes (15 hours) each semester</a:t>
            </a:r>
          </a:p>
          <a:p>
            <a:pPr lvl="1"/>
            <a:r>
              <a:rPr lang="en-US" dirty="0">
                <a:latin typeface="Avenir Heavy"/>
              </a:rPr>
              <a:t>Follow program of study/map recommendations</a:t>
            </a:r>
          </a:p>
          <a:p>
            <a:pPr lvl="1"/>
            <a:r>
              <a:rPr lang="en-US" dirty="0">
                <a:latin typeface="Avenir Heavy"/>
              </a:rPr>
              <a:t>Minors are not required.</a:t>
            </a:r>
          </a:p>
          <a:p>
            <a:pPr>
              <a:buBlip>
                <a:blip r:embed="rId4"/>
              </a:buBlip>
            </a:pPr>
            <a:r>
              <a:rPr lang="en-US" dirty="0">
                <a:latin typeface="Avenir Heavy"/>
              </a:rPr>
              <a:t>Course Program of Study (</a:t>
            </a:r>
            <a:r>
              <a:rPr lang="en-US" dirty="0" err="1">
                <a:latin typeface="Avenir Heavy"/>
              </a:rPr>
              <a:t>CPoS</a:t>
            </a:r>
            <a:r>
              <a:rPr lang="en-US" dirty="0">
                <a:latin typeface="Avenir Heavy"/>
              </a:rPr>
              <a:t>)</a:t>
            </a:r>
          </a:p>
          <a:p>
            <a:pPr lvl="1"/>
            <a:r>
              <a:rPr lang="en-US" dirty="0">
                <a:latin typeface="Avenir Heavy"/>
              </a:rPr>
              <a:t>Federal/State Financial Aid limitations.</a:t>
            </a:r>
          </a:p>
        </p:txBody>
      </p:sp>
      <p:sp>
        <p:nvSpPr>
          <p:cNvPr id="5" name="Explosion 2 4"/>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996" y="5481744"/>
            <a:ext cx="1263455" cy="369332"/>
          </a:xfrm>
          <a:prstGeom prst="rect">
            <a:avLst/>
          </a:prstGeom>
          <a:noFill/>
        </p:spPr>
        <p:txBody>
          <a:bodyPr wrap="square" rtlCol="0">
            <a:spAutoFit/>
          </a:bodyPr>
          <a:lstStyle/>
          <a:p>
            <a:r>
              <a:rPr lang="en-US" b="1" dirty="0">
                <a:solidFill>
                  <a:schemeClr val="bg1"/>
                </a:solidFill>
                <a:latin typeface="Avenir Heavy"/>
              </a:rPr>
              <a:t>Pg.14</a:t>
            </a:r>
          </a:p>
        </p:txBody>
      </p:sp>
    </p:spTree>
    <p:extLst>
      <p:ext uri="{BB962C8B-B14F-4D97-AF65-F5344CB8AC3E}">
        <p14:creationId xmlns:p14="http://schemas.microsoft.com/office/powerpoint/2010/main" val="311518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0" y="1350140"/>
            <a:ext cx="12191999"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accent5">
                    <a:lumMod val="50000"/>
                  </a:schemeClr>
                </a:solidFill>
                <a:latin typeface="Avenir Heavy" charset="0"/>
                <a:ea typeface="Avenir Heavy" charset="0"/>
                <a:cs typeface="Avenir Heavy" charset="0"/>
              </a:rPr>
              <a:t>University &amp; College Supports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712" y="3490912"/>
            <a:ext cx="3838575" cy="2619375"/>
          </a:xfrm>
          <a:prstGeom prst="rect">
            <a:avLst/>
          </a:prstGeom>
        </p:spPr>
      </p:pic>
      <p:sp>
        <p:nvSpPr>
          <p:cNvPr id="5" name="Explosion 2 4"/>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Pg.13</a:t>
            </a:r>
          </a:p>
        </p:txBody>
      </p:sp>
    </p:spTree>
    <p:extLst>
      <p:ext uri="{BB962C8B-B14F-4D97-AF65-F5344CB8AC3E}">
        <p14:creationId xmlns:p14="http://schemas.microsoft.com/office/powerpoint/2010/main" val="132503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3033346" y="625823"/>
            <a:ext cx="9069007"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accent5">
                    <a:lumMod val="50000"/>
                  </a:schemeClr>
                </a:solidFill>
                <a:latin typeface="Avenir Heavy" charset="0"/>
                <a:ea typeface="Avenir Heavy" charset="0"/>
                <a:cs typeface="Avenir Heavy" charset="0"/>
              </a:rPr>
              <a:t>Student Success</a:t>
            </a:r>
          </a:p>
        </p:txBody>
      </p:sp>
      <p:sp>
        <p:nvSpPr>
          <p:cNvPr id="4" name="TextBox 3"/>
          <p:cNvSpPr txBox="1"/>
          <p:nvPr/>
        </p:nvSpPr>
        <p:spPr>
          <a:xfrm>
            <a:off x="3033346" y="1887176"/>
            <a:ext cx="8696501" cy="1815882"/>
          </a:xfrm>
          <a:prstGeom prst="rect">
            <a:avLst/>
          </a:prstGeom>
          <a:noFill/>
        </p:spPr>
        <p:txBody>
          <a:bodyPr wrap="square" rtlCol="0">
            <a:spAutoFit/>
          </a:bodyPr>
          <a:lstStyle/>
          <a:p>
            <a:pPr marL="342900" indent="-342900">
              <a:buBlip>
                <a:blip r:embed="rId4"/>
              </a:buBlip>
            </a:pPr>
            <a:r>
              <a:rPr lang="en-US" sz="2800" b="1" dirty="0">
                <a:solidFill>
                  <a:srgbClr val="00275C"/>
                </a:solidFill>
                <a:latin typeface="Avenir Heavy"/>
              </a:rPr>
              <a:t>Free Tutoring</a:t>
            </a:r>
            <a:endParaRPr lang="en-US" sz="2800" dirty="0">
              <a:solidFill>
                <a:srgbClr val="00275C"/>
              </a:solidFill>
              <a:latin typeface="Avenir Heavy"/>
            </a:endParaRPr>
          </a:p>
          <a:p>
            <a:pPr marL="342900" indent="-342900">
              <a:buBlip>
                <a:blip r:embed="rId4"/>
              </a:buBlip>
            </a:pPr>
            <a:r>
              <a:rPr lang="en-US" sz="2800" b="1" dirty="0">
                <a:solidFill>
                  <a:srgbClr val="00275C"/>
                </a:solidFill>
                <a:latin typeface="Avenir Heavy"/>
              </a:rPr>
              <a:t>Writing Center</a:t>
            </a:r>
            <a:endParaRPr lang="en-US" sz="2800" dirty="0">
              <a:solidFill>
                <a:srgbClr val="00275C"/>
              </a:solidFill>
              <a:latin typeface="Avenir Heavy"/>
            </a:endParaRPr>
          </a:p>
          <a:p>
            <a:pPr marL="342900" indent="-342900">
              <a:buBlip>
                <a:blip r:embed="rId4"/>
              </a:buBlip>
            </a:pPr>
            <a:r>
              <a:rPr lang="en-US" sz="2800" b="1" dirty="0">
                <a:solidFill>
                  <a:srgbClr val="00275C"/>
                </a:solidFill>
                <a:latin typeface="Avenir Heavy"/>
              </a:rPr>
              <a:t>Success Resources</a:t>
            </a:r>
          </a:p>
          <a:p>
            <a:pPr marL="342900" indent="-342900">
              <a:buBlip>
                <a:blip r:embed="rId4"/>
              </a:buBlip>
            </a:pPr>
            <a:r>
              <a:rPr lang="en-US" sz="2800" b="1" dirty="0">
                <a:solidFill>
                  <a:srgbClr val="00275C"/>
                </a:solidFill>
                <a:latin typeface="Avenir Heavy"/>
              </a:rPr>
              <a:t>Early Arrival Programs</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5722" b="14300"/>
          <a:stretch/>
        </p:blipFill>
        <p:spPr>
          <a:xfrm>
            <a:off x="8431834" y="1704558"/>
            <a:ext cx="3217848" cy="40005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642" b="19614"/>
          <a:stretch/>
        </p:blipFill>
        <p:spPr>
          <a:xfrm>
            <a:off x="4546904" y="3703058"/>
            <a:ext cx="2188004" cy="2516711"/>
          </a:xfrm>
          <a:prstGeom prst="rect">
            <a:avLst/>
          </a:prstGeom>
        </p:spPr>
      </p:pic>
      <p:sp>
        <p:nvSpPr>
          <p:cNvPr id="7" name="Explosion 2 6"/>
          <p:cNvSpPr/>
          <p:nvPr/>
        </p:nvSpPr>
        <p:spPr>
          <a:xfrm rot="1073615">
            <a:off x="222164" y="3559522"/>
            <a:ext cx="1593844"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3190" y="4170061"/>
            <a:ext cx="1263455" cy="369332"/>
          </a:xfrm>
          <a:prstGeom prst="rect">
            <a:avLst/>
          </a:prstGeom>
          <a:noFill/>
        </p:spPr>
        <p:txBody>
          <a:bodyPr wrap="square" rtlCol="0">
            <a:spAutoFit/>
          </a:bodyPr>
          <a:lstStyle/>
          <a:p>
            <a:r>
              <a:rPr lang="en-US" b="1" dirty="0">
                <a:solidFill>
                  <a:schemeClr val="bg1"/>
                </a:solidFill>
                <a:latin typeface="Avenir Heavy"/>
              </a:rPr>
              <a:t>Pg. 30</a:t>
            </a:r>
          </a:p>
        </p:txBody>
      </p:sp>
    </p:spTree>
    <p:extLst>
      <p:ext uri="{BB962C8B-B14F-4D97-AF65-F5344CB8AC3E}">
        <p14:creationId xmlns:p14="http://schemas.microsoft.com/office/powerpoint/2010/main" val="331960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263769" y="365125"/>
            <a:ext cx="1109161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rPr>
              <a:t>Tutoring &amp; Writing Center</a:t>
            </a:r>
            <a:endParaRPr lang="en-US" sz="6000" dirty="0"/>
          </a:p>
        </p:txBody>
      </p:sp>
      <p:sp>
        <p:nvSpPr>
          <p:cNvPr id="6" name="Content Placeholder 5"/>
          <p:cNvSpPr>
            <a:spLocks noGrp="1"/>
          </p:cNvSpPr>
          <p:nvPr>
            <p:ph idx="1"/>
          </p:nvPr>
        </p:nvSpPr>
        <p:spPr>
          <a:xfrm>
            <a:off x="838200" y="1544271"/>
            <a:ext cx="10515600" cy="3555267"/>
          </a:xfrm>
        </p:spPr>
        <p:txBody>
          <a:bodyPr>
            <a:normAutofit fontScale="92500" lnSpcReduction="10000"/>
          </a:bodyPr>
          <a:lstStyle/>
          <a:p>
            <a:pPr>
              <a:lnSpc>
                <a:spcPct val="110000"/>
              </a:lnSpc>
              <a:spcBef>
                <a:spcPts val="0"/>
              </a:spcBef>
              <a:buBlip>
                <a:blip r:embed="rId4"/>
              </a:buBlip>
            </a:pPr>
            <a:r>
              <a:rPr lang="en-US" sz="2400" dirty="0">
                <a:solidFill>
                  <a:schemeClr val="accent5">
                    <a:lumMod val="50000"/>
                  </a:schemeClr>
                </a:solidFill>
                <a:latin typeface="Avenir Heavy"/>
              </a:rPr>
              <a:t>Tutoring Spot </a:t>
            </a:r>
          </a:p>
          <a:p>
            <a:pPr marL="0" indent="0">
              <a:spcBef>
                <a:spcPts val="0"/>
              </a:spcBef>
              <a:buNone/>
            </a:pPr>
            <a:r>
              <a:rPr lang="en-US" sz="1800" dirty="0">
                <a:latin typeface="Avenir Heavy"/>
              </a:rPr>
              <a:t>(</a:t>
            </a:r>
            <a:r>
              <a:rPr lang="en-US" sz="1800" dirty="0">
                <a:latin typeface="Avenir Heavy"/>
                <a:hlinkClick r:id="rId5"/>
              </a:rPr>
              <a:t>www.mtsu.edu/studentsuccess/tutoring.php</a:t>
            </a:r>
            <a:r>
              <a:rPr lang="en-US" sz="1800" dirty="0">
                <a:latin typeface="Avenir Heavy"/>
              </a:rPr>
              <a:t>) </a:t>
            </a:r>
          </a:p>
          <a:p>
            <a:pPr marL="0" indent="0">
              <a:spcBef>
                <a:spcPts val="0"/>
              </a:spcBef>
              <a:buNone/>
            </a:pPr>
            <a:endParaRPr lang="en-US" sz="1800" dirty="0">
              <a:latin typeface="Avenir Heavy"/>
            </a:endParaRPr>
          </a:p>
          <a:p>
            <a:pPr lvl="1"/>
            <a:r>
              <a:rPr lang="en-US" sz="2000" b="1" dirty="0">
                <a:solidFill>
                  <a:srgbClr val="002060"/>
                </a:solidFill>
                <a:latin typeface="Avenir Heavy"/>
              </a:rPr>
              <a:t>FREE</a:t>
            </a:r>
            <a:r>
              <a:rPr lang="en-US" sz="2000" dirty="0">
                <a:solidFill>
                  <a:srgbClr val="002060"/>
                </a:solidFill>
                <a:latin typeface="Avenir Heavy"/>
              </a:rPr>
              <a:t> Tutoring is available in over 200 courses </a:t>
            </a:r>
          </a:p>
          <a:p>
            <a:pPr lvl="1"/>
            <a:r>
              <a:rPr lang="en-US" sz="2000" dirty="0">
                <a:solidFill>
                  <a:srgbClr val="002060"/>
                </a:solidFill>
                <a:latin typeface="Avenir Heavy"/>
              </a:rPr>
              <a:t>Successful student sessions</a:t>
            </a:r>
          </a:p>
          <a:p>
            <a:pPr marL="457200" lvl="1" indent="0">
              <a:buNone/>
            </a:pPr>
            <a:endParaRPr lang="en-US" sz="2000" dirty="0">
              <a:solidFill>
                <a:srgbClr val="002060"/>
              </a:solidFill>
              <a:latin typeface="Avenir Heavy"/>
            </a:endParaRPr>
          </a:p>
          <a:p>
            <a:pPr>
              <a:spcBef>
                <a:spcPts val="0"/>
              </a:spcBef>
              <a:buBlip>
                <a:blip r:embed="rId4"/>
              </a:buBlip>
            </a:pPr>
            <a:r>
              <a:rPr lang="en-US" sz="2400" dirty="0">
                <a:solidFill>
                  <a:srgbClr val="002060"/>
                </a:solidFill>
                <a:latin typeface="Avenir Heavy"/>
              </a:rPr>
              <a:t>Margaret H. </a:t>
            </a:r>
            <a:r>
              <a:rPr lang="en-US" sz="2400" dirty="0" err="1">
                <a:solidFill>
                  <a:srgbClr val="002060"/>
                </a:solidFill>
                <a:latin typeface="Avenir Heavy"/>
              </a:rPr>
              <a:t>Ordoubadian</a:t>
            </a:r>
            <a:r>
              <a:rPr lang="en-US" sz="2400" dirty="0">
                <a:solidFill>
                  <a:srgbClr val="002060"/>
                </a:solidFill>
                <a:latin typeface="Avenir Heavy"/>
              </a:rPr>
              <a:t> University Writing Center </a:t>
            </a:r>
          </a:p>
          <a:p>
            <a:pPr marL="0" indent="0">
              <a:spcBef>
                <a:spcPts val="0"/>
              </a:spcBef>
              <a:buNone/>
            </a:pPr>
            <a:r>
              <a:rPr lang="en-US" sz="1800" dirty="0">
                <a:solidFill>
                  <a:srgbClr val="002060"/>
                </a:solidFill>
                <a:latin typeface="Avenir Heavy"/>
              </a:rPr>
              <a:t>(</a:t>
            </a:r>
            <a:r>
              <a:rPr lang="en-US" sz="1800" dirty="0">
                <a:solidFill>
                  <a:srgbClr val="002060"/>
                </a:solidFill>
                <a:latin typeface="Avenir Heavy"/>
                <a:hlinkClick r:id="rId6"/>
              </a:rPr>
              <a:t>www.mtsu.edu/writing-center/index.php</a:t>
            </a:r>
            <a:r>
              <a:rPr lang="en-US" sz="1800" dirty="0">
                <a:solidFill>
                  <a:srgbClr val="002060"/>
                </a:solidFill>
                <a:latin typeface="Avenir Heavy"/>
              </a:rPr>
              <a:t>) </a:t>
            </a:r>
          </a:p>
          <a:p>
            <a:pPr marL="0" indent="0">
              <a:spcBef>
                <a:spcPts val="0"/>
              </a:spcBef>
              <a:buNone/>
            </a:pPr>
            <a:endParaRPr lang="en-US" sz="1800" dirty="0">
              <a:solidFill>
                <a:srgbClr val="002060"/>
              </a:solidFill>
              <a:latin typeface="Avenir Heavy"/>
            </a:endParaRPr>
          </a:p>
          <a:p>
            <a:pPr lvl="1">
              <a:spcBef>
                <a:spcPts val="0"/>
              </a:spcBef>
            </a:pPr>
            <a:r>
              <a:rPr lang="en-US" sz="2000" dirty="0">
                <a:solidFill>
                  <a:srgbClr val="002060"/>
                </a:solidFill>
                <a:latin typeface="Avenir Heavy"/>
              </a:rPr>
              <a:t>Individual and online </a:t>
            </a:r>
            <a:r>
              <a:rPr lang="en-US" sz="2000" dirty="0">
                <a:solidFill>
                  <a:srgbClr val="002060"/>
                </a:solidFill>
                <a:latin typeface="Avenir Heavy"/>
                <a:hlinkClick r:id="rId7"/>
              </a:rPr>
              <a:t>appointments</a:t>
            </a:r>
            <a:r>
              <a:rPr lang="en-US" sz="2000" dirty="0">
                <a:solidFill>
                  <a:srgbClr val="002060"/>
                </a:solidFill>
                <a:latin typeface="Avenir Heavy"/>
              </a:rPr>
              <a:t>, document drop sessions </a:t>
            </a:r>
          </a:p>
          <a:p>
            <a:pPr lvl="1"/>
            <a:r>
              <a:rPr lang="en-US" sz="2000" dirty="0">
                <a:solidFill>
                  <a:srgbClr val="002060"/>
                </a:solidFill>
                <a:latin typeface="Avenir Heavy"/>
              </a:rPr>
              <a:t>Tutoring</a:t>
            </a:r>
          </a:p>
          <a:p>
            <a:pPr lvl="1"/>
            <a:r>
              <a:rPr lang="en-US" sz="2000" dirty="0">
                <a:solidFill>
                  <a:srgbClr val="002060"/>
                </a:solidFill>
                <a:latin typeface="Avenir Heavy"/>
                <a:hlinkClick r:id="rId8"/>
              </a:rPr>
              <a:t>Online resources </a:t>
            </a:r>
            <a:endParaRPr lang="en-US" sz="2000" dirty="0">
              <a:solidFill>
                <a:srgbClr val="002060"/>
              </a:solidFill>
              <a:latin typeface="Avenir Heavy"/>
            </a:endParaRPr>
          </a:p>
          <a:p>
            <a:pPr lvl="1"/>
            <a:r>
              <a:rPr lang="en-US" sz="2000" dirty="0">
                <a:solidFill>
                  <a:srgbClr val="002060"/>
                </a:solidFill>
                <a:latin typeface="Avenir Heavy"/>
                <a:hlinkClick r:id="rId9"/>
              </a:rPr>
              <a:t>Workshops</a:t>
            </a:r>
            <a:r>
              <a:rPr lang="en-US" sz="2000" dirty="0">
                <a:solidFill>
                  <a:srgbClr val="002060"/>
                </a:solidFill>
                <a:latin typeface="Avenir Heavy"/>
              </a:rPr>
              <a:t> and </a:t>
            </a:r>
            <a:r>
              <a:rPr lang="en-US" sz="2000" dirty="0">
                <a:solidFill>
                  <a:srgbClr val="002060"/>
                </a:solidFill>
                <a:latin typeface="Avenir Heavy"/>
                <a:hlinkClick r:id="rId10"/>
              </a:rPr>
              <a:t>writing groups</a:t>
            </a:r>
            <a:endParaRPr lang="en-US" sz="2000" dirty="0">
              <a:solidFill>
                <a:srgbClr val="002060"/>
              </a:solidFill>
              <a:latin typeface="Avenir Heavy"/>
            </a:endParaRPr>
          </a:p>
        </p:txBody>
      </p:sp>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t="20469" b="21523"/>
          <a:stretch/>
        </p:blipFill>
        <p:spPr>
          <a:xfrm>
            <a:off x="8824814" y="3499338"/>
            <a:ext cx="3103417" cy="3200399"/>
          </a:xfrm>
          <a:prstGeom prst="rect">
            <a:avLst/>
          </a:prstGeom>
        </p:spPr>
      </p:pic>
      <p:sp>
        <p:nvSpPr>
          <p:cNvPr id="7" name="Explosion 2 6"/>
          <p:cNvSpPr/>
          <p:nvPr/>
        </p:nvSpPr>
        <p:spPr>
          <a:xfrm rot="1073615">
            <a:off x="6765540" y="535254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64550" y="5824582"/>
            <a:ext cx="1263455" cy="646331"/>
          </a:xfrm>
          <a:prstGeom prst="rect">
            <a:avLst/>
          </a:prstGeom>
          <a:noFill/>
        </p:spPr>
        <p:txBody>
          <a:bodyPr wrap="square" rtlCol="0">
            <a:spAutoFit/>
          </a:bodyPr>
          <a:lstStyle/>
          <a:p>
            <a:r>
              <a:rPr lang="en-US" b="1" dirty="0">
                <a:solidFill>
                  <a:schemeClr val="bg1"/>
                </a:solidFill>
                <a:latin typeface="Avenir Heavy"/>
              </a:rPr>
              <a:t>Pg. 30 &amp; Misc. Tab</a:t>
            </a:r>
          </a:p>
        </p:txBody>
      </p:sp>
    </p:spTree>
    <p:extLst>
      <p:ext uri="{BB962C8B-B14F-4D97-AF65-F5344CB8AC3E}">
        <p14:creationId xmlns:p14="http://schemas.microsoft.com/office/powerpoint/2010/main" val="412560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p:spPr>
      </p:pic>
      <p:sp>
        <p:nvSpPr>
          <p:cNvPr id="2" name="Title 1"/>
          <p:cNvSpPr>
            <a:spLocks noGrp="1"/>
          </p:cNvSpPr>
          <p:nvPr>
            <p:ph type="title"/>
          </p:nvPr>
        </p:nvSpPr>
        <p:spPr>
          <a:xfrm>
            <a:off x="343347" y="-22152"/>
            <a:ext cx="10515600" cy="1325563"/>
          </a:xfrm>
        </p:spPr>
        <p:txBody>
          <a:bodyPr>
            <a:normAutofit/>
          </a:bodyPr>
          <a:lstStyle/>
          <a:p>
            <a:r>
              <a:rPr lang="en-US" sz="7200" b="1" dirty="0">
                <a:solidFill>
                  <a:srgbClr val="00275C"/>
                </a:solidFill>
                <a:latin typeface="Avenir Heavy" charset="0"/>
                <a:ea typeface="Avenir Heavy" charset="0"/>
                <a:cs typeface="Avenir Heavy" charset="0"/>
              </a:rPr>
              <a:t>WELCOME</a:t>
            </a:r>
            <a:endParaRPr lang="en-US" sz="4800" dirty="0">
              <a:solidFill>
                <a:srgbClr val="00275C"/>
              </a:solidFill>
              <a:latin typeface="Avenir Medium" charset="0"/>
              <a:ea typeface="Avenir Medium" charset="0"/>
              <a:cs typeface="Avenir Medium" charset="0"/>
            </a:endParaRPr>
          </a:p>
        </p:txBody>
      </p:sp>
      <p:sp>
        <p:nvSpPr>
          <p:cNvPr id="6" name="TextBox 5"/>
          <p:cNvSpPr txBox="1"/>
          <p:nvPr/>
        </p:nvSpPr>
        <p:spPr>
          <a:xfrm>
            <a:off x="433138" y="1423816"/>
            <a:ext cx="5811251" cy="4401205"/>
          </a:xfrm>
          <a:prstGeom prst="rect">
            <a:avLst/>
          </a:prstGeom>
          <a:noFill/>
        </p:spPr>
        <p:txBody>
          <a:bodyPr wrap="square" rtlCol="0">
            <a:spAutoFit/>
          </a:bodyPr>
          <a:lstStyle/>
          <a:p>
            <a:pPr marL="342900" indent="-342900">
              <a:buBlip>
                <a:blip r:embed="rId4"/>
              </a:buBlip>
            </a:pPr>
            <a:r>
              <a:rPr lang="en-US" sz="2400" b="1" dirty="0">
                <a:solidFill>
                  <a:srgbClr val="00275C"/>
                </a:solidFill>
                <a:latin typeface="Avenir Heavy"/>
              </a:rPr>
              <a:t>Students</a:t>
            </a:r>
          </a:p>
          <a:p>
            <a:pPr marL="800100" lvl="1" indent="-342900">
              <a:buBlip>
                <a:blip r:embed="rId4"/>
              </a:buBlip>
            </a:pPr>
            <a:r>
              <a:rPr lang="en-US" sz="2400" b="1" dirty="0">
                <a:solidFill>
                  <a:srgbClr val="00275C"/>
                </a:solidFill>
                <a:latin typeface="Avenir Heavy"/>
              </a:rPr>
              <a:t>Future Teacher Bag</a:t>
            </a:r>
            <a:endParaRPr lang="en-US" sz="2400" dirty="0">
              <a:solidFill>
                <a:srgbClr val="00275C"/>
              </a:solidFill>
              <a:latin typeface="Avenir Heavy"/>
            </a:endParaRPr>
          </a:p>
          <a:p>
            <a:pPr marL="800100" lvl="1" indent="-342900">
              <a:buBlip>
                <a:blip r:embed="rId4"/>
              </a:buBlip>
            </a:pPr>
            <a:r>
              <a:rPr lang="en-US" sz="2400" b="1" dirty="0">
                <a:solidFill>
                  <a:srgbClr val="00275C"/>
                </a:solidFill>
                <a:latin typeface="Avenir Heavy"/>
              </a:rPr>
              <a:t>Your Advising Folder</a:t>
            </a:r>
          </a:p>
          <a:p>
            <a:pPr marL="1257300" lvl="2" indent="-342900">
              <a:buBlip>
                <a:blip r:embed="rId4"/>
              </a:buBlip>
            </a:pPr>
            <a:r>
              <a:rPr lang="en-US" sz="2000" b="1" dirty="0">
                <a:solidFill>
                  <a:srgbClr val="00275C"/>
                </a:solidFill>
                <a:latin typeface="Avenir Heavy"/>
              </a:rPr>
              <a:t>College of Education</a:t>
            </a:r>
          </a:p>
          <a:p>
            <a:pPr lvl="1"/>
            <a:r>
              <a:rPr lang="en-US" dirty="0">
                <a:solidFill>
                  <a:srgbClr val="00275C"/>
                </a:solidFill>
                <a:latin typeface="Avenir Heavy"/>
              </a:rPr>
              <a:t>	      Student Handbook (pink star)</a:t>
            </a:r>
          </a:p>
          <a:p>
            <a:pPr marL="1257300" lvl="2" indent="-342900">
              <a:buBlip>
                <a:blip r:embed="rId4"/>
              </a:buBlip>
            </a:pPr>
            <a:r>
              <a:rPr lang="en-US" sz="2000" b="1" dirty="0">
                <a:solidFill>
                  <a:srgbClr val="00275C"/>
                </a:solidFill>
                <a:latin typeface="Avenir Heavy"/>
              </a:rPr>
              <a:t>Student Information</a:t>
            </a:r>
          </a:p>
          <a:p>
            <a:pPr lvl="1"/>
            <a:r>
              <a:rPr lang="en-US" dirty="0">
                <a:solidFill>
                  <a:srgbClr val="00275C"/>
                </a:solidFill>
                <a:latin typeface="Avenir Heavy"/>
              </a:rPr>
              <a:t>	      Your PERSONAL documents</a:t>
            </a:r>
          </a:p>
          <a:p>
            <a:pPr marL="1257300" lvl="2" indent="-342900">
              <a:buBlip>
                <a:blip r:embed="rId4"/>
              </a:buBlip>
            </a:pPr>
            <a:r>
              <a:rPr lang="en-US" sz="2000" b="1" dirty="0">
                <a:solidFill>
                  <a:srgbClr val="00275C"/>
                </a:solidFill>
                <a:latin typeface="Avenir Heavy"/>
              </a:rPr>
              <a:t>Candidacy</a:t>
            </a:r>
          </a:p>
          <a:p>
            <a:pPr lvl="1"/>
            <a:r>
              <a:rPr lang="en-US" dirty="0">
                <a:solidFill>
                  <a:srgbClr val="00275C"/>
                </a:solidFill>
                <a:latin typeface="Avenir Heavy"/>
              </a:rPr>
              <a:t>	      Items needed for Admission to the Teacher 	      Education Program</a:t>
            </a:r>
          </a:p>
          <a:p>
            <a:pPr marL="1257300" lvl="2" indent="-342900">
              <a:buBlip>
                <a:blip r:embed="rId4"/>
              </a:buBlip>
            </a:pPr>
            <a:r>
              <a:rPr lang="en-US" sz="2000" b="1" dirty="0">
                <a:solidFill>
                  <a:srgbClr val="00275C"/>
                </a:solidFill>
                <a:latin typeface="Avenir Heavy"/>
              </a:rPr>
              <a:t>Licensure</a:t>
            </a:r>
          </a:p>
          <a:p>
            <a:pPr marL="1257300" lvl="2" indent="-342900">
              <a:buBlip>
                <a:blip r:embed="rId4"/>
              </a:buBlip>
            </a:pPr>
            <a:r>
              <a:rPr lang="en-US" sz="2000" b="1" dirty="0">
                <a:solidFill>
                  <a:srgbClr val="00275C"/>
                </a:solidFill>
                <a:latin typeface="Avenir Heavy"/>
              </a:rPr>
              <a:t>Misc.</a:t>
            </a:r>
          </a:p>
          <a:p>
            <a:pPr lvl="1"/>
            <a:r>
              <a:rPr lang="en-US" dirty="0">
                <a:solidFill>
                  <a:srgbClr val="00275C"/>
                </a:solidFill>
                <a:latin typeface="Avenir Heavy"/>
              </a:rPr>
              <a:t>	     Blank paper for notetaking </a:t>
            </a:r>
          </a:p>
          <a:p>
            <a:pPr lvl="1"/>
            <a:r>
              <a:rPr lang="en-US" dirty="0">
                <a:solidFill>
                  <a:srgbClr val="00275C"/>
                </a:solidFill>
                <a:latin typeface="Avenir Heavy"/>
              </a:rPr>
              <a:t>	     Other helpful resources </a:t>
            </a:r>
          </a:p>
        </p:txBody>
      </p:sp>
      <p:sp>
        <p:nvSpPr>
          <p:cNvPr id="7" name="Explosion 2 8">
            <a:extLst>
              <a:ext uri="{FF2B5EF4-FFF2-40B4-BE49-F238E27FC236}">
                <a16:creationId xmlns:a16="http://schemas.microsoft.com/office/drawing/2014/main" id="{59E34034-938B-4DA3-A3FF-7B4B79008C77}"/>
              </a:ext>
            </a:extLst>
          </p:cNvPr>
          <p:cNvSpPr/>
          <p:nvPr/>
        </p:nvSpPr>
        <p:spPr>
          <a:xfrm rot="1073615">
            <a:off x="6058290" y="4395283"/>
            <a:ext cx="2166612" cy="1667565"/>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87A70E-3C0F-4C16-9C6F-8B23EA052C96}"/>
              </a:ext>
            </a:extLst>
          </p:cNvPr>
          <p:cNvSpPr txBox="1"/>
          <p:nvPr/>
        </p:nvSpPr>
        <p:spPr>
          <a:xfrm>
            <a:off x="6366870" y="4934753"/>
            <a:ext cx="1369657" cy="738664"/>
          </a:xfrm>
          <a:prstGeom prst="rect">
            <a:avLst/>
          </a:prstGeom>
          <a:noFill/>
        </p:spPr>
        <p:txBody>
          <a:bodyPr wrap="square" rtlCol="0">
            <a:spAutoFit/>
          </a:bodyPr>
          <a:lstStyle/>
          <a:p>
            <a:pPr algn="ctr"/>
            <a:r>
              <a:rPr lang="en-US" sz="1400" b="1" dirty="0">
                <a:solidFill>
                  <a:schemeClr val="bg1"/>
                </a:solidFill>
                <a:latin typeface="Avenir Heavy"/>
              </a:rPr>
              <a:t>Follow along with your folder</a:t>
            </a:r>
          </a:p>
        </p:txBody>
      </p:sp>
      <p:sp>
        <p:nvSpPr>
          <p:cNvPr id="10" name="TextBox 9"/>
          <p:cNvSpPr txBox="1"/>
          <p:nvPr/>
        </p:nvSpPr>
        <p:spPr>
          <a:xfrm>
            <a:off x="6220548" y="1423816"/>
            <a:ext cx="5077105" cy="1569660"/>
          </a:xfrm>
          <a:prstGeom prst="rect">
            <a:avLst/>
          </a:prstGeom>
          <a:noFill/>
        </p:spPr>
        <p:txBody>
          <a:bodyPr wrap="square" rtlCol="0">
            <a:spAutoFit/>
          </a:bodyPr>
          <a:lstStyle/>
          <a:p>
            <a:pPr marL="342900" indent="-342900">
              <a:buBlip>
                <a:blip r:embed="rId4"/>
              </a:buBlip>
            </a:pPr>
            <a:r>
              <a:rPr lang="en-US" sz="2400" b="1" dirty="0">
                <a:solidFill>
                  <a:srgbClr val="00275C"/>
                </a:solidFill>
                <a:latin typeface="Avenir Heavy"/>
              </a:rPr>
              <a:t>Guests</a:t>
            </a:r>
          </a:p>
          <a:p>
            <a:pPr marL="800100" lvl="1" indent="-342900">
              <a:buBlip>
                <a:blip r:embed="rId4"/>
              </a:buBlip>
            </a:pPr>
            <a:r>
              <a:rPr lang="en-US" sz="2400" b="1" dirty="0">
                <a:solidFill>
                  <a:srgbClr val="00275C"/>
                </a:solidFill>
                <a:latin typeface="Avenir Heavy"/>
              </a:rPr>
              <a:t>Jump Drive</a:t>
            </a:r>
            <a:endParaRPr lang="en-US" sz="2400" dirty="0">
              <a:solidFill>
                <a:srgbClr val="00275C"/>
              </a:solidFill>
              <a:latin typeface="Avenir Heavy"/>
            </a:endParaRPr>
          </a:p>
          <a:p>
            <a:pPr marL="800100" lvl="1" indent="-342900">
              <a:buBlip>
                <a:blip r:embed="rId4"/>
              </a:buBlip>
            </a:pPr>
            <a:r>
              <a:rPr lang="en-US" sz="2400" b="1" dirty="0">
                <a:solidFill>
                  <a:srgbClr val="00275C"/>
                </a:solidFill>
                <a:latin typeface="Avenir Heavy"/>
              </a:rPr>
              <a:t>Handout</a:t>
            </a:r>
          </a:p>
          <a:p>
            <a:pPr marL="800100" lvl="1" indent="-342900">
              <a:buBlip>
                <a:blip r:embed="rId4"/>
              </a:buBlip>
            </a:pPr>
            <a:r>
              <a:rPr lang="en-US" sz="2400" b="1" dirty="0">
                <a:solidFill>
                  <a:srgbClr val="00275C"/>
                </a:solidFill>
                <a:latin typeface="Avenir Heavy"/>
              </a:rPr>
              <a:t>Notepad and writing utensil </a:t>
            </a:r>
          </a:p>
        </p:txBody>
      </p:sp>
    </p:spTree>
    <p:extLst>
      <p:ext uri="{BB962C8B-B14F-4D97-AF65-F5344CB8AC3E}">
        <p14:creationId xmlns:p14="http://schemas.microsoft.com/office/powerpoint/2010/main" val="3341784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839788"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ea typeface="Avenir Heavy" charset="0"/>
                <a:cs typeface="Avenir Heavy" charset="0"/>
              </a:rPr>
              <a:t>Early Arrival Programs</a:t>
            </a:r>
            <a:endParaRPr lang="en-US" sz="6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770" y="3685632"/>
            <a:ext cx="4674870" cy="3111206"/>
          </a:xfrm>
          <a:prstGeom prst="rect">
            <a:avLst/>
          </a:prstGeom>
        </p:spPr>
      </p:pic>
      <p:sp>
        <p:nvSpPr>
          <p:cNvPr id="4" name="TextBox 3"/>
          <p:cNvSpPr txBox="1"/>
          <p:nvPr/>
        </p:nvSpPr>
        <p:spPr>
          <a:xfrm>
            <a:off x="839788" y="1499235"/>
            <a:ext cx="11092017" cy="2246769"/>
          </a:xfrm>
          <a:prstGeom prst="rect">
            <a:avLst/>
          </a:prstGeom>
          <a:noFill/>
        </p:spPr>
        <p:txBody>
          <a:bodyPr wrap="square" rtlCol="0">
            <a:spAutoFit/>
          </a:bodyPr>
          <a:lstStyle/>
          <a:p>
            <a:pPr marL="342900" indent="-342900">
              <a:buBlip>
                <a:blip r:embed="rId5"/>
              </a:buBlip>
            </a:pPr>
            <a:r>
              <a:rPr lang="en-US" sz="2400" b="1" dirty="0">
                <a:solidFill>
                  <a:srgbClr val="00275C"/>
                </a:solidFill>
              </a:rPr>
              <a:t>Scholars Academy</a:t>
            </a:r>
            <a:endParaRPr lang="en-US" sz="2400" dirty="0">
              <a:solidFill>
                <a:srgbClr val="00275C"/>
              </a:solidFill>
            </a:endParaRPr>
          </a:p>
          <a:p>
            <a:pPr lvl="1"/>
            <a:r>
              <a:rPr lang="en-US" dirty="0">
                <a:solidFill>
                  <a:srgbClr val="00275C"/>
                </a:solidFill>
              </a:rPr>
              <a:t>Two-week early arrival program for incoming first-time freshmen </a:t>
            </a:r>
          </a:p>
          <a:p>
            <a:pPr lvl="1"/>
            <a:endParaRPr lang="en-US" dirty="0">
              <a:solidFill>
                <a:srgbClr val="00275C"/>
              </a:solidFill>
            </a:endParaRPr>
          </a:p>
          <a:p>
            <a:pPr marL="342900" indent="-342900">
              <a:buBlip>
                <a:blip r:embed="rId6"/>
              </a:buBlip>
            </a:pPr>
            <a:r>
              <a:rPr lang="en-US" sz="2400" b="1" dirty="0">
                <a:solidFill>
                  <a:srgbClr val="00275C"/>
                </a:solidFill>
              </a:rPr>
              <a:t>Student Transition and Academic Readiness (S.T.A.R.) Program</a:t>
            </a:r>
          </a:p>
          <a:p>
            <a:pPr lvl="1"/>
            <a:r>
              <a:rPr lang="en-US" dirty="0">
                <a:solidFill>
                  <a:srgbClr val="00275C"/>
                </a:solidFill>
              </a:rPr>
              <a:t>One-week early arrival program for incoming freshmen and transfer students</a:t>
            </a:r>
          </a:p>
          <a:p>
            <a:pPr lvl="1"/>
            <a:endParaRPr lang="en-US" sz="1200" dirty="0">
              <a:solidFill>
                <a:srgbClr val="00275C"/>
              </a:solidFill>
            </a:endParaRPr>
          </a:p>
          <a:p>
            <a:pPr lvl="1"/>
            <a:endParaRPr lang="en-US" sz="1200" dirty="0">
              <a:solidFill>
                <a:srgbClr val="00275C"/>
              </a:solidFill>
            </a:endParaRPr>
          </a:p>
          <a:p>
            <a:pPr lvl="1"/>
            <a:r>
              <a:rPr lang="en-US" sz="1400" dirty="0">
                <a:solidFill>
                  <a:srgbClr val="00275C"/>
                </a:solidFill>
              </a:rPr>
              <a:t>Contact Ms. Brelinda Johnson at </a:t>
            </a:r>
            <a:r>
              <a:rPr lang="en-US" sz="1400" dirty="0">
                <a:solidFill>
                  <a:srgbClr val="00275C"/>
                </a:solidFill>
                <a:hlinkClick r:id="rId7"/>
              </a:rPr>
              <a:t>Brelinda.Johnson@mtsu.edu</a:t>
            </a:r>
            <a:r>
              <a:rPr lang="en-US" sz="1400" dirty="0">
                <a:solidFill>
                  <a:srgbClr val="00275C"/>
                </a:solidFill>
              </a:rPr>
              <a:t> for more information</a:t>
            </a:r>
          </a:p>
        </p:txBody>
      </p:sp>
      <p:sp>
        <p:nvSpPr>
          <p:cNvPr id="6" name="Explosion 2 5"/>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Pg.30</a:t>
            </a:r>
          </a:p>
        </p:txBody>
      </p:sp>
    </p:spTree>
    <p:extLst>
      <p:ext uri="{BB962C8B-B14F-4D97-AF65-F5344CB8AC3E}">
        <p14:creationId xmlns:p14="http://schemas.microsoft.com/office/powerpoint/2010/main" val="2959783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400173" y="281354"/>
            <a:ext cx="10515600" cy="11807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accent5">
                    <a:lumMod val="50000"/>
                  </a:schemeClr>
                </a:solidFill>
                <a:latin typeface="Avenir Heavy" charset="0"/>
                <a:ea typeface="Avenir Heavy" charset="0"/>
                <a:cs typeface="Avenir Heavy" charset="0"/>
              </a:rPr>
              <a:t>Accelerated Mentoring Program</a:t>
            </a:r>
            <a:endParaRPr lang="en-US" sz="4800" dirty="0"/>
          </a:p>
        </p:txBody>
      </p:sp>
      <p:sp>
        <p:nvSpPr>
          <p:cNvPr id="4" name="TextBox 3"/>
          <p:cNvSpPr txBox="1"/>
          <p:nvPr/>
        </p:nvSpPr>
        <p:spPr>
          <a:xfrm>
            <a:off x="839788" y="1458291"/>
            <a:ext cx="11092017" cy="4924425"/>
          </a:xfrm>
          <a:prstGeom prst="rect">
            <a:avLst/>
          </a:prstGeom>
          <a:noFill/>
        </p:spPr>
        <p:txBody>
          <a:bodyPr wrap="square" rtlCol="0">
            <a:spAutoFit/>
          </a:bodyPr>
          <a:lstStyle/>
          <a:p>
            <a:pPr marL="342900" indent="-342900">
              <a:buBlip>
                <a:blip r:embed="rId4"/>
              </a:buBlip>
            </a:pPr>
            <a:r>
              <a:rPr lang="en-US" sz="2800" b="1" dirty="0">
                <a:solidFill>
                  <a:srgbClr val="00275C"/>
                </a:solidFill>
              </a:rPr>
              <a:t>Who can participate? </a:t>
            </a:r>
            <a:endParaRPr lang="en-US" sz="2800" dirty="0">
              <a:solidFill>
                <a:srgbClr val="00275C"/>
              </a:solidFill>
            </a:endParaRPr>
          </a:p>
          <a:p>
            <a:pPr lvl="1"/>
            <a:r>
              <a:rPr lang="en-US" sz="2000" dirty="0">
                <a:solidFill>
                  <a:srgbClr val="00275C"/>
                </a:solidFill>
              </a:rPr>
              <a:t>Anyone! </a:t>
            </a:r>
          </a:p>
          <a:p>
            <a:pPr lvl="1"/>
            <a:r>
              <a:rPr lang="en-US" sz="2000" dirty="0">
                <a:solidFill>
                  <a:srgbClr val="00275C"/>
                </a:solidFill>
              </a:rPr>
              <a:t>Highly encourage the following to participate</a:t>
            </a:r>
          </a:p>
          <a:p>
            <a:pPr marL="742950" lvl="1" indent="-285750">
              <a:buFont typeface="Arial" panose="020B0604020202020204" pitchFamily="34" charset="0"/>
              <a:buChar char="•"/>
            </a:pPr>
            <a:r>
              <a:rPr lang="en-US" sz="2000" dirty="0">
                <a:solidFill>
                  <a:srgbClr val="00275C"/>
                </a:solidFill>
              </a:rPr>
              <a:t>First-generation students</a:t>
            </a:r>
          </a:p>
          <a:p>
            <a:pPr marL="742950" lvl="1" indent="-285750">
              <a:buFont typeface="Arial" panose="020B0604020202020204" pitchFamily="34" charset="0"/>
              <a:buChar char="•"/>
            </a:pPr>
            <a:r>
              <a:rPr lang="en-US" sz="2000" dirty="0">
                <a:solidFill>
                  <a:srgbClr val="00275C"/>
                </a:solidFill>
              </a:rPr>
              <a:t>Minority students</a:t>
            </a:r>
          </a:p>
          <a:p>
            <a:pPr marL="742950" lvl="1" indent="-285750">
              <a:buFont typeface="Arial" panose="020B0604020202020204" pitchFamily="34" charset="0"/>
              <a:buChar char="•"/>
            </a:pPr>
            <a:r>
              <a:rPr lang="en-US" sz="2000" dirty="0">
                <a:solidFill>
                  <a:srgbClr val="00275C"/>
                </a:solidFill>
              </a:rPr>
              <a:t>Incoming freshmen students</a:t>
            </a:r>
          </a:p>
          <a:p>
            <a:pPr marL="742950" lvl="1" indent="-285750">
              <a:buFont typeface="Arial" panose="020B0604020202020204" pitchFamily="34" charset="0"/>
              <a:buChar char="•"/>
            </a:pPr>
            <a:r>
              <a:rPr lang="en-US" sz="2000" dirty="0">
                <a:solidFill>
                  <a:srgbClr val="00275C"/>
                </a:solidFill>
              </a:rPr>
              <a:t>Incoming transfer students</a:t>
            </a:r>
          </a:p>
          <a:p>
            <a:pPr lvl="1"/>
            <a:endParaRPr lang="en-US" sz="2000" dirty="0">
              <a:solidFill>
                <a:srgbClr val="00275C"/>
              </a:solidFill>
            </a:endParaRPr>
          </a:p>
          <a:p>
            <a:pPr marL="342900" indent="-342900">
              <a:buBlip>
                <a:blip r:embed="rId5"/>
              </a:buBlip>
            </a:pPr>
            <a:r>
              <a:rPr lang="en-US" sz="2800" b="1" dirty="0">
                <a:solidFill>
                  <a:srgbClr val="00275C"/>
                </a:solidFill>
              </a:rPr>
              <a:t>What is the Accelerated Mentoring Program? </a:t>
            </a:r>
          </a:p>
          <a:p>
            <a:pPr lvl="1"/>
            <a:r>
              <a:rPr lang="en-US" sz="2000" dirty="0">
                <a:solidFill>
                  <a:srgbClr val="00275C"/>
                </a:solidFill>
              </a:rPr>
              <a:t>A program to eliminate the achievement gap </a:t>
            </a:r>
          </a:p>
          <a:p>
            <a:pPr lvl="1"/>
            <a:r>
              <a:rPr lang="en-US" sz="2000" dirty="0">
                <a:solidFill>
                  <a:srgbClr val="00275C"/>
                </a:solidFill>
              </a:rPr>
              <a:t>Through components of peer mentoring, tutoring, student success coaching, family education, and financial assistance, underserved students are afforded a more level playing field to aid them toward obtaining a Bachelor’s Degree. </a:t>
            </a:r>
          </a:p>
          <a:p>
            <a:pPr lvl="1"/>
            <a:endParaRPr lang="en-US" sz="1200" dirty="0">
              <a:solidFill>
                <a:srgbClr val="00275C"/>
              </a:solidFill>
            </a:endParaRPr>
          </a:p>
          <a:p>
            <a:pPr lvl="1"/>
            <a:endParaRPr lang="en-US" sz="1200" dirty="0">
              <a:solidFill>
                <a:srgbClr val="00275C"/>
              </a:solidFill>
            </a:endParaRPr>
          </a:p>
          <a:p>
            <a:pPr lvl="4"/>
            <a:r>
              <a:rPr lang="en-US" sz="1400" dirty="0">
                <a:solidFill>
                  <a:srgbClr val="00275C"/>
                </a:solidFill>
              </a:rPr>
              <a:t>Contact Ms. Brelinda Johnson at </a:t>
            </a:r>
            <a:r>
              <a:rPr lang="en-US" sz="1400" dirty="0">
                <a:solidFill>
                  <a:srgbClr val="00275C"/>
                </a:solidFill>
                <a:hlinkClick r:id="rId6"/>
              </a:rPr>
              <a:t>Brelinda.Johnson@mtsu.edu</a:t>
            </a:r>
            <a:r>
              <a:rPr lang="en-US" sz="1400" dirty="0">
                <a:solidFill>
                  <a:srgbClr val="00275C"/>
                </a:solidFill>
              </a:rPr>
              <a:t> for more information</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3004" y="1762558"/>
            <a:ext cx="4105890" cy="2732540"/>
          </a:xfrm>
          <a:prstGeom prst="rect">
            <a:avLst/>
          </a:prstGeom>
        </p:spPr>
      </p:pic>
    </p:spTree>
    <p:extLst>
      <p:ext uri="{BB962C8B-B14F-4D97-AF65-F5344CB8AC3E}">
        <p14:creationId xmlns:p14="http://schemas.microsoft.com/office/powerpoint/2010/main" val="195414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182880" y="365125"/>
            <a:ext cx="11172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ea typeface="Avenir Heavy" charset="0"/>
                <a:cs typeface="Avenir Heavy" charset="0"/>
              </a:rPr>
              <a:t>Other Success Resources</a:t>
            </a:r>
            <a:endParaRPr lang="en-US" sz="6000" dirty="0"/>
          </a:p>
        </p:txBody>
      </p:sp>
      <p:sp>
        <p:nvSpPr>
          <p:cNvPr id="4" name="Content Placeholder 5"/>
          <p:cNvSpPr txBox="1">
            <a:spLocks/>
          </p:cNvSpPr>
          <p:nvPr/>
        </p:nvSpPr>
        <p:spPr>
          <a:xfrm>
            <a:off x="838200" y="1544271"/>
            <a:ext cx="10515600" cy="271911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Blip>
                <a:blip r:embed="rId4"/>
              </a:buBlip>
            </a:pPr>
            <a:r>
              <a:rPr lang="en-US" sz="2400" dirty="0">
                <a:solidFill>
                  <a:schemeClr val="accent5">
                    <a:lumMod val="50000"/>
                  </a:schemeClr>
                </a:solidFill>
                <a:latin typeface="Avenir Heavy"/>
              </a:rPr>
              <a:t>Supplemental Instruction (SI)</a:t>
            </a:r>
          </a:p>
          <a:p>
            <a:pPr lvl="1"/>
            <a:r>
              <a:rPr lang="en-US" sz="1800" dirty="0">
                <a:solidFill>
                  <a:srgbClr val="00275D"/>
                </a:solidFill>
                <a:latin typeface="Avenir Heavy"/>
              </a:rPr>
              <a:t>Peer-assisted, group study and discussion </a:t>
            </a:r>
          </a:p>
          <a:p>
            <a:pPr>
              <a:buBlip>
                <a:blip r:embed="rId4"/>
              </a:buBlip>
            </a:pPr>
            <a:r>
              <a:rPr lang="en-US" sz="2400" dirty="0">
                <a:solidFill>
                  <a:srgbClr val="00275D"/>
                </a:solidFill>
                <a:latin typeface="Avenir Heavy"/>
              </a:rPr>
              <a:t>Office of Student Success Resources </a:t>
            </a:r>
            <a:r>
              <a:rPr lang="en-US" sz="2400" dirty="0">
                <a:solidFill>
                  <a:srgbClr val="002060"/>
                </a:solidFill>
                <a:latin typeface="Avenir Heavy"/>
              </a:rPr>
              <a:t>(</a:t>
            </a:r>
            <a:r>
              <a:rPr lang="en-US" sz="2400" dirty="0">
                <a:solidFill>
                  <a:srgbClr val="002060"/>
                </a:solidFill>
                <a:latin typeface="Avenir Heavy"/>
                <a:hlinkClick r:id="rId5"/>
              </a:rPr>
              <a:t>www.mtsu.edu/studentsuccess/</a:t>
            </a:r>
            <a:r>
              <a:rPr lang="en-US" sz="2400" dirty="0">
                <a:solidFill>
                  <a:srgbClr val="002060"/>
                </a:solidFill>
                <a:latin typeface="Avenir Heavy"/>
              </a:rPr>
              <a:t>) </a:t>
            </a:r>
          </a:p>
          <a:p>
            <a:pPr lvl="1"/>
            <a:r>
              <a:rPr lang="en-US" sz="1600" dirty="0">
                <a:solidFill>
                  <a:srgbClr val="002060"/>
                </a:solidFill>
                <a:latin typeface="Avenir Heavy"/>
              </a:rPr>
              <a:t>Student Success Center (</a:t>
            </a:r>
            <a:r>
              <a:rPr lang="en-US" sz="1600" dirty="0">
                <a:solidFill>
                  <a:srgbClr val="002060"/>
                </a:solidFill>
                <a:latin typeface="Avenir Heavy"/>
                <a:hlinkClick r:id="rId6"/>
              </a:rPr>
              <a:t>www.mtsu.edu/studentsuccess/students.php</a:t>
            </a:r>
            <a:r>
              <a:rPr lang="en-US" sz="1600" dirty="0">
                <a:solidFill>
                  <a:srgbClr val="002060"/>
                </a:solidFill>
                <a:latin typeface="Avenir Heavy"/>
              </a:rPr>
              <a:t>) </a:t>
            </a:r>
          </a:p>
          <a:p>
            <a:pPr lvl="1"/>
            <a:r>
              <a:rPr lang="en-US" sz="1600" dirty="0">
                <a:solidFill>
                  <a:srgbClr val="002060"/>
                </a:solidFill>
                <a:latin typeface="Avenir Heavy"/>
              </a:rPr>
              <a:t>Best Practices for Student Success (</a:t>
            </a:r>
            <a:r>
              <a:rPr lang="en-US" sz="1600" dirty="0">
                <a:solidFill>
                  <a:srgbClr val="002060"/>
                </a:solidFill>
                <a:latin typeface="Avenir Heavy"/>
                <a:hlinkClick r:id="rId7"/>
              </a:rPr>
              <a:t>www.mtsu.edu/studentsuccess/best-practices.php</a:t>
            </a:r>
            <a:r>
              <a:rPr lang="en-US" sz="1600" dirty="0">
                <a:solidFill>
                  <a:srgbClr val="002060"/>
                </a:solidFill>
                <a:latin typeface="Avenir Heavy"/>
              </a:rPr>
              <a:t>) </a:t>
            </a:r>
          </a:p>
          <a:p>
            <a:pPr lvl="1"/>
            <a:r>
              <a:rPr lang="en-US" sz="1600" dirty="0">
                <a:solidFill>
                  <a:srgbClr val="002060"/>
                </a:solidFill>
                <a:latin typeface="Avenir Heavy"/>
              </a:rPr>
              <a:t>Ready Reference Guide (page 31 in folder!)</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37" y="4059436"/>
            <a:ext cx="5597126" cy="2798563"/>
          </a:xfrm>
          <a:prstGeom prst="rect">
            <a:avLst/>
          </a:prstGeom>
        </p:spPr>
      </p:pic>
      <p:sp>
        <p:nvSpPr>
          <p:cNvPr id="7" name="Explosion 2 6"/>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Pg.30-31</a:t>
            </a:r>
          </a:p>
        </p:txBody>
      </p:sp>
    </p:spTree>
    <p:extLst>
      <p:ext uri="{BB962C8B-B14F-4D97-AF65-F5344CB8AC3E}">
        <p14:creationId xmlns:p14="http://schemas.microsoft.com/office/powerpoint/2010/main" val="20466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2" y="-19116"/>
            <a:ext cx="12225982" cy="6877115"/>
          </a:xfrm>
          <a:prstGeom prst="rect">
            <a:avLst/>
          </a:prstGeom>
        </p:spPr>
      </p:pic>
      <p:sp>
        <p:nvSpPr>
          <p:cNvPr id="3" name="Title 1"/>
          <p:cNvSpPr txBox="1">
            <a:spLocks/>
          </p:cNvSpPr>
          <p:nvPr/>
        </p:nvSpPr>
        <p:spPr>
          <a:xfrm>
            <a:off x="182880" y="365125"/>
            <a:ext cx="11172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accent5">
                    <a:lumMod val="50000"/>
                  </a:schemeClr>
                </a:solidFill>
                <a:latin typeface="Avenir Heavy" charset="0"/>
                <a:ea typeface="Avenir Heavy" charset="0"/>
                <a:cs typeface="Avenir Heavy" charset="0"/>
              </a:rPr>
              <a:t>Other Success Resources </a:t>
            </a:r>
            <a:r>
              <a:rPr lang="en-US" sz="4000" b="1" dirty="0">
                <a:solidFill>
                  <a:schemeClr val="accent5">
                    <a:lumMod val="50000"/>
                  </a:schemeClr>
                </a:solidFill>
                <a:latin typeface="Avenir Heavy" charset="0"/>
                <a:ea typeface="Avenir Heavy" charset="0"/>
                <a:cs typeface="Avenir Heavy" charset="0"/>
              </a:rPr>
              <a:t>(cont.)</a:t>
            </a:r>
            <a:endParaRPr lang="en-US" sz="4800" dirty="0"/>
          </a:p>
        </p:txBody>
      </p:sp>
      <p:sp>
        <p:nvSpPr>
          <p:cNvPr id="4" name="Content Placeholder 5"/>
          <p:cNvSpPr txBox="1">
            <a:spLocks/>
          </p:cNvSpPr>
          <p:nvPr/>
        </p:nvSpPr>
        <p:spPr>
          <a:xfrm>
            <a:off x="838200" y="1544271"/>
            <a:ext cx="10515600" cy="39192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Blip>
                <a:blip r:embed="rId4"/>
              </a:buBlip>
            </a:pPr>
            <a:r>
              <a:rPr lang="en-US" sz="2400" dirty="0">
                <a:solidFill>
                  <a:schemeClr val="accent5">
                    <a:lumMod val="50000"/>
                  </a:schemeClr>
                </a:solidFill>
                <a:latin typeface="Avenir Heavy"/>
                <a:hlinkClick r:id="rId5"/>
              </a:rPr>
              <a:t>Study Abroad</a:t>
            </a:r>
            <a:endParaRPr lang="en-US" sz="2400" dirty="0">
              <a:solidFill>
                <a:schemeClr val="accent5">
                  <a:lumMod val="50000"/>
                </a:schemeClr>
              </a:solidFill>
              <a:latin typeface="Avenir Heavy"/>
            </a:endParaRPr>
          </a:p>
          <a:p>
            <a:pPr lvl="1">
              <a:buFont typeface="Arial"/>
              <a:buBlip>
                <a:blip r:embed="rId4"/>
              </a:buBlip>
            </a:pPr>
            <a:r>
              <a:rPr lang="en-US" sz="1800" dirty="0">
                <a:solidFill>
                  <a:schemeClr val="accent5">
                    <a:lumMod val="50000"/>
                  </a:schemeClr>
                </a:solidFill>
                <a:latin typeface="Avenir Heavy"/>
                <a:hlinkClick r:id="rId6"/>
              </a:rPr>
              <a:t>Numerous options for General Education courses</a:t>
            </a:r>
            <a:endParaRPr lang="en-US" sz="1800" dirty="0">
              <a:solidFill>
                <a:schemeClr val="accent5">
                  <a:lumMod val="50000"/>
                </a:schemeClr>
              </a:solidFill>
              <a:latin typeface="Avenir Heavy"/>
            </a:endParaRPr>
          </a:p>
          <a:p>
            <a:pPr>
              <a:buBlip>
                <a:blip r:embed="rId4"/>
              </a:buBlip>
            </a:pPr>
            <a:r>
              <a:rPr lang="en-US" sz="2400" dirty="0">
                <a:solidFill>
                  <a:srgbClr val="00275D"/>
                </a:solidFill>
                <a:latin typeface="Avenir Heavy"/>
                <a:hlinkClick r:id="rId7"/>
              </a:rPr>
              <a:t>Consortium for Overseas Student Teaching (COST)</a:t>
            </a:r>
            <a:endParaRPr lang="en-US" sz="2400" dirty="0">
              <a:solidFill>
                <a:srgbClr val="00275D"/>
              </a:solidFill>
              <a:latin typeface="Avenir Heavy"/>
            </a:endParaRPr>
          </a:p>
          <a:p>
            <a:pPr lvl="1">
              <a:buBlip>
                <a:blip r:embed="rId4"/>
              </a:buBlip>
            </a:pPr>
            <a:r>
              <a:rPr lang="en-US" sz="1800" dirty="0">
                <a:solidFill>
                  <a:srgbClr val="00275D"/>
                </a:solidFill>
                <a:latin typeface="Avenir Heavy"/>
              </a:rPr>
              <a:t>Opportunity to complete part of Residency abroad</a:t>
            </a:r>
          </a:p>
          <a:p>
            <a:pPr lvl="1">
              <a:buBlip>
                <a:blip r:embed="rId4"/>
              </a:buBlip>
            </a:pPr>
            <a:r>
              <a:rPr lang="en-US" sz="1800" dirty="0">
                <a:solidFill>
                  <a:srgbClr val="00275D"/>
                </a:solidFill>
                <a:latin typeface="Avenir Heavy"/>
              </a:rPr>
              <a:t>Financial aid and scholarships may be available for funding</a:t>
            </a:r>
          </a:p>
          <a:p>
            <a:pPr lvl="1">
              <a:buBlip>
                <a:blip r:embed="rId4"/>
              </a:buBlip>
            </a:pPr>
            <a:r>
              <a:rPr lang="en-US" sz="1800" dirty="0">
                <a:solidFill>
                  <a:srgbClr val="00275D"/>
                </a:solidFill>
                <a:latin typeface="Avenir Heavy"/>
              </a:rPr>
              <a:t>Meet with your advisor EARLY to start planning </a:t>
            </a:r>
          </a:p>
          <a:p>
            <a:pPr>
              <a:buBlip>
                <a:blip r:embed="rId4"/>
              </a:buBlip>
            </a:pPr>
            <a:r>
              <a:rPr lang="en-US" sz="2400" dirty="0">
                <a:solidFill>
                  <a:srgbClr val="002060"/>
                </a:solidFill>
                <a:latin typeface="Avenir Heavy"/>
              </a:rPr>
              <a:t>Past College of Education Study Abroad Opportunities</a:t>
            </a:r>
          </a:p>
          <a:p>
            <a:pPr lvl="1">
              <a:buBlip>
                <a:blip r:embed="rId4"/>
              </a:buBlip>
            </a:pPr>
            <a:r>
              <a:rPr lang="en-US" sz="1800" dirty="0">
                <a:solidFill>
                  <a:srgbClr val="002060"/>
                </a:solidFill>
                <a:latin typeface="Avenir Heavy"/>
                <a:hlinkClick r:id="rId8"/>
              </a:rPr>
              <a:t>Singapore</a:t>
            </a:r>
            <a:r>
              <a:rPr lang="en-US" sz="1800" dirty="0">
                <a:solidFill>
                  <a:srgbClr val="002060"/>
                </a:solidFill>
                <a:latin typeface="Avenir Heavy"/>
              </a:rPr>
              <a:t> </a:t>
            </a:r>
          </a:p>
        </p:txBody>
      </p:sp>
    </p:spTree>
    <p:extLst>
      <p:ext uri="{BB962C8B-B14F-4D97-AF65-F5344CB8AC3E}">
        <p14:creationId xmlns:p14="http://schemas.microsoft.com/office/powerpoint/2010/main" val="3845268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43250" y="365125"/>
            <a:ext cx="8210550" cy="1325563"/>
          </a:xfrm>
        </p:spPr>
        <p:txBody>
          <a:bodyPr>
            <a:normAutofit/>
          </a:bodyPr>
          <a:lstStyle/>
          <a:p>
            <a:r>
              <a:rPr lang="en-US" sz="6000" b="1" dirty="0">
                <a:solidFill>
                  <a:schemeClr val="accent5">
                    <a:lumMod val="50000"/>
                  </a:schemeClr>
                </a:solidFill>
                <a:latin typeface="Avenir Heavy" charset="0"/>
              </a:rPr>
              <a:t>Academic Advising</a:t>
            </a:r>
            <a:endParaRPr lang="en-US" sz="6000" dirty="0"/>
          </a:p>
        </p:txBody>
      </p:sp>
      <p:sp>
        <p:nvSpPr>
          <p:cNvPr id="3" name="Content Placeholder 2"/>
          <p:cNvSpPr>
            <a:spLocks noGrp="1"/>
          </p:cNvSpPr>
          <p:nvPr>
            <p:ph idx="1"/>
          </p:nvPr>
        </p:nvSpPr>
        <p:spPr>
          <a:xfrm>
            <a:off x="3143248" y="1825625"/>
            <a:ext cx="8210551" cy="4351338"/>
          </a:xfrm>
        </p:spPr>
        <p:txBody>
          <a:bodyPr>
            <a:normAutofit/>
          </a:bodyPr>
          <a:lstStyle/>
          <a:p>
            <a:pPr>
              <a:buBlip>
                <a:blip r:embed="rId4"/>
              </a:buBlip>
            </a:pPr>
            <a:r>
              <a:rPr lang="en-US" sz="2400" dirty="0">
                <a:latin typeface="Avenir Heavy"/>
              </a:rPr>
              <a:t>Mission: Provide a quality, student-centered environment that promotes intellectual growth. </a:t>
            </a:r>
          </a:p>
          <a:p>
            <a:pPr marL="0" indent="0">
              <a:buNone/>
            </a:pPr>
            <a:endParaRPr lang="en-US" sz="2400" dirty="0">
              <a:latin typeface="Avenir Heavy"/>
            </a:endParaRPr>
          </a:p>
          <a:p>
            <a:pPr>
              <a:buBlip>
                <a:blip r:embed="rId4"/>
              </a:buBlip>
            </a:pPr>
            <a:r>
              <a:rPr lang="en-US" sz="2400" dirty="0">
                <a:latin typeface="Avenir Heavy"/>
              </a:rPr>
              <a:t>Fostering a </a:t>
            </a:r>
            <a:r>
              <a:rPr lang="en-US" sz="2400" b="1" u="sng" dirty="0">
                <a:latin typeface="Avenir Heavy"/>
              </a:rPr>
              <a:t>collaborative</a:t>
            </a:r>
            <a:r>
              <a:rPr lang="en-US" sz="2400" dirty="0">
                <a:latin typeface="Avenir Heavy"/>
              </a:rPr>
              <a:t> and </a:t>
            </a:r>
            <a:r>
              <a:rPr lang="en-US" sz="2400" b="1" u="sng" dirty="0">
                <a:latin typeface="Avenir Heavy"/>
              </a:rPr>
              <a:t>mentoring relationship </a:t>
            </a:r>
            <a:r>
              <a:rPr lang="en-US" sz="2400" dirty="0">
                <a:latin typeface="Avenir Heavy"/>
              </a:rPr>
              <a:t>among advisors, students and the university community. </a:t>
            </a:r>
          </a:p>
          <a:p>
            <a:pPr marL="0" indent="0">
              <a:buNone/>
            </a:pPr>
            <a:endParaRPr lang="en-US" sz="2400" dirty="0">
              <a:latin typeface="Avenir Heavy"/>
            </a:endParaRPr>
          </a:p>
        </p:txBody>
      </p:sp>
      <p:sp>
        <p:nvSpPr>
          <p:cNvPr id="5" name="Explosion 2 4"/>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Pg.7-12</a:t>
            </a:r>
          </a:p>
        </p:txBody>
      </p:sp>
    </p:spTree>
    <p:extLst>
      <p:ext uri="{BB962C8B-B14F-4D97-AF65-F5344CB8AC3E}">
        <p14:creationId xmlns:p14="http://schemas.microsoft.com/office/powerpoint/2010/main" val="4016183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80410" y="365125"/>
            <a:ext cx="8073390" cy="1325563"/>
          </a:xfrm>
        </p:spPr>
        <p:txBody>
          <a:bodyPr>
            <a:normAutofit/>
          </a:bodyPr>
          <a:lstStyle/>
          <a:p>
            <a:r>
              <a:rPr lang="en-US" sz="6000" b="1" dirty="0">
                <a:solidFill>
                  <a:schemeClr val="accent5">
                    <a:lumMod val="50000"/>
                  </a:schemeClr>
                </a:solidFill>
                <a:latin typeface="Avenir Heavy" charset="0"/>
              </a:rPr>
              <a:t>COE Advising Team</a:t>
            </a:r>
            <a:endParaRPr lang="en-US" sz="6000" dirty="0"/>
          </a:p>
        </p:txBody>
      </p:sp>
      <p:sp>
        <p:nvSpPr>
          <p:cNvPr id="3" name="Content Placeholder 2"/>
          <p:cNvSpPr>
            <a:spLocks noGrp="1"/>
          </p:cNvSpPr>
          <p:nvPr>
            <p:ph idx="1"/>
          </p:nvPr>
        </p:nvSpPr>
        <p:spPr>
          <a:xfrm>
            <a:off x="3280410" y="1576137"/>
            <a:ext cx="8073390" cy="4600826"/>
          </a:xfrm>
        </p:spPr>
        <p:txBody>
          <a:bodyPr>
            <a:normAutofit fontScale="92500" lnSpcReduction="20000"/>
          </a:bodyPr>
          <a:lstStyle/>
          <a:p>
            <a:pPr>
              <a:buBlip>
                <a:blip r:embed="rId4"/>
              </a:buBlip>
            </a:pPr>
            <a:r>
              <a:rPr lang="en-US" sz="2400" dirty="0">
                <a:latin typeface="Avenir Heavy"/>
              </a:rPr>
              <a:t>Alicia Abney, Advising Manager</a:t>
            </a:r>
          </a:p>
          <a:p>
            <a:pPr lvl="1">
              <a:buBlip>
                <a:blip r:embed="rId4"/>
              </a:buBlip>
            </a:pPr>
            <a:r>
              <a:rPr lang="en-US" sz="2000" dirty="0">
                <a:latin typeface="Avenir Heavy"/>
              </a:rPr>
              <a:t>Early Childhood Education that have earned their Associate of Science in Teaching (A.S.T.) degree.</a:t>
            </a:r>
          </a:p>
          <a:p>
            <a:pPr lvl="1">
              <a:buBlip>
                <a:blip r:embed="rId4"/>
              </a:buBlip>
            </a:pPr>
            <a:r>
              <a:rPr lang="en-US" sz="2000" dirty="0">
                <a:latin typeface="Avenir Heavy"/>
              </a:rPr>
              <a:t>Future Teachers that may be struggling</a:t>
            </a:r>
          </a:p>
          <a:p>
            <a:pPr>
              <a:buBlip>
                <a:blip r:embed="rId4"/>
              </a:buBlip>
            </a:pPr>
            <a:r>
              <a:rPr lang="en-US" sz="2400" dirty="0">
                <a:latin typeface="Avenir Heavy"/>
              </a:rPr>
              <a:t>Bryanna Licciardi</a:t>
            </a:r>
          </a:p>
          <a:p>
            <a:pPr lvl="1">
              <a:buBlip>
                <a:blip r:embed="rId4"/>
              </a:buBlip>
            </a:pPr>
            <a:r>
              <a:rPr lang="en-US" sz="2000" dirty="0">
                <a:latin typeface="Avenir Heavy"/>
              </a:rPr>
              <a:t>Middle Level Education </a:t>
            </a:r>
          </a:p>
          <a:p>
            <a:pPr lvl="1">
              <a:buBlip>
                <a:blip r:embed="rId4"/>
              </a:buBlip>
            </a:pPr>
            <a:r>
              <a:rPr lang="en-US" sz="2000" dirty="0">
                <a:latin typeface="Avenir Heavy"/>
              </a:rPr>
              <a:t>Elementary Education and Early Childhood Education that have transferred to MTSU.</a:t>
            </a:r>
          </a:p>
          <a:p>
            <a:pPr>
              <a:buBlip>
                <a:blip r:embed="rId4"/>
              </a:buBlip>
            </a:pPr>
            <a:r>
              <a:rPr lang="en-US" sz="2400" dirty="0">
                <a:latin typeface="Avenir Heavy"/>
              </a:rPr>
              <a:t>Gerard McQueen</a:t>
            </a:r>
          </a:p>
          <a:p>
            <a:pPr lvl="1">
              <a:buBlip>
                <a:blip r:embed="rId4"/>
              </a:buBlip>
            </a:pPr>
            <a:r>
              <a:rPr lang="en-US" sz="2000" dirty="0">
                <a:latin typeface="Avenir Heavy"/>
              </a:rPr>
              <a:t>Special Education </a:t>
            </a:r>
          </a:p>
          <a:p>
            <a:pPr lvl="1">
              <a:buBlip>
                <a:blip r:embed="rId4"/>
              </a:buBlip>
            </a:pPr>
            <a:r>
              <a:rPr lang="en-US" sz="2000" dirty="0">
                <a:latin typeface="Avenir Heavy"/>
              </a:rPr>
              <a:t>Elementary Education and Early Childhood Education that have NOT transferred to MTSU.</a:t>
            </a:r>
          </a:p>
          <a:p>
            <a:pPr>
              <a:buBlip>
                <a:blip r:embed="rId4"/>
              </a:buBlip>
            </a:pPr>
            <a:r>
              <a:rPr lang="en-US" sz="2400" dirty="0">
                <a:latin typeface="Avenir Heavy"/>
              </a:rPr>
              <a:t>June Adams</a:t>
            </a:r>
          </a:p>
          <a:p>
            <a:pPr lvl="1">
              <a:buBlip>
                <a:blip r:embed="rId4"/>
              </a:buBlip>
            </a:pPr>
            <a:r>
              <a:rPr lang="en-US" sz="2000" dirty="0">
                <a:latin typeface="Avenir Heavy"/>
              </a:rPr>
              <a:t>Elementary Education majors that have earned their Associate of Science in Teaching (A.S.T.) degree.</a:t>
            </a:r>
          </a:p>
          <a:p>
            <a:pPr lvl="1">
              <a:buBlip>
                <a:blip r:embed="rId4"/>
              </a:buBlip>
            </a:pPr>
            <a:r>
              <a:rPr lang="en-US" sz="2000" dirty="0">
                <a:latin typeface="Avenir Heavy"/>
              </a:rPr>
              <a:t>Graduation Analyst</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4134" b="19152"/>
          <a:stretch/>
        </p:blipFill>
        <p:spPr>
          <a:xfrm>
            <a:off x="165521" y="1997075"/>
            <a:ext cx="3007131" cy="3009265"/>
          </a:xfrm>
          <a:prstGeom prst="rect">
            <a:avLst/>
          </a:prstGeom>
        </p:spPr>
      </p:pic>
      <p:sp>
        <p:nvSpPr>
          <p:cNvPr id="9" name="Explosion 2 8"/>
          <p:cNvSpPr/>
          <p:nvPr/>
        </p:nvSpPr>
        <p:spPr>
          <a:xfrm rot="1073615">
            <a:off x="10091546" y="5299835"/>
            <a:ext cx="1574353" cy="1173229"/>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438589" y="5770245"/>
            <a:ext cx="889541" cy="307777"/>
          </a:xfrm>
          <a:prstGeom prst="rect">
            <a:avLst/>
          </a:prstGeom>
          <a:noFill/>
        </p:spPr>
        <p:txBody>
          <a:bodyPr wrap="square" rtlCol="0">
            <a:spAutoFit/>
          </a:bodyPr>
          <a:lstStyle/>
          <a:p>
            <a:r>
              <a:rPr lang="en-US" sz="1400" b="1" dirty="0">
                <a:solidFill>
                  <a:schemeClr val="bg1"/>
                </a:solidFill>
                <a:latin typeface="Avenir Heavy"/>
              </a:rPr>
              <a:t>Pg.7-12</a:t>
            </a:r>
          </a:p>
        </p:txBody>
      </p:sp>
    </p:spTree>
    <p:extLst>
      <p:ext uri="{BB962C8B-B14F-4D97-AF65-F5344CB8AC3E}">
        <p14:creationId xmlns:p14="http://schemas.microsoft.com/office/powerpoint/2010/main" val="2509730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5744816" y="1510748"/>
            <a:ext cx="6321287" cy="1401417"/>
          </a:xfrm>
        </p:spPr>
        <p:txBody>
          <a:bodyPr>
            <a:normAutofit/>
          </a:bodyPr>
          <a:lstStyle/>
          <a:p>
            <a:r>
              <a:rPr lang="en-US" sz="4000" dirty="0">
                <a:latin typeface="Avenir Heavy"/>
                <a:hlinkClick r:id="rId4"/>
              </a:rPr>
              <a:t>VIDEO 1</a:t>
            </a:r>
            <a:r>
              <a:rPr lang="en-US" sz="4000" dirty="0">
                <a:latin typeface="Avenir Heavy"/>
              </a:rPr>
              <a:t>  </a:t>
            </a:r>
            <a:r>
              <a:rPr lang="en-US" sz="1800" dirty="0">
                <a:latin typeface="Avenir Heavy"/>
              </a:rPr>
              <a:t>(4:45)</a:t>
            </a:r>
          </a:p>
          <a:p>
            <a:r>
              <a:rPr lang="en-US" sz="4000" dirty="0">
                <a:latin typeface="Avenir Heavy"/>
                <a:hlinkClick r:id="rId5"/>
              </a:rPr>
              <a:t>VIDEO 2 </a:t>
            </a:r>
            <a:r>
              <a:rPr lang="en-US" sz="1800" dirty="0">
                <a:latin typeface="Avenir Heavy"/>
              </a:rPr>
              <a:t>(3:00)</a:t>
            </a:r>
            <a:endParaRPr lang="en-US" sz="4000" dirty="0">
              <a:latin typeface="Avenir Heavy"/>
            </a:endParaRPr>
          </a:p>
        </p:txBody>
      </p:sp>
      <p:sp>
        <p:nvSpPr>
          <p:cNvPr id="2" name="TextBox 1"/>
          <p:cNvSpPr txBox="1"/>
          <p:nvPr/>
        </p:nvSpPr>
        <p:spPr>
          <a:xfrm>
            <a:off x="5897880" y="2912165"/>
            <a:ext cx="6088711" cy="1815882"/>
          </a:xfrm>
          <a:prstGeom prst="rect">
            <a:avLst/>
          </a:prstGeom>
          <a:noFill/>
        </p:spPr>
        <p:txBody>
          <a:bodyPr wrap="square" rtlCol="0">
            <a:spAutoFit/>
          </a:bodyPr>
          <a:lstStyle/>
          <a:p>
            <a:r>
              <a:rPr lang="en-US" sz="2400" dirty="0">
                <a:latin typeface="Avenir Heavy"/>
                <a:hlinkClick r:id="rId6"/>
              </a:rPr>
              <a:t>MTSU Teachers are Difference Makers</a:t>
            </a:r>
            <a:r>
              <a:rPr lang="en-US" sz="1100" dirty="0">
                <a:latin typeface="Avenir Heavy"/>
              </a:rPr>
              <a:t>(2:15</a:t>
            </a:r>
            <a:r>
              <a:rPr lang="en-US" sz="1200" dirty="0">
                <a:latin typeface="Avenir Heavy"/>
              </a:rPr>
              <a:t>)</a:t>
            </a:r>
          </a:p>
          <a:p>
            <a:pPr marL="285750" indent="-285750">
              <a:buFont typeface="Arial" panose="020B0604020202020204" pitchFamily="34" charset="0"/>
              <a:buChar char="•"/>
            </a:pPr>
            <a:r>
              <a:rPr lang="en-US" dirty="0">
                <a:latin typeface="Avenir Heavy"/>
                <a:hlinkClick r:id="rId7"/>
              </a:rPr>
              <a:t>Difference Makers – Dr. Schrodt </a:t>
            </a:r>
            <a:r>
              <a:rPr lang="en-US" sz="1400" dirty="0">
                <a:latin typeface="Avenir Heavy"/>
              </a:rPr>
              <a:t>(1:26)</a:t>
            </a:r>
          </a:p>
          <a:p>
            <a:pPr marL="285750" indent="-285750">
              <a:buFont typeface="Arial" panose="020B0604020202020204" pitchFamily="34" charset="0"/>
              <a:buChar char="•"/>
            </a:pPr>
            <a:r>
              <a:rPr lang="en-US" dirty="0">
                <a:latin typeface="Avenir Heavy"/>
                <a:hlinkClick r:id="rId8"/>
              </a:rPr>
              <a:t>Difference Makers – Kira Dillard </a:t>
            </a:r>
            <a:r>
              <a:rPr lang="en-US" sz="1400" dirty="0">
                <a:latin typeface="Avenir Heavy"/>
              </a:rPr>
              <a:t>(2:23)</a:t>
            </a:r>
          </a:p>
          <a:p>
            <a:pPr marL="285750" indent="-285750">
              <a:buFont typeface="Arial" panose="020B0604020202020204" pitchFamily="34" charset="0"/>
              <a:buChar char="•"/>
            </a:pPr>
            <a:r>
              <a:rPr lang="en-US" dirty="0">
                <a:latin typeface="Avenir Heavy"/>
                <a:hlinkClick r:id="rId9"/>
              </a:rPr>
              <a:t>Difference Makers – Lori Chew, MCS </a:t>
            </a:r>
            <a:r>
              <a:rPr lang="en-US" sz="1400" dirty="0">
                <a:latin typeface="Avenir Heavy"/>
              </a:rPr>
              <a:t>(1:23)</a:t>
            </a:r>
          </a:p>
          <a:p>
            <a:pPr marL="285750" indent="-285750">
              <a:buFont typeface="Arial" panose="020B0604020202020204" pitchFamily="34" charset="0"/>
              <a:buChar char="•"/>
            </a:pPr>
            <a:r>
              <a:rPr lang="en-US" dirty="0">
                <a:latin typeface="Avenir Heavy"/>
                <a:hlinkClick r:id="rId10"/>
              </a:rPr>
              <a:t>Difference Makers – Lee Ramsey, RCS </a:t>
            </a:r>
            <a:r>
              <a:rPr lang="en-US" sz="1400" dirty="0">
                <a:latin typeface="Avenir Heavy"/>
              </a:rPr>
              <a:t>(2:31)</a:t>
            </a:r>
          </a:p>
          <a:p>
            <a:endParaRPr lang="en-US" sz="1600" dirty="0"/>
          </a:p>
        </p:txBody>
      </p:sp>
      <p:sp>
        <p:nvSpPr>
          <p:cNvPr id="5" name="TextBox 4"/>
          <p:cNvSpPr txBox="1"/>
          <p:nvPr/>
        </p:nvSpPr>
        <p:spPr>
          <a:xfrm>
            <a:off x="5059016" y="5078896"/>
            <a:ext cx="4035287" cy="923330"/>
          </a:xfrm>
          <a:prstGeom prst="rect">
            <a:avLst/>
          </a:prstGeom>
          <a:noFill/>
        </p:spPr>
        <p:txBody>
          <a:bodyPr wrap="square" rtlCol="0">
            <a:spAutoFit/>
          </a:bodyPr>
          <a:lstStyle/>
          <a:p>
            <a:r>
              <a:rPr lang="en-US" dirty="0">
                <a:hlinkClick r:id="rId11"/>
              </a:rPr>
              <a:t>“Teaching True Blue” </a:t>
            </a:r>
            <a:r>
              <a:rPr lang="en-US" sz="1400" dirty="0"/>
              <a:t>(1:45)</a:t>
            </a:r>
          </a:p>
          <a:p>
            <a:r>
              <a:rPr lang="en-US" dirty="0">
                <a:hlinkClick r:id="rId12"/>
              </a:rPr>
              <a:t>Focused on Student Success </a:t>
            </a:r>
            <a:r>
              <a:rPr lang="en-US" sz="1400" dirty="0"/>
              <a:t>(1:42)</a:t>
            </a:r>
          </a:p>
          <a:p>
            <a:r>
              <a:rPr lang="en-US" dirty="0">
                <a:hlinkClick r:id="rId13"/>
              </a:rPr>
              <a:t>High Quality Faculty </a:t>
            </a:r>
            <a:r>
              <a:rPr lang="en-US" sz="1400" dirty="0"/>
              <a:t>(2:17)</a:t>
            </a:r>
          </a:p>
        </p:txBody>
      </p:sp>
    </p:spTree>
    <p:extLst>
      <p:ext uri="{BB962C8B-B14F-4D97-AF65-F5344CB8AC3E}">
        <p14:creationId xmlns:p14="http://schemas.microsoft.com/office/powerpoint/2010/main" val="113911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80675" y="1628507"/>
            <a:ext cx="4819982" cy="3662541"/>
          </a:xfrm>
          <a:prstGeom prst="rect">
            <a:avLst/>
          </a:prstGeom>
          <a:noFill/>
        </p:spPr>
        <p:txBody>
          <a:bodyPr wrap="square" rtlCol="0">
            <a:spAutoFit/>
          </a:bodyPr>
          <a:lstStyle/>
          <a:p>
            <a:r>
              <a:rPr lang="en-US" sz="2000" b="1" dirty="0">
                <a:solidFill>
                  <a:srgbClr val="00275C"/>
                </a:solidFill>
                <a:latin typeface="Avenir Heavy"/>
              </a:rPr>
              <a:t>This session </a:t>
            </a:r>
            <a:r>
              <a:rPr lang="en-US" sz="1600" b="1" dirty="0">
                <a:solidFill>
                  <a:srgbClr val="00275C"/>
                </a:solidFill>
                <a:latin typeface="Avenir Heavy"/>
              </a:rPr>
              <a:t>(1:00 P.M. – 1:30 P.M.)</a:t>
            </a:r>
            <a:endParaRPr lang="en-US" sz="1600" dirty="0">
              <a:solidFill>
                <a:srgbClr val="00275C"/>
              </a:solidFill>
              <a:latin typeface="Avenir Heavy"/>
            </a:endParaRPr>
          </a:p>
          <a:p>
            <a:pPr marL="342900" indent="-342900">
              <a:buBlip>
                <a:blip r:embed="rId4"/>
              </a:buBlip>
            </a:pPr>
            <a:r>
              <a:rPr lang="en-US" sz="2000" dirty="0">
                <a:solidFill>
                  <a:srgbClr val="00275C"/>
                </a:solidFill>
                <a:latin typeface="Avenir Heavy"/>
              </a:rPr>
              <a:t>College of Education Overview</a:t>
            </a:r>
          </a:p>
          <a:p>
            <a:pPr marL="342900" indent="-342900">
              <a:buBlip>
                <a:blip r:embed="rId4"/>
              </a:buBlip>
            </a:pPr>
            <a:r>
              <a:rPr lang="en-US" sz="2000" dirty="0">
                <a:solidFill>
                  <a:srgbClr val="00275C"/>
                </a:solidFill>
                <a:latin typeface="Avenir Heavy"/>
              </a:rPr>
              <a:t>College Leadership</a:t>
            </a:r>
          </a:p>
          <a:p>
            <a:pPr marL="342900" indent="-342900">
              <a:buBlip>
                <a:blip r:embed="rId4"/>
              </a:buBlip>
            </a:pPr>
            <a:r>
              <a:rPr lang="en-US" sz="2000" dirty="0">
                <a:solidFill>
                  <a:srgbClr val="00275C"/>
                </a:solidFill>
                <a:latin typeface="Avenir Heavy"/>
              </a:rPr>
              <a:t>Majors</a:t>
            </a:r>
          </a:p>
          <a:p>
            <a:pPr marL="342900" indent="-342900">
              <a:buBlip>
                <a:blip r:embed="rId4"/>
              </a:buBlip>
            </a:pPr>
            <a:r>
              <a:rPr lang="en-US" sz="2000" dirty="0">
                <a:solidFill>
                  <a:srgbClr val="00275C"/>
                </a:solidFill>
                <a:latin typeface="Avenir Heavy"/>
              </a:rPr>
              <a:t>State Benchmarks for licensure</a:t>
            </a:r>
          </a:p>
          <a:p>
            <a:pPr marL="342900" indent="-342900">
              <a:buBlip>
                <a:blip r:embed="rId4"/>
              </a:buBlip>
            </a:pPr>
            <a:r>
              <a:rPr lang="en-US" sz="2000" dirty="0">
                <a:solidFill>
                  <a:srgbClr val="00275C"/>
                </a:solidFill>
                <a:latin typeface="Avenir Heavy"/>
              </a:rPr>
              <a:t>College &amp; University Supports</a:t>
            </a:r>
          </a:p>
          <a:p>
            <a:r>
              <a:rPr lang="en-US" sz="2000" b="1" dirty="0">
                <a:solidFill>
                  <a:srgbClr val="00275C"/>
                </a:solidFill>
                <a:latin typeface="Avenir Heavy"/>
              </a:rPr>
              <a:t>Next session </a:t>
            </a:r>
            <a:r>
              <a:rPr lang="en-US" sz="1600" b="1" dirty="0">
                <a:solidFill>
                  <a:srgbClr val="00275C"/>
                </a:solidFill>
                <a:latin typeface="Avenir Heavy"/>
              </a:rPr>
              <a:t>(1:30 P.M. – 4:00 P.M.)</a:t>
            </a:r>
          </a:p>
          <a:p>
            <a:pPr marL="342900" indent="-342900">
              <a:buBlip>
                <a:blip r:embed="rId4"/>
              </a:buBlip>
            </a:pPr>
            <a:r>
              <a:rPr lang="en-US" sz="2000" dirty="0">
                <a:solidFill>
                  <a:srgbClr val="00275C"/>
                </a:solidFill>
                <a:latin typeface="Avenir Heavy"/>
              </a:rPr>
              <a:t>Students</a:t>
            </a:r>
          </a:p>
          <a:p>
            <a:pPr marL="800100" lvl="1" indent="-342900">
              <a:buBlip>
                <a:blip r:embed="rId4"/>
              </a:buBlip>
            </a:pPr>
            <a:r>
              <a:rPr lang="en-US" dirty="0">
                <a:solidFill>
                  <a:srgbClr val="00275C"/>
                </a:solidFill>
                <a:latin typeface="Avenir Heavy"/>
              </a:rPr>
              <a:t>Advising for fall classes, COE 160</a:t>
            </a:r>
          </a:p>
          <a:p>
            <a:pPr marL="342900" indent="-342900">
              <a:buBlip>
                <a:blip r:embed="rId4"/>
              </a:buBlip>
            </a:pPr>
            <a:r>
              <a:rPr lang="en-US" sz="2000" dirty="0">
                <a:solidFill>
                  <a:srgbClr val="00275C"/>
                </a:solidFill>
                <a:latin typeface="Avenir Heavy"/>
              </a:rPr>
              <a:t>Guests</a:t>
            </a:r>
          </a:p>
          <a:p>
            <a:pPr marL="800100" lvl="1" indent="-342900">
              <a:buBlip>
                <a:blip r:embed="rId4"/>
              </a:buBlip>
            </a:pPr>
            <a:r>
              <a:rPr lang="en-US" dirty="0">
                <a:solidFill>
                  <a:srgbClr val="00275C"/>
                </a:solidFill>
                <a:latin typeface="Avenir Heavy"/>
              </a:rPr>
              <a:t>Meeting with Dr. Deb Sells, Student Union Building</a:t>
            </a:r>
          </a:p>
        </p:txBody>
      </p:sp>
      <p:sp>
        <p:nvSpPr>
          <p:cNvPr id="3" name="TextBox 2"/>
          <p:cNvSpPr txBox="1"/>
          <p:nvPr/>
        </p:nvSpPr>
        <p:spPr>
          <a:xfrm>
            <a:off x="2441461" y="491556"/>
            <a:ext cx="3376246" cy="1107996"/>
          </a:xfrm>
          <a:prstGeom prst="rect">
            <a:avLst/>
          </a:prstGeom>
          <a:noFill/>
        </p:spPr>
        <p:txBody>
          <a:bodyPr wrap="square" rtlCol="0">
            <a:spAutoFit/>
          </a:bodyPr>
          <a:lstStyle/>
          <a:p>
            <a:r>
              <a:rPr lang="en-US" sz="6600" b="1" dirty="0">
                <a:solidFill>
                  <a:schemeClr val="accent5">
                    <a:lumMod val="50000"/>
                  </a:schemeClr>
                </a:solidFill>
                <a:latin typeface="Avenir Heavy"/>
              </a:rPr>
              <a:t>Agenda</a:t>
            </a:r>
            <a:endParaRPr lang="en-US" b="1" dirty="0">
              <a:solidFill>
                <a:schemeClr val="accent5">
                  <a:lumMod val="50000"/>
                </a:schemeClr>
              </a:solidFill>
              <a:latin typeface="Avenir Heavy"/>
            </a:endParaRPr>
          </a:p>
        </p:txBody>
      </p:sp>
      <p:pic>
        <p:nvPicPr>
          <p:cNvPr id="7" name="Picture 6" descr="WORLD TEACHER’S DAY: OCTOBER 5, 2017 | BEAUTIFUL, ALSO ...">
            <a:extLst>
              <a:ext uri="{FF2B5EF4-FFF2-40B4-BE49-F238E27FC236}">
                <a16:creationId xmlns:a16="http://schemas.microsoft.com/office/drawing/2014/main" id="{737BD885-D72B-4858-AD74-649B65108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656" y="1599552"/>
            <a:ext cx="5322097" cy="3557221"/>
          </a:xfrm>
          <a:prstGeom prst="rect">
            <a:avLst/>
          </a:prstGeom>
        </p:spPr>
      </p:pic>
    </p:spTree>
    <p:extLst>
      <p:ext uri="{BB962C8B-B14F-4D97-AF65-F5344CB8AC3E}">
        <p14:creationId xmlns:p14="http://schemas.microsoft.com/office/powerpoint/2010/main" val="397454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p:spPr>
      </p:pic>
      <p:sp>
        <p:nvSpPr>
          <p:cNvPr id="2" name="Title 1"/>
          <p:cNvSpPr>
            <a:spLocks noGrp="1"/>
          </p:cNvSpPr>
          <p:nvPr>
            <p:ph type="title"/>
          </p:nvPr>
        </p:nvSpPr>
        <p:spPr>
          <a:xfrm>
            <a:off x="343347" y="-22152"/>
            <a:ext cx="10515600" cy="1325563"/>
          </a:xfrm>
        </p:spPr>
        <p:txBody>
          <a:bodyPr>
            <a:normAutofit/>
          </a:bodyPr>
          <a:lstStyle/>
          <a:p>
            <a:r>
              <a:rPr lang="en-US" sz="4000" b="1" dirty="0">
                <a:solidFill>
                  <a:srgbClr val="00275C"/>
                </a:solidFill>
                <a:latin typeface="Avenir Heavy" charset="0"/>
                <a:ea typeface="Avenir Heavy" charset="0"/>
                <a:cs typeface="Avenir Heavy" charset="0"/>
              </a:rPr>
              <a:t>College of Education </a:t>
            </a:r>
            <a:br>
              <a:rPr lang="en-US" sz="3600" b="1" dirty="0">
                <a:solidFill>
                  <a:srgbClr val="00275C"/>
                </a:solidFill>
                <a:latin typeface="Avenir Black" charset="0"/>
                <a:ea typeface="Avenir Black" charset="0"/>
                <a:cs typeface="Avenir Black" charset="0"/>
              </a:rPr>
            </a:br>
            <a:r>
              <a:rPr lang="en-US" sz="3200" dirty="0">
                <a:solidFill>
                  <a:srgbClr val="00275C"/>
                </a:solidFill>
                <a:latin typeface="Avenir Medium" charset="0"/>
                <a:ea typeface="Avenir Medium" charset="0"/>
                <a:cs typeface="Avenir Medium" charset="0"/>
              </a:rPr>
              <a:t>Leadership Roles</a:t>
            </a:r>
          </a:p>
        </p:txBody>
      </p:sp>
      <p:sp>
        <p:nvSpPr>
          <p:cNvPr id="6" name="TextBox 5"/>
          <p:cNvSpPr txBox="1"/>
          <p:nvPr/>
        </p:nvSpPr>
        <p:spPr>
          <a:xfrm>
            <a:off x="422031" y="1648105"/>
            <a:ext cx="6178625" cy="3939540"/>
          </a:xfrm>
          <a:prstGeom prst="rect">
            <a:avLst/>
          </a:prstGeom>
          <a:noFill/>
        </p:spPr>
        <p:txBody>
          <a:bodyPr wrap="square" rtlCol="0">
            <a:spAutoFit/>
          </a:bodyPr>
          <a:lstStyle/>
          <a:p>
            <a:pPr marL="342900" indent="-342900">
              <a:buBlip>
                <a:blip r:embed="rId4"/>
              </a:buBlip>
            </a:pPr>
            <a:r>
              <a:rPr lang="en-US" sz="2400" b="1" dirty="0">
                <a:solidFill>
                  <a:srgbClr val="00275C"/>
                </a:solidFill>
                <a:latin typeface="Avenir Heavy"/>
              </a:rPr>
              <a:t>Dr. Rick Vanosdall</a:t>
            </a:r>
            <a:endParaRPr lang="en-US" sz="2400" dirty="0">
              <a:solidFill>
                <a:srgbClr val="00275C"/>
              </a:solidFill>
              <a:latin typeface="Avenir Heavy"/>
            </a:endParaRPr>
          </a:p>
          <a:p>
            <a:r>
              <a:rPr lang="en-US" dirty="0">
                <a:solidFill>
                  <a:srgbClr val="00275C"/>
                </a:solidFill>
                <a:latin typeface="Avenir Heavy"/>
              </a:rPr>
              <a:t>Interim Dean</a:t>
            </a:r>
          </a:p>
          <a:p>
            <a:pPr marL="342900" indent="-342900">
              <a:buBlip>
                <a:blip r:embed="rId4"/>
              </a:buBlip>
            </a:pPr>
            <a:r>
              <a:rPr lang="en-US" sz="2400" b="1" dirty="0">
                <a:solidFill>
                  <a:srgbClr val="00275C"/>
                </a:solidFill>
                <a:latin typeface="Avenir Heavy"/>
              </a:rPr>
              <a:t>Dr. Robyn Ridgley</a:t>
            </a:r>
          </a:p>
          <a:p>
            <a:r>
              <a:rPr lang="en-US" dirty="0">
                <a:solidFill>
                  <a:srgbClr val="00275C"/>
                </a:solidFill>
                <a:latin typeface="Avenir Heavy"/>
              </a:rPr>
              <a:t>Associate Dean</a:t>
            </a:r>
          </a:p>
          <a:p>
            <a:pPr marL="342900" indent="-342900">
              <a:buBlip>
                <a:blip r:embed="rId4"/>
              </a:buBlip>
            </a:pPr>
            <a:r>
              <a:rPr lang="en-US" sz="2400" b="1" dirty="0">
                <a:solidFill>
                  <a:srgbClr val="00275C"/>
                </a:solidFill>
                <a:latin typeface="Avenir Heavy"/>
              </a:rPr>
              <a:t>Dr. Tiffany Dellard </a:t>
            </a:r>
          </a:p>
          <a:p>
            <a:r>
              <a:rPr lang="en-US" dirty="0">
                <a:solidFill>
                  <a:srgbClr val="00275C"/>
                </a:solidFill>
                <a:latin typeface="Avenir Heavy"/>
              </a:rPr>
              <a:t>Executive Director, Professional Laboratory Experiences</a:t>
            </a:r>
          </a:p>
          <a:p>
            <a:pPr marL="342900" indent="-342900">
              <a:buBlip>
                <a:blip r:embed="rId4"/>
              </a:buBlip>
            </a:pPr>
            <a:r>
              <a:rPr lang="en-US" sz="2400" b="1" dirty="0">
                <a:solidFill>
                  <a:srgbClr val="00275C"/>
                </a:solidFill>
                <a:latin typeface="Avenir Heavy"/>
              </a:rPr>
              <a:t>Dr. Eric Oslund</a:t>
            </a:r>
          </a:p>
          <a:p>
            <a:r>
              <a:rPr lang="en-US" dirty="0">
                <a:solidFill>
                  <a:srgbClr val="00275C"/>
                </a:solidFill>
                <a:latin typeface="Avenir Heavy"/>
              </a:rPr>
              <a:t>Department Chair, Elementary &amp; Special Education</a:t>
            </a:r>
          </a:p>
          <a:p>
            <a:pPr marL="342900" indent="-342900">
              <a:buBlip>
                <a:blip r:embed="rId4"/>
              </a:buBlip>
            </a:pPr>
            <a:r>
              <a:rPr lang="en-US" sz="2400" b="1" dirty="0">
                <a:solidFill>
                  <a:srgbClr val="00275C"/>
                </a:solidFill>
                <a:latin typeface="Avenir Heavy"/>
              </a:rPr>
              <a:t>Dr. Donald Snead</a:t>
            </a:r>
          </a:p>
          <a:p>
            <a:r>
              <a:rPr lang="en-US" dirty="0">
                <a:solidFill>
                  <a:srgbClr val="00275C"/>
                </a:solidFill>
                <a:latin typeface="Avenir Heavy"/>
              </a:rPr>
              <a:t>Department Chair, Educational Leadership</a:t>
            </a:r>
          </a:p>
          <a:p>
            <a:pPr marL="342900" indent="-342900">
              <a:buBlip>
                <a:blip r:embed="rId4"/>
              </a:buBlip>
            </a:pPr>
            <a:r>
              <a:rPr lang="en-US" sz="2400" b="1" dirty="0">
                <a:solidFill>
                  <a:srgbClr val="00275C"/>
                </a:solidFill>
                <a:latin typeface="Avenir Heavy"/>
              </a:rPr>
              <a:t>Ms. Alicia Abney</a:t>
            </a:r>
          </a:p>
          <a:p>
            <a:r>
              <a:rPr lang="en-US" dirty="0">
                <a:solidFill>
                  <a:srgbClr val="00275C"/>
                </a:solidFill>
                <a:latin typeface="Avenir Heavy"/>
              </a:rPr>
              <a:t>Advising Manager</a:t>
            </a:r>
          </a:p>
        </p:txBody>
      </p:sp>
      <p:pic>
        <p:nvPicPr>
          <p:cNvPr id="7" name="Picture 6">
            <a:extLst>
              <a:ext uri="{FF2B5EF4-FFF2-40B4-BE49-F238E27FC236}">
                <a16:creationId xmlns:a16="http://schemas.microsoft.com/office/drawing/2014/main" id="{D1EC6EE7-8D9D-42E8-943A-228BA6D22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656" y="1648105"/>
            <a:ext cx="4102808" cy="4780003"/>
          </a:xfrm>
          <a:prstGeom prst="rect">
            <a:avLst/>
          </a:prstGeom>
        </p:spPr>
      </p:pic>
    </p:spTree>
    <p:extLst>
      <p:ext uri="{BB962C8B-B14F-4D97-AF65-F5344CB8AC3E}">
        <p14:creationId xmlns:p14="http://schemas.microsoft.com/office/powerpoint/2010/main" val="147229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p:spPr>
      </p:pic>
      <p:sp>
        <p:nvSpPr>
          <p:cNvPr id="2" name="Title 1"/>
          <p:cNvSpPr>
            <a:spLocks noGrp="1"/>
          </p:cNvSpPr>
          <p:nvPr>
            <p:ph type="title"/>
          </p:nvPr>
        </p:nvSpPr>
        <p:spPr>
          <a:xfrm>
            <a:off x="131885" y="-22152"/>
            <a:ext cx="10727062" cy="1325563"/>
          </a:xfrm>
        </p:spPr>
        <p:txBody>
          <a:bodyPr>
            <a:normAutofit/>
          </a:bodyPr>
          <a:lstStyle/>
          <a:p>
            <a:r>
              <a:rPr lang="en-US" sz="3200" b="1" dirty="0">
                <a:solidFill>
                  <a:srgbClr val="00275C"/>
                </a:solidFill>
                <a:latin typeface="Avenir Heavy" charset="0"/>
                <a:ea typeface="Avenir Heavy" charset="0"/>
                <a:cs typeface="Avenir Heavy" charset="0"/>
              </a:rPr>
              <a:t>Primary Goal &amp; Mission of MTSU</a:t>
            </a:r>
            <a:br>
              <a:rPr lang="en-US" sz="2800" b="1" dirty="0">
                <a:solidFill>
                  <a:srgbClr val="00275C"/>
                </a:solidFill>
                <a:latin typeface="Avenir Black" charset="0"/>
                <a:ea typeface="Avenir Black" charset="0"/>
                <a:cs typeface="Avenir Black" charset="0"/>
              </a:rPr>
            </a:br>
            <a:r>
              <a:rPr lang="en-US" sz="3000" b="1" i="1" u="sng" dirty="0">
                <a:solidFill>
                  <a:schemeClr val="bg1"/>
                </a:solidFill>
                <a:latin typeface="Avenir Medium" charset="0"/>
                <a:ea typeface="Avenir Medium" charset="0"/>
                <a:cs typeface="Avenir Medium" charset="0"/>
              </a:rPr>
              <a:t>the education and preparation of excellent teachers</a:t>
            </a:r>
          </a:p>
        </p:txBody>
      </p:sp>
      <p:sp>
        <p:nvSpPr>
          <p:cNvPr id="6" name="TextBox 5"/>
          <p:cNvSpPr txBox="1"/>
          <p:nvPr/>
        </p:nvSpPr>
        <p:spPr>
          <a:xfrm>
            <a:off x="2371306" y="3949207"/>
            <a:ext cx="7835683" cy="1754326"/>
          </a:xfrm>
          <a:prstGeom prst="rect">
            <a:avLst/>
          </a:prstGeom>
          <a:noFill/>
        </p:spPr>
        <p:txBody>
          <a:bodyPr wrap="square" rtlCol="0">
            <a:spAutoFit/>
          </a:bodyPr>
          <a:lstStyle/>
          <a:p>
            <a:r>
              <a:rPr lang="en-US" sz="2400" dirty="0">
                <a:solidFill>
                  <a:srgbClr val="00275C"/>
                </a:solidFill>
                <a:latin typeface="Avenir Heavy"/>
              </a:rPr>
              <a:t>Sept. 11, 1911 – Middle Tennessee State Normal School</a:t>
            </a:r>
          </a:p>
          <a:p>
            <a:pPr marL="342900" indent="-342900">
              <a:buBlip>
                <a:blip r:embed="rId4"/>
              </a:buBlip>
            </a:pPr>
            <a:r>
              <a:rPr lang="en-US" sz="2000" dirty="0">
                <a:solidFill>
                  <a:srgbClr val="00275C"/>
                </a:solidFill>
                <a:latin typeface="Avenir Heavy"/>
              </a:rPr>
              <a:t>President R. L. Jones</a:t>
            </a:r>
          </a:p>
          <a:p>
            <a:pPr marL="800100" lvl="1" indent="-342900">
              <a:buBlip>
                <a:blip r:embed="rId4"/>
              </a:buBlip>
            </a:pPr>
            <a:r>
              <a:rPr lang="en-US" sz="2000" dirty="0">
                <a:solidFill>
                  <a:srgbClr val="00275C"/>
                </a:solidFill>
                <a:latin typeface="Avenir Heavy"/>
              </a:rPr>
              <a:t>18 faculty members </a:t>
            </a:r>
          </a:p>
          <a:p>
            <a:pPr marL="800100" lvl="1" indent="-342900">
              <a:buBlip>
                <a:blip r:embed="rId4"/>
              </a:buBlip>
            </a:pPr>
            <a:r>
              <a:rPr lang="en-US" sz="2000" dirty="0">
                <a:solidFill>
                  <a:srgbClr val="00275C"/>
                </a:solidFill>
                <a:latin typeface="Avenir Heavy"/>
              </a:rPr>
              <a:t>125 students</a:t>
            </a:r>
          </a:p>
          <a:p>
            <a:pPr marL="800100" lvl="1" indent="-342900">
              <a:buBlip>
                <a:blip r:embed="rId4"/>
              </a:buBlip>
            </a:pPr>
            <a:r>
              <a:rPr lang="en-US" sz="2000" dirty="0">
                <a:solidFill>
                  <a:srgbClr val="00275C"/>
                </a:solidFill>
                <a:latin typeface="Avenir Heavy"/>
              </a:rPr>
              <a:t>1 building</a:t>
            </a:r>
            <a:endParaRPr lang="en-US" sz="2400" dirty="0">
              <a:solidFill>
                <a:srgbClr val="00275C"/>
              </a:solidFill>
              <a:latin typeface="Avenir Heavy"/>
            </a:endParaRPr>
          </a:p>
        </p:txBody>
      </p:sp>
      <p:sp>
        <p:nvSpPr>
          <p:cNvPr id="3" name="TextBox 2"/>
          <p:cNvSpPr txBox="1"/>
          <p:nvPr/>
        </p:nvSpPr>
        <p:spPr>
          <a:xfrm>
            <a:off x="2584381" y="6532685"/>
            <a:ext cx="6057900" cy="246221"/>
          </a:xfrm>
          <a:prstGeom prst="rect">
            <a:avLst/>
          </a:prstGeom>
          <a:noFill/>
        </p:spPr>
        <p:txBody>
          <a:bodyPr wrap="square" rtlCol="0">
            <a:spAutoFit/>
          </a:bodyPr>
          <a:lstStyle/>
          <a:p>
            <a:r>
              <a:rPr lang="en-US" sz="1000" i="1" dirty="0"/>
              <a:t>Source: Clark, S. M. (</a:t>
            </a:r>
            <a:r>
              <a:rPr lang="en-US" sz="1000" i="1" dirty="0" err="1"/>
              <a:t>n.d.</a:t>
            </a:r>
            <a:r>
              <a:rPr lang="en-US" sz="1000" i="1" dirty="0"/>
              <a:t>). A short history of MTSU. www.mtsu.edu/about/history-more.php</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307" y="1376799"/>
            <a:ext cx="7483368" cy="2572408"/>
          </a:xfrm>
          <a:prstGeom prst="rect">
            <a:avLst/>
          </a:prstGeom>
        </p:spPr>
      </p:pic>
    </p:spTree>
    <p:extLst>
      <p:ext uri="{BB962C8B-B14F-4D97-AF65-F5344CB8AC3E}">
        <p14:creationId xmlns:p14="http://schemas.microsoft.com/office/powerpoint/2010/main" val="421223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44042" y="476614"/>
            <a:ext cx="8524405" cy="1569660"/>
          </a:xfrm>
          <a:prstGeom prst="rect">
            <a:avLst/>
          </a:prstGeom>
          <a:noFill/>
        </p:spPr>
        <p:txBody>
          <a:bodyPr wrap="square" rtlCol="0">
            <a:spAutoFit/>
          </a:bodyPr>
          <a:lstStyle/>
          <a:p>
            <a:r>
              <a:rPr lang="en-US" sz="4800" b="1" dirty="0">
                <a:solidFill>
                  <a:schemeClr val="accent5">
                    <a:lumMod val="50000"/>
                  </a:schemeClr>
                </a:solidFill>
                <a:latin typeface="Avenir Heavy"/>
              </a:rPr>
              <a:t>Five Cs in the </a:t>
            </a:r>
          </a:p>
          <a:p>
            <a:r>
              <a:rPr lang="en-US" sz="4800" b="1" dirty="0">
                <a:solidFill>
                  <a:schemeClr val="accent5">
                    <a:lumMod val="50000"/>
                  </a:schemeClr>
                </a:solidFill>
                <a:latin typeface="Avenir Heavy"/>
              </a:rPr>
              <a:t>College of Education:</a:t>
            </a:r>
            <a:endParaRPr lang="en-US" sz="1200" b="1" dirty="0">
              <a:solidFill>
                <a:schemeClr val="accent5">
                  <a:lumMod val="50000"/>
                </a:schemeClr>
              </a:solidFill>
              <a:latin typeface="Avenir Heavy"/>
            </a:endParaRPr>
          </a:p>
        </p:txBody>
      </p:sp>
      <p:sp>
        <p:nvSpPr>
          <p:cNvPr id="4" name="TextBox 3"/>
          <p:cNvSpPr txBox="1"/>
          <p:nvPr/>
        </p:nvSpPr>
        <p:spPr>
          <a:xfrm>
            <a:off x="3244042" y="2206245"/>
            <a:ext cx="8524405" cy="2862322"/>
          </a:xfrm>
          <a:prstGeom prst="rect">
            <a:avLst/>
          </a:prstGeom>
          <a:noFill/>
        </p:spPr>
        <p:txBody>
          <a:bodyPr wrap="square" rtlCol="0">
            <a:spAutoFit/>
          </a:bodyPr>
          <a:lstStyle/>
          <a:p>
            <a:pPr marL="342900" indent="-342900">
              <a:buBlip>
                <a:blip r:embed="rId4"/>
              </a:buBlip>
            </a:pPr>
            <a:r>
              <a:rPr lang="en-US" sz="3600" b="1" dirty="0">
                <a:solidFill>
                  <a:srgbClr val="00275C"/>
                </a:solidFill>
                <a:latin typeface="Avenir Heavy"/>
              </a:rPr>
              <a:t>Caring</a:t>
            </a:r>
            <a:endParaRPr lang="en-US" sz="3600" dirty="0">
              <a:solidFill>
                <a:srgbClr val="00275C"/>
              </a:solidFill>
              <a:latin typeface="Avenir Heavy"/>
            </a:endParaRPr>
          </a:p>
          <a:p>
            <a:pPr marL="342900" indent="-342900">
              <a:buBlip>
                <a:blip r:embed="rId4"/>
              </a:buBlip>
            </a:pPr>
            <a:r>
              <a:rPr lang="en-US" sz="3600" b="1" dirty="0">
                <a:solidFill>
                  <a:srgbClr val="00275C"/>
                </a:solidFill>
                <a:latin typeface="Avenir Heavy"/>
              </a:rPr>
              <a:t>Competent</a:t>
            </a:r>
          </a:p>
          <a:p>
            <a:pPr marL="342900" indent="-342900">
              <a:buBlip>
                <a:blip r:embed="rId4"/>
              </a:buBlip>
            </a:pPr>
            <a:r>
              <a:rPr lang="en-US" sz="3600" b="1" dirty="0">
                <a:solidFill>
                  <a:srgbClr val="00275C"/>
                </a:solidFill>
                <a:latin typeface="Avenir Heavy"/>
              </a:rPr>
              <a:t>Collegial</a:t>
            </a:r>
          </a:p>
          <a:p>
            <a:pPr marL="342900" indent="-342900">
              <a:buBlip>
                <a:blip r:embed="rId4"/>
              </a:buBlip>
            </a:pPr>
            <a:r>
              <a:rPr lang="en-US" sz="3600" b="1" dirty="0">
                <a:solidFill>
                  <a:srgbClr val="00275C"/>
                </a:solidFill>
                <a:latin typeface="Avenir Heavy"/>
              </a:rPr>
              <a:t>Curious</a:t>
            </a:r>
          </a:p>
          <a:p>
            <a:pPr marL="342900" indent="-342900">
              <a:buBlip>
                <a:blip r:embed="rId4"/>
              </a:buBlip>
            </a:pPr>
            <a:r>
              <a:rPr lang="en-US" sz="3600" b="1" dirty="0">
                <a:solidFill>
                  <a:srgbClr val="00275C"/>
                </a:solidFill>
                <a:latin typeface="Avenir Heavy"/>
              </a:rPr>
              <a:t>Creative</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814" r="6343" b="20208"/>
          <a:stretch/>
        </p:blipFill>
        <p:spPr>
          <a:xfrm>
            <a:off x="8046720" y="2748794"/>
            <a:ext cx="3538847" cy="3214490"/>
          </a:xfrm>
          <a:prstGeom prst="rect">
            <a:avLst/>
          </a:prstGeom>
        </p:spPr>
      </p:pic>
    </p:spTree>
    <p:extLst>
      <p:ext uri="{BB962C8B-B14F-4D97-AF65-F5344CB8AC3E}">
        <p14:creationId xmlns:p14="http://schemas.microsoft.com/office/powerpoint/2010/main" val="298746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257615" y="148590"/>
            <a:ext cx="10727062" cy="113157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275C"/>
                </a:solidFill>
                <a:latin typeface="Avenir Heavy" charset="0"/>
                <a:ea typeface="Avenir Heavy" charset="0"/>
                <a:cs typeface="Avenir Heavy" charset="0"/>
              </a:rPr>
              <a:t>2020 State EPP Report Card</a:t>
            </a:r>
            <a:br>
              <a:rPr lang="en-US" sz="2800" b="1" dirty="0">
                <a:solidFill>
                  <a:srgbClr val="00275C"/>
                </a:solidFill>
                <a:latin typeface="Avenir Black" charset="0"/>
                <a:ea typeface="Avenir Black" charset="0"/>
                <a:cs typeface="Avenir Black" charset="0"/>
              </a:rPr>
            </a:br>
            <a:r>
              <a:rPr lang="en-US" sz="3000" dirty="0">
                <a:solidFill>
                  <a:schemeClr val="bg1"/>
                </a:solidFill>
                <a:latin typeface="Avenir Medium" charset="0"/>
                <a:ea typeface="Avenir Medium" charset="0"/>
                <a:cs typeface="Avenir Medium" charset="0"/>
              </a:rPr>
              <a:t>graduates from 2016-2017, 2017-2018, &amp; 2018-2019</a:t>
            </a:r>
          </a:p>
        </p:txBody>
      </p:sp>
      <p:sp>
        <p:nvSpPr>
          <p:cNvPr id="4" name="Title 1"/>
          <p:cNvSpPr txBox="1">
            <a:spLocks/>
          </p:cNvSpPr>
          <p:nvPr/>
        </p:nvSpPr>
        <p:spPr>
          <a:xfrm>
            <a:off x="0" y="2241680"/>
            <a:ext cx="12191999"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5">
                    <a:lumMod val="50000"/>
                  </a:schemeClr>
                </a:solidFill>
                <a:latin typeface="Avenir Heavy" charset="0"/>
                <a:ea typeface="Avenir Heavy" charset="0"/>
                <a:cs typeface="Avenir Heavy" charset="0"/>
              </a:rPr>
              <a:t>MTSU Exceeds State Average in Employment</a:t>
            </a:r>
          </a:p>
        </p:txBody>
      </p:sp>
      <p:sp>
        <p:nvSpPr>
          <p:cNvPr id="5" name="TextBox 4"/>
          <p:cNvSpPr txBox="1"/>
          <p:nvPr/>
        </p:nvSpPr>
        <p:spPr>
          <a:xfrm>
            <a:off x="257615" y="3958768"/>
            <a:ext cx="11606725" cy="2000548"/>
          </a:xfrm>
          <a:prstGeom prst="rect">
            <a:avLst/>
          </a:prstGeom>
          <a:noFill/>
        </p:spPr>
        <p:txBody>
          <a:bodyPr wrap="square" rtlCol="0">
            <a:spAutoFit/>
          </a:bodyPr>
          <a:lstStyle/>
          <a:p>
            <a:pPr marL="342900" indent="-342900" algn="ctr">
              <a:buBlip>
                <a:blip r:embed="rId4"/>
              </a:buBlip>
            </a:pPr>
            <a:r>
              <a:rPr lang="en-US" sz="3600" b="1" dirty="0">
                <a:solidFill>
                  <a:srgbClr val="00275C"/>
                </a:solidFill>
                <a:latin typeface="Avenir Heavy"/>
              </a:rPr>
              <a:t>Year 1 Employment rate (in-state)</a:t>
            </a:r>
          </a:p>
          <a:p>
            <a:pPr algn="ctr"/>
            <a:r>
              <a:rPr lang="en-US" sz="6000" b="1" dirty="0">
                <a:solidFill>
                  <a:srgbClr val="C00000"/>
                </a:solidFill>
                <a:latin typeface="Avenir Heavy"/>
              </a:rPr>
              <a:t>89.3%</a:t>
            </a:r>
          </a:p>
          <a:p>
            <a:pPr algn="ctr"/>
            <a:r>
              <a:rPr lang="en-US" sz="2400" b="1" dirty="0">
                <a:solidFill>
                  <a:srgbClr val="00275C"/>
                </a:solidFill>
                <a:latin typeface="Avenir Heavy"/>
              </a:rPr>
              <a:t>(TN average 76.8%)</a:t>
            </a:r>
          </a:p>
        </p:txBody>
      </p:sp>
    </p:spTree>
    <p:extLst>
      <p:ext uri="{BB962C8B-B14F-4D97-AF65-F5344CB8AC3E}">
        <p14:creationId xmlns:p14="http://schemas.microsoft.com/office/powerpoint/2010/main" val="236522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257615" y="148590"/>
            <a:ext cx="10727062" cy="113157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275C"/>
                </a:solidFill>
                <a:latin typeface="Avenir Heavy" charset="0"/>
                <a:ea typeface="Avenir Heavy" charset="0"/>
                <a:cs typeface="Avenir Heavy" charset="0"/>
              </a:rPr>
              <a:t>2020 State EPP Report Card</a:t>
            </a:r>
            <a:br>
              <a:rPr lang="en-US" sz="2800" b="1" dirty="0">
                <a:solidFill>
                  <a:srgbClr val="00275C"/>
                </a:solidFill>
                <a:latin typeface="Avenir Black" charset="0"/>
                <a:ea typeface="Avenir Black" charset="0"/>
                <a:cs typeface="Avenir Black" charset="0"/>
              </a:rPr>
            </a:br>
            <a:r>
              <a:rPr lang="en-US" sz="3000" dirty="0">
                <a:solidFill>
                  <a:schemeClr val="bg1"/>
                </a:solidFill>
                <a:latin typeface="Avenir Medium" charset="0"/>
                <a:ea typeface="Avenir Medium" charset="0"/>
                <a:cs typeface="Avenir Medium" charset="0"/>
              </a:rPr>
              <a:t>graduates from 2017-18, &amp; 2018-19, &amp; 2019-20</a:t>
            </a:r>
          </a:p>
        </p:txBody>
      </p:sp>
      <p:sp>
        <p:nvSpPr>
          <p:cNvPr id="4" name="Title 1"/>
          <p:cNvSpPr txBox="1">
            <a:spLocks/>
          </p:cNvSpPr>
          <p:nvPr/>
        </p:nvSpPr>
        <p:spPr>
          <a:xfrm>
            <a:off x="16991" y="1453419"/>
            <a:ext cx="12191999"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5">
                    <a:lumMod val="50000"/>
                  </a:schemeClr>
                </a:solidFill>
                <a:latin typeface="Avenir Heavy" charset="0"/>
                <a:ea typeface="Avenir Heavy" charset="0"/>
                <a:cs typeface="Avenir Heavy" charset="0"/>
              </a:rPr>
              <a:t>MTSU College of Education Leads the State</a:t>
            </a:r>
          </a:p>
        </p:txBody>
      </p:sp>
      <p:sp>
        <p:nvSpPr>
          <p:cNvPr id="5" name="TextBox 4"/>
          <p:cNvSpPr txBox="1"/>
          <p:nvPr/>
        </p:nvSpPr>
        <p:spPr>
          <a:xfrm>
            <a:off x="857250" y="2296529"/>
            <a:ext cx="10252710" cy="3416320"/>
          </a:xfrm>
          <a:prstGeom prst="rect">
            <a:avLst/>
          </a:prstGeom>
          <a:noFill/>
        </p:spPr>
        <p:txBody>
          <a:bodyPr wrap="square" rtlCol="0">
            <a:spAutoFit/>
          </a:bodyPr>
          <a:lstStyle/>
          <a:p>
            <a:pPr marL="342900" indent="-342900">
              <a:buBlip>
                <a:blip r:embed="rId4"/>
              </a:buBlip>
            </a:pPr>
            <a:r>
              <a:rPr lang="en-US" sz="2800" dirty="0">
                <a:solidFill>
                  <a:srgbClr val="00275C"/>
                </a:solidFill>
                <a:latin typeface="Avenir Heavy"/>
              </a:rPr>
              <a:t>MTSU 1</a:t>
            </a:r>
            <a:r>
              <a:rPr lang="en-US" sz="2800" baseline="30000" dirty="0">
                <a:solidFill>
                  <a:srgbClr val="00275C"/>
                </a:solidFill>
                <a:latin typeface="Avenir Heavy"/>
              </a:rPr>
              <a:t>st</a:t>
            </a:r>
            <a:r>
              <a:rPr lang="en-US" sz="2800" dirty="0">
                <a:solidFill>
                  <a:srgbClr val="00275C"/>
                </a:solidFill>
                <a:latin typeface="Avenir Heavy"/>
              </a:rPr>
              <a:t> in Educators Highest TEAM Scores (4+)</a:t>
            </a:r>
          </a:p>
          <a:p>
            <a:r>
              <a:rPr lang="en-US" sz="2800" b="1" i="1" dirty="0">
                <a:solidFill>
                  <a:srgbClr val="00275C"/>
                </a:solidFill>
                <a:latin typeface="Avenir Heavy"/>
              </a:rPr>
              <a:t>	</a:t>
            </a:r>
            <a:r>
              <a:rPr lang="en-US" sz="2400" b="1" i="1" dirty="0">
                <a:solidFill>
                  <a:srgbClr val="00275C"/>
                </a:solidFill>
                <a:latin typeface="Avenir Heavy"/>
              </a:rPr>
              <a:t>MTSU 556, </a:t>
            </a:r>
            <a:r>
              <a:rPr lang="en-US" sz="2400" i="1" dirty="0">
                <a:solidFill>
                  <a:srgbClr val="00275C"/>
                </a:solidFill>
                <a:latin typeface="Avenir Heavy"/>
              </a:rPr>
              <a:t>UT-Martin 528, TTU 480</a:t>
            </a:r>
          </a:p>
          <a:p>
            <a:endParaRPr lang="en-US" sz="2400" i="1" dirty="0">
              <a:solidFill>
                <a:srgbClr val="00275C"/>
              </a:solidFill>
              <a:latin typeface="Avenir Heavy"/>
            </a:endParaRPr>
          </a:p>
          <a:p>
            <a:pPr marL="571500" indent="-571500">
              <a:buBlip>
                <a:blip r:embed="rId4"/>
              </a:buBlip>
            </a:pPr>
            <a:r>
              <a:rPr lang="en-US" sz="2800" dirty="0">
                <a:solidFill>
                  <a:srgbClr val="00275C"/>
                </a:solidFill>
                <a:latin typeface="Avenir Heavy"/>
              </a:rPr>
              <a:t>MTSU 1</a:t>
            </a:r>
            <a:r>
              <a:rPr lang="en-US" sz="2800" baseline="30000" dirty="0">
                <a:solidFill>
                  <a:srgbClr val="00275C"/>
                </a:solidFill>
                <a:latin typeface="Avenir Heavy"/>
              </a:rPr>
              <a:t>st</a:t>
            </a:r>
            <a:r>
              <a:rPr lang="en-US" sz="2800" dirty="0">
                <a:solidFill>
                  <a:srgbClr val="00275C"/>
                </a:solidFill>
                <a:latin typeface="Avenir Heavy"/>
              </a:rPr>
              <a:t> in Educators Highest Student Growth Scores (4+)</a:t>
            </a:r>
          </a:p>
          <a:p>
            <a:r>
              <a:rPr lang="en-US" sz="2800" b="1" i="1" dirty="0">
                <a:solidFill>
                  <a:srgbClr val="00275C"/>
                </a:solidFill>
                <a:latin typeface="Avenir Heavy"/>
              </a:rPr>
              <a:t>	</a:t>
            </a:r>
            <a:r>
              <a:rPr lang="en-US" sz="2400" b="1" i="1" dirty="0">
                <a:solidFill>
                  <a:srgbClr val="00275C"/>
                </a:solidFill>
                <a:latin typeface="Avenir Heavy"/>
              </a:rPr>
              <a:t>MTSU 51, </a:t>
            </a:r>
            <a:r>
              <a:rPr lang="en-US" sz="2400" i="1" dirty="0">
                <a:solidFill>
                  <a:srgbClr val="00275C"/>
                </a:solidFill>
                <a:latin typeface="Avenir Heavy"/>
              </a:rPr>
              <a:t>UT-Martin 30, TTU 29</a:t>
            </a:r>
          </a:p>
          <a:p>
            <a:endParaRPr lang="en-US" sz="2400" i="1" dirty="0">
              <a:solidFill>
                <a:srgbClr val="00275C"/>
              </a:solidFill>
              <a:latin typeface="Avenir Heavy"/>
            </a:endParaRPr>
          </a:p>
          <a:p>
            <a:pPr marL="571500" indent="-571500">
              <a:buBlip>
                <a:blip r:embed="rId4"/>
              </a:buBlip>
            </a:pPr>
            <a:r>
              <a:rPr lang="en-US" sz="2800" dirty="0">
                <a:solidFill>
                  <a:srgbClr val="00275C"/>
                </a:solidFill>
                <a:latin typeface="Avenir Heavy"/>
              </a:rPr>
              <a:t>MTSU 1</a:t>
            </a:r>
            <a:r>
              <a:rPr lang="en-US" sz="2800" baseline="30000" dirty="0">
                <a:solidFill>
                  <a:srgbClr val="00275C"/>
                </a:solidFill>
                <a:latin typeface="Avenir Heavy"/>
              </a:rPr>
              <a:t>st</a:t>
            </a:r>
            <a:r>
              <a:rPr lang="en-US" sz="2800" dirty="0">
                <a:solidFill>
                  <a:srgbClr val="00275C"/>
                </a:solidFill>
                <a:latin typeface="Avenir Heavy"/>
              </a:rPr>
              <a:t> in Educators Highest Overall </a:t>
            </a:r>
            <a:r>
              <a:rPr lang="en-US" sz="2800" dirty="0" err="1">
                <a:solidFill>
                  <a:srgbClr val="00275C"/>
                </a:solidFill>
                <a:latin typeface="Avenir Heavy"/>
              </a:rPr>
              <a:t>LoE</a:t>
            </a:r>
            <a:r>
              <a:rPr lang="en-US" sz="2800" dirty="0">
                <a:solidFill>
                  <a:srgbClr val="00275C"/>
                </a:solidFill>
                <a:latin typeface="Avenir Heavy"/>
              </a:rPr>
              <a:t> Scores (4+)</a:t>
            </a:r>
          </a:p>
          <a:p>
            <a:r>
              <a:rPr lang="en-US" sz="2800" b="1" i="1" dirty="0">
                <a:solidFill>
                  <a:srgbClr val="00275C"/>
                </a:solidFill>
                <a:latin typeface="Avenir Heavy"/>
              </a:rPr>
              <a:t>	</a:t>
            </a:r>
            <a:r>
              <a:rPr lang="en-US" sz="2400" b="1" i="1" dirty="0">
                <a:solidFill>
                  <a:srgbClr val="00275C"/>
                </a:solidFill>
                <a:latin typeface="Avenir Heavy"/>
              </a:rPr>
              <a:t>MTSU 568</a:t>
            </a:r>
            <a:r>
              <a:rPr lang="en-US" sz="2400" i="1" dirty="0">
                <a:solidFill>
                  <a:srgbClr val="00275C"/>
                </a:solidFill>
                <a:latin typeface="Avenir Heavy"/>
              </a:rPr>
              <a:t>, TTU 534, UT-Martin 482</a:t>
            </a:r>
            <a:endParaRPr lang="en-US" sz="2400" b="1" i="1" dirty="0">
              <a:solidFill>
                <a:srgbClr val="00275C"/>
              </a:solidFill>
              <a:latin typeface="Avenir Heavy"/>
            </a:endParaRPr>
          </a:p>
        </p:txBody>
      </p:sp>
    </p:spTree>
    <p:extLst>
      <p:ext uri="{BB962C8B-B14F-4D97-AF65-F5344CB8AC3E}">
        <p14:creationId xmlns:p14="http://schemas.microsoft.com/office/powerpoint/2010/main" val="54021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7615" y="148590"/>
            <a:ext cx="10727062" cy="11315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dirty="0">
              <a:solidFill>
                <a:schemeClr val="bg1"/>
              </a:solidFill>
              <a:latin typeface="Avenir Medium" charset="0"/>
              <a:ea typeface="Avenir Medium" charset="0"/>
              <a:cs typeface="Avenir Medium"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61137319"/>
              </p:ext>
            </p:extLst>
          </p:nvPr>
        </p:nvGraphicFramePr>
        <p:xfrm>
          <a:off x="2379944" y="1355845"/>
          <a:ext cx="7690982" cy="5513311"/>
        </p:xfrm>
        <a:graphic>
          <a:graphicData uri="http://schemas.openxmlformats.org/drawingml/2006/table">
            <a:tbl>
              <a:tblPr firstRow="1" bandRow="1">
                <a:tableStyleId>{BDBED569-4797-4DF1-A0F4-6AAB3CD982D8}</a:tableStyleId>
              </a:tblPr>
              <a:tblGrid>
                <a:gridCol w="3469710">
                  <a:extLst>
                    <a:ext uri="{9D8B030D-6E8A-4147-A177-3AD203B41FA5}">
                      <a16:colId xmlns:a16="http://schemas.microsoft.com/office/drawing/2014/main" val="2587742289"/>
                    </a:ext>
                  </a:extLst>
                </a:gridCol>
                <a:gridCol w="764088">
                  <a:extLst>
                    <a:ext uri="{9D8B030D-6E8A-4147-A177-3AD203B41FA5}">
                      <a16:colId xmlns:a16="http://schemas.microsoft.com/office/drawing/2014/main" val="2833025442"/>
                    </a:ext>
                  </a:extLst>
                </a:gridCol>
                <a:gridCol w="951978">
                  <a:extLst>
                    <a:ext uri="{9D8B030D-6E8A-4147-A177-3AD203B41FA5}">
                      <a16:colId xmlns:a16="http://schemas.microsoft.com/office/drawing/2014/main" val="2261200444"/>
                    </a:ext>
                  </a:extLst>
                </a:gridCol>
                <a:gridCol w="1114816">
                  <a:extLst>
                    <a:ext uri="{9D8B030D-6E8A-4147-A177-3AD203B41FA5}">
                      <a16:colId xmlns:a16="http://schemas.microsoft.com/office/drawing/2014/main" val="2878366100"/>
                    </a:ext>
                  </a:extLst>
                </a:gridCol>
                <a:gridCol w="1390390">
                  <a:extLst>
                    <a:ext uri="{9D8B030D-6E8A-4147-A177-3AD203B41FA5}">
                      <a16:colId xmlns:a16="http://schemas.microsoft.com/office/drawing/2014/main" val="2641828674"/>
                    </a:ext>
                  </a:extLst>
                </a:gridCol>
              </a:tblGrid>
              <a:tr h="298882">
                <a:tc>
                  <a:txBody>
                    <a:bodyPr/>
                    <a:lstStyle/>
                    <a:p>
                      <a:r>
                        <a:rPr lang="en-US" sz="1400" dirty="0"/>
                        <a:t>Spring 2022</a:t>
                      </a:r>
                    </a:p>
                  </a:txBody>
                  <a:tcPr/>
                </a:tc>
                <a:tc>
                  <a:txBody>
                    <a:bodyPr/>
                    <a:lstStyle/>
                    <a:p>
                      <a:r>
                        <a:rPr lang="en-US" sz="1400" dirty="0"/>
                        <a:t>45.83</a:t>
                      </a:r>
                    </a:p>
                  </a:txBody>
                  <a:tcPr/>
                </a:tc>
                <a:tc>
                  <a:txBody>
                    <a:bodyPr/>
                    <a:lstStyle/>
                    <a:p>
                      <a:r>
                        <a:rPr lang="en-US" sz="1400" dirty="0"/>
                        <a:t>(</a:t>
                      </a:r>
                      <a:r>
                        <a:rPr lang="en-US" sz="1400" i="1" dirty="0"/>
                        <a:t>n</a:t>
                      </a:r>
                      <a:r>
                        <a:rPr lang="en-US" sz="1400" dirty="0"/>
                        <a:t> 170)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31 at 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Highest 63</a:t>
                      </a:r>
                    </a:p>
                  </a:txBody>
                  <a:tcPr/>
                </a:tc>
                <a:extLst>
                  <a:ext uri="{0D108BD9-81ED-4DB2-BD59-A6C34878D82A}">
                    <a16:rowId xmlns:a16="http://schemas.microsoft.com/office/drawing/2014/main" val="1898336097"/>
                  </a:ext>
                </a:extLst>
              </a:tr>
              <a:tr h="298882">
                <a:tc>
                  <a:txBody>
                    <a:bodyPr/>
                    <a:lstStyle/>
                    <a:p>
                      <a:r>
                        <a:rPr lang="en-US" sz="1400" dirty="0"/>
                        <a:t>Fall 2021</a:t>
                      </a:r>
                    </a:p>
                  </a:txBody>
                  <a:tcPr/>
                </a:tc>
                <a:tc>
                  <a:txBody>
                    <a:bodyPr/>
                    <a:lstStyle/>
                    <a:p>
                      <a:r>
                        <a:rPr lang="en-US" sz="1400" dirty="0"/>
                        <a:t>46.11</a:t>
                      </a:r>
                    </a:p>
                  </a:txBody>
                  <a:tcPr/>
                </a:tc>
                <a:tc>
                  <a:txBody>
                    <a:bodyPr/>
                    <a:lstStyle/>
                    <a:p>
                      <a:r>
                        <a:rPr lang="en-US" sz="1400" dirty="0"/>
                        <a:t>(</a:t>
                      </a:r>
                      <a:r>
                        <a:rPr lang="en-US" sz="1400" i="1" dirty="0"/>
                        <a:t>n</a:t>
                      </a:r>
                      <a:r>
                        <a:rPr lang="en-US" sz="1400" dirty="0"/>
                        <a:t> 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 at 50+</a:t>
                      </a:r>
                    </a:p>
                  </a:txBody>
                  <a:tcPr/>
                </a:tc>
                <a:tc>
                  <a:txBody>
                    <a:bodyPr/>
                    <a:lstStyle/>
                    <a:p>
                      <a:r>
                        <a:rPr lang="en-US" sz="1400" dirty="0"/>
                        <a:t>Highest 64</a:t>
                      </a:r>
                    </a:p>
                  </a:txBody>
                  <a:tcPr/>
                </a:tc>
                <a:extLst>
                  <a:ext uri="{0D108BD9-81ED-4DB2-BD59-A6C34878D82A}">
                    <a16:rowId xmlns:a16="http://schemas.microsoft.com/office/drawing/2014/main" val="3305126900"/>
                  </a:ext>
                </a:extLst>
              </a:tr>
              <a:tr h="298882">
                <a:tc>
                  <a:txBody>
                    <a:bodyPr/>
                    <a:lstStyle/>
                    <a:p>
                      <a:r>
                        <a:rPr lang="en-US" sz="1400" b="1" dirty="0"/>
                        <a:t>Spring 2021</a:t>
                      </a:r>
                    </a:p>
                  </a:txBody>
                  <a:tcPr/>
                </a:tc>
                <a:tc>
                  <a:txBody>
                    <a:bodyPr/>
                    <a:lstStyle/>
                    <a:p>
                      <a:r>
                        <a:rPr lang="en-US" sz="1400" b="1" dirty="0"/>
                        <a:t>44.86</a:t>
                      </a:r>
                    </a:p>
                  </a:txBody>
                  <a:tcPr/>
                </a:tc>
                <a:tc>
                  <a:txBody>
                    <a:bodyPr/>
                    <a:lstStyle/>
                    <a:p>
                      <a:r>
                        <a:rPr lang="en-US" sz="1400" b="1" dirty="0"/>
                        <a:t>(</a:t>
                      </a:r>
                      <a:r>
                        <a:rPr lang="en-US" sz="1400" b="1" i="1" dirty="0"/>
                        <a:t>n</a:t>
                      </a:r>
                      <a:r>
                        <a:rPr lang="en-US" sz="1400" b="1" dirty="0"/>
                        <a:t> 170)</a:t>
                      </a:r>
                    </a:p>
                  </a:txBody>
                  <a:tcPr/>
                </a:tc>
                <a:tc>
                  <a:txBody>
                    <a:bodyPr/>
                    <a:lstStyle/>
                    <a:p>
                      <a:r>
                        <a:rPr lang="en-US" sz="1400" b="1" dirty="0"/>
                        <a:t>23 at 50+</a:t>
                      </a:r>
                    </a:p>
                  </a:txBody>
                  <a:tcPr/>
                </a:tc>
                <a:tc>
                  <a:txBody>
                    <a:bodyPr/>
                    <a:lstStyle/>
                    <a:p>
                      <a:r>
                        <a:rPr lang="en-US" sz="1400" b="1" dirty="0"/>
                        <a:t>Highest 61</a:t>
                      </a:r>
                    </a:p>
                  </a:txBody>
                  <a:tcPr/>
                </a:tc>
                <a:extLst>
                  <a:ext uri="{0D108BD9-81ED-4DB2-BD59-A6C34878D82A}">
                    <a16:rowId xmlns:a16="http://schemas.microsoft.com/office/drawing/2014/main" val="3220893154"/>
                  </a:ext>
                </a:extLst>
              </a:tr>
              <a:tr h="298882">
                <a:tc>
                  <a:txBody>
                    <a:bodyPr/>
                    <a:lstStyle/>
                    <a:p>
                      <a:r>
                        <a:rPr lang="en-US" sz="1400" dirty="0"/>
                        <a:t>Fall 2020 </a:t>
                      </a:r>
                      <a:r>
                        <a:rPr lang="en-US" sz="1200" b="0" dirty="0">
                          <a:solidFill>
                            <a:srgbClr val="00B050"/>
                          </a:solidFill>
                        </a:rPr>
                        <a:t>(COVID-19</a:t>
                      </a:r>
                      <a:r>
                        <a:rPr lang="en-US" sz="1200" b="0" baseline="0" dirty="0">
                          <a:solidFill>
                            <a:srgbClr val="00B050"/>
                          </a:solidFill>
                        </a:rPr>
                        <a:t> Full Semester)</a:t>
                      </a:r>
                      <a:endParaRPr lang="en-US" sz="1200" b="0" dirty="0">
                        <a:solidFill>
                          <a:srgbClr val="00B050"/>
                        </a:solidFill>
                      </a:endParaRPr>
                    </a:p>
                  </a:txBody>
                  <a:tcPr/>
                </a:tc>
                <a:tc>
                  <a:txBody>
                    <a:bodyPr/>
                    <a:lstStyle/>
                    <a:p>
                      <a:r>
                        <a:rPr lang="en-US" sz="1400" dirty="0"/>
                        <a:t>44.1</a:t>
                      </a:r>
                    </a:p>
                  </a:txBody>
                  <a:tcPr/>
                </a:tc>
                <a:tc>
                  <a:txBody>
                    <a:bodyPr/>
                    <a:lstStyle/>
                    <a:p>
                      <a:r>
                        <a:rPr lang="en-US" sz="1400" dirty="0"/>
                        <a:t>(</a:t>
                      </a:r>
                      <a:r>
                        <a:rPr lang="en-US" sz="1400" i="1" dirty="0"/>
                        <a:t>n</a:t>
                      </a:r>
                      <a:r>
                        <a:rPr lang="en-US" sz="1400" dirty="0"/>
                        <a:t> 76)</a:t>
                      </a:r>
                    </a:p>
                  </a:txBody>
                  <a:tcPr/>
                </a:tc>
                <a:tc>
                  <a:txBody>
                    <a:bodyPr/>
                    <a:lstStyle/>
                    <a:p>
                      <a:r>
                        <a:rPr lang="en-US" sz="1400" dirty="0"/>
                        <a:t>6 at 50+</a:t>
                      </a:r>
                    </a:p>
                  </a:txBody>
                  <a:tcPr/>
                </a:tc>
                <a:tc>
                  <a:txBody>
                    <a:bodyPr/>
                    <a:lstStyle/>
                    <a:p>
                      <a:r>
                        <a:rPr lang="en-US" sz="1400" dirty="0"/>
                        <a:t>Highest 52</a:t>
                      </a:r>
                    </a:p>
                  </a:txBody>
                  <a:tcPr/>
                </a:tc>
                <a:extLst>
                  <a:ext uri="{0D108BD9-81ED-4DB2-BD59-A6C34878D82A}">
                    <a16:rowId xmlns:a16="http://schemas.microsoft.com/office/drawing/2014/main" val="1209362828"/>
                  </a:ext>
                </a:extLst>
              </a:tr>
              <a:tr h="298882">
                <a:tc>
                  <a:txBody>
                    <a:bodyPr/>
                    <a:lstStyle/>
                    <a:p>
                      <a:r>
                        <a:rPr lang="en-US" sz="1400" b="1" dirty="0"/>
                        <a:t>Spring 2020</a:t>
                      </a:r>
                      <a:r>
                        <a:rPr lang="en-US" sz="1400" b="1" baseline="0" dirty="0"/>
                        <a:t> </a:t>
                      </a:r>
                      <a:r>
                        <a:rPr lang="en-US" sz="1200" b="1" baseline="0" dirty="0">
                          <a:solidFill>
                            <a:srgbClr val="00B050"/>
                          </a:solidFill>
                        </a:rPr>
                        <a:t>(COVID-19 Partial Semester)</a:t>
                      </a:r>
                      <a:endParaRPr lang="en-US" sz="1200" b="1" dirty="0">
                        <a:solidFill>
                          <a:srgbClr val="00B050"/>
                        </a:solidFill>
                      </a:endParaRPr>
                    </a:p>
                  </a:txBody>
                  <a:tcPr/>
                </a:tc>
                <a:tc>
                  <a:txBody>
                    <a:bodyPr/>
                    <a:lstStyle/>
                    <a:p>
                      <a:r>
                        <a:rPr lang="en-US" sz="1400" b="1" dirty="0"/>
                        <a:t>46.0</a:t>
                      </a:r>
                    </a:p>
                  </a:txBody>
                  <a:tcPr/>
                </a:tc>
                <a:tc>
                  <a:txBody>
                    <a:bodyPr/>
                    <a:lstStyle/>
                    <a:p>
                      <a:r>
                        <a:rPr lang="en-US" sz="1400" b="1" dirty="0"/>
                        <a:t>(</a:t>
                      </a:r>
                      <a:r>
                        <a:rPr lang="en-US" sz="1400" b="1" i="1" dirty="0"/>
                        <a:t>n</a:t>
                      </a:r>
                      <a:r>
                        <a:rPr lang="en-US" sz="1400" b="1" dirty="0"/>
                        <a:t> 154)</a:t>
                      </a:r>
                    </a:p>
                  </a:txBody>
                  <a:tcPr/>
                </a:tc>
                <a:tc>
                  <a:txBody>
                    <a:bodyPr/>
                    <a:lstStyle/>
                    <a:p>
                      <a:r>
                        <a:rPr lang="en-US" sz="1400" b="1" dirty="0"/>
                        <a:t>47 at</a:t>
                      </a:r>
                      <a:r>
                        <a:rPr lang="en-US" sz="1400" b="1" baseline="0" dirty="0"/>
                        <a:t> 50+</a:t>
                      </a:r>
                      <a:endParaRPr lang="en-US" sz="1400" b="1" dirty="0"/>
                    </a:p>
                  </a:txBody>
                  <a:tcPr/>
                </a:tc>
                <a:tc>
                  <a:txBody>
                    <a:bodyPr/>
                    <a:lstStyle/>
                    <a:p>
                      <a:r>
                        <a:rPr lang="en-US" sz="1400" b="1" dirty="0"/>
                        <a:t>Highest 62</a:t>
                      </a:r>
                    </a:p>
                  </a:txBody>
                  <a:tcPr/>
                </a:tc>
                <a:extLst>
                  <a:ext uri="{0D108BD9-81ED-4DB2-BD59-A6C34878D82A}">
                    <a16:rowId xmlns:a16="http://schemas.microsoft.com/office/drawing/2014/main" val="75894898"/>
                  </a:ext>
                </a:extLst>
              </a:tr>
              <a:tr h="298882">
                <a:tc>
                  <a:txBody>
                    <a:bodyPr/>
                    <a:lstStyle/>
                    <a:p>
                      <a:r>
                        <a:rPr lang="en-US" sz="1400" dirty="0"/>
                        <a:t>Fall 2019</a:t>
                      </a:r>
                    </a:p>
                  </a:txBody>
                  <a:tcPr/>
                </a:tc>
                <a:tc>
                  <a:txBody>
                    <a:bodyPr/>
                    <a:lstStyle/>
                    <a:p>
                      <a:r>
                        <a:rPr lang="en-US" sz="1400" dirty="0"/>
                        <a:t>45.4</a:t>
                      </a:r>
                    </a:p>
                  </a:txBody>
                  <a:tcPr/>
                </a:tc>
                <a:tc>
                  <a:txBody>
                    <a:bodyPr/>
                    <a:lstStyle/>
                    <a:p>
                      <a:r>
                        <a:rPr lang="en-US" sz="1400" dirty="0"/>
                        <a:t>(</a:t>
                      </a:r>
                      <a:r>
                        <a:rPr lang="en-US" sz="1400" i="1" dirty="0"/>
                        <a:t>n</a:t>
                      </a:r>
                      <a:r>
                        <a:rPr lang="en-US" sz="1400" dirty="0"/>
                        <a:t> 81)</a:t>
                      </a:r>
                    </a:p>
                  </a:txBody>
                  <a:tcPr/>
                </a:tc>
                <a:tc>
                  <a:txBody>
                    <a:bodyPr/>
                    <a:lstStyle/>
                    <a:p>
                      <a:r>
                        <a:rPr lang="en-US" sz="1400" dirty="0"/>
                        <a:t>23 at 50+</a:t>
                      </a:r>
                    </a:p>
                  </a:txBody>
                  <a:tcPr/>
                </a:tc>
                <a:tc>
                  <a:txBody>
                    <a:bodyPr/>
                    <a:lstStyle/>
                    <a:p>
                      <a:r>
                        <a:rPr lang="en-US" sz="1400" dirty="0"/>
                        <a:t>Highest 64</a:t>
                      </a:r>
                    </a:p>
                  </a:txBody>
                  <a:tcPr/>
                </a:tc>
                <a:extLst>
                  <a:ext uri="{0D108BD9-81ED-4DB2-BD59-A6C34878D82A}">
                    <a16:rowId xmlns:a16="http://schemas.microsoft.com/office/drawing/2014/main" val="3694815030"/>
                  </a:ext>
                </a:extLst>
              </a:tr>
              <a:tr h="298882">
                <a:tc>
                  <a:txBody>
                    <a:bodyPr/>
                    <a:lstStyle/>
                    <a:p>
                      <a:r>
                        <a:rPr lang="en-US" sz="1400" b="1" dirty="0"/>
                        <a:t>Spring 2019</a:t>
                      </a:r>
                    </a:p>
                  </a:txBody>
                  <a:tcPr/>
                </a:tc>
                <a:tc>
                  <a:txBody>
                    <a:bodyPr/>
                    <a:lstStyle/>
                    <a:p>
                      <a:r>
                        <a:rPr lang="en-US" sz="1400" b="1" dirty="0"/>
                        <a:t>46.64</a:t>
                      </a:r>
                    </a:p>
                  </a:txBody>
                  <a:tcPr/>
                </a:tc>
                <a:tc>
                  <a:txBody>
                    <a:bodyPr/>
                    <a:lstStyle/>
                    <a:p>
                      <a:r>
                        <a:rPr lang="en-US" sz="1400" b="1" dirty="0"/>
                        <a:t>(</a:t>
                      </a:r>
                      <a:r>
                        <a:rPr lang="en-US" sz="1400" b="1" i="1" dirty="0"/>
                        <a:t>n</a:t>
                      </a:r>
                      <a:r>
                        <a:rPr lang="en-US" sz="1400" b="1" dirty="0"/>
                        <a:t> 127)</a:t>
                      </a:r>
                    </a:p>
                  </a:txBody>
                  <a:tcPr/>
                </a:tc>
                <a:tc>
                  <a:txBody>
                    <a:bodyPr/>
                    <a:lstStyle/>
                    <a:p>
                      <a:endParaRPr lang="en-US" sz="1400" b="1" dirty="0"/>
                    </a:p>
                  </a:txBody>
                  <a:tcPr/>
                </a:tc>
                <a:tc>
                  <a:txBody>
                    <a:bodyPr/>
                    <a:lstStyle/>
                    <a:p>
                      <a:endParaRPr lang="en-US" sz="1400" b="1" dirty="0"/>
                    </a:p>
                  </a:txBody>
                  <a:tcPr/>
                </a:tc>
                <a:extLst>
                  <a:ext uri="{0D108BD9-81ED-4DB2-BD59-A6C34878D82A}">
                    <a16:rowId xmlns:a16="http://schemas.microsoft.com/office/drawing/2014/main" val="1243612173"/>
                  </a:ext>
                </a:extLst>
              </a:tr>
              <a:tr h="298882">
                <a:tc>
                  <a:txBody>
                    <a:bodyPr/>
                    <a:lstStyle/>
                    <a:p>
                      <a:r>
                        <a:rPr lang="en-US" sz="1400" dirty="0"/>
                        <a:t>Fall 2018</a:t>
                      </a:r>
                    </a:p>
                  </a:txBody>
                  <a:tcPr/>
                </a:tc>
                <a:tc>
                  <a:txBody>
                    <a:bodyPr/>
                    <a:lstStyle/>
                    <a:p>
                      <a:r>
                        <a:rPr lang="en-US" sz="1400" dirty="0"/>
                        <a:t>45</a:t>
                      </a:r>
                    </a:p>
                  </a:txBody>
                  <a:tcPr/>
                </a:tc>
                <a:tc>
                  <a:txBody>
                    <a:bodyPr/>
                    <a:lstStyle/>
                    <a:p>
                      <a:r>
                        <a:rPr lang="en-US" sz="1400" dirty="0"/>
                        <a:t>(</a:t>
                      </a:r>
                      <a:r>
                        <a:rPr lang="en-US" sz="1400" i="1" dirty="0"/>
                        <a:t>n</a:t>
                      </a:r>
                      <a:r>
                        <a:rPr lang="en-US" sz="1400" dirty="0"/>
                        <a:t> 66)</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27969644"/>
                  </a:ext>
                </a:extLst>
              </a:tr>
              <a:tr h="298882">
                <a:tc>
                  <a:txBody>
                    <a:bodyPr/>
                    <a:lstStyle/>
                    <a:p>
                      <a:r>
                        <a:rPr lang="en-US" sz="1400" b="1" dirty="0"/>
                        <a:t>Spring 2018</a:t>
                      </a:r>
                    </a:p>
                  </a:txBody>
                  <a:tcPr/>
                </a:tc>
                <a:tc>
                  <a:txBody>
                    <a:bodyPr/>
                    <a:lstStyle/>
                    <a:p>
                      <a:r>
                        <a:rPr lang="en-US" sz="1400" b="1" dirty="0"/>
                        <a:t>46.58</a:t>
                      </a:r>
                    </a:p>
                  </a:txBody>
                  <a:tcPr/>
                </a:tc>
                <a:tc>
                  <a:txBody>
                    <a:bodyPr/>
                    <a:lstStyle/>
                    <a:p>
                      <a:r>
                        <a:rPr lang="en-US" sz="1400" b="1" dirty="0"/>
                        <a:t>(</a:t>
                      </a:r>
                      <a:r>
                        <a:rPr lang="en-US" sz="1400" b="1" i="1" dirty="0"/>
                        <a:t>n</a:t>
                      </a:r>
                      <a:r>
                        <a:rPr lang="en-US" sz="1400" b="1" baseline="0" dirty="0"/>
                        <a:t> 146)</a:t>
                      </a:r>
                      <a:endParaRPr lang="en-US" sz="1400" b="1" dirty="0"/>
                    </a:p>
                  </a:txBody>
                  <a:tcPr/>
                </a:tc>
                <a:tc>
                  <a:txBody>
                    <a:bodyPr/>
                    <a:lstStyle/>
                    <a:p>
                      <a:endParaRPr lang="en-US" sz="1400" b="1" dirty="0"/>
                    </a:p>
                  </a:txBody>
                  <a:tcPr/>
                </a:tc>
                <a:tc>
                  <a:txBody>
                    <a:bodyPr/>
                    <a:lstStyle/>
                    <a:p>
                      <a:endParaRPr lang="en-US" sz="1400" b="1" dirty="0"/>
                    </a:p>
                  </a:txBody>
                  <a:tcPr/>
                </a:tc>
                <a:extLst>
                  <a:ext uri="{0D108BD9-81ED-4DB2-BD59-A6C34878D82A}">
                    <a16:rowId xmlns:a16="http://schemas.microsoft.com/office/drawing/2014/main" val="2200656887"/>
                  </a:ext>
                </a:extLst>
              </a:tr>
              <a:tr h="298882">
                <a:tc>
                  <a:txBody>
                    <a:bodyPr/>
                    <a:lstStyle/>
                    <a:p>
                      <a:r>
                        <a:rPr lang="en-US" sz="1400" dirty="0"/>
                        <a:t>Fall</a:t>
                      </a:r>
                      <a:r>
                        <a:rPr lang="en-US" sz="1400" baseline="0" dirty="0"/>
                        <a:t> 2017</a:t>
                      </a:r>
                      <a:endParaRPr lang="en-US" sz="1400" dirty="0"/>
                    </a:p>
                  </a:txBody>
                  <a:tcPr/>
                </a:tc>
                <a:tc>
                  <a:txBody>
                    <a:bodyPr/>
                    <a:lstStyle/>
                    <a:p>
                      <a:r>
                        <a:rPr lang="en-US" sz="1400" dirty="0"/>
                        <a:t>45.8</a:t>
                      </a:r>
                    </a:p>
                  </a:txBody>
                  <a:tcPr/>
                </a:tc>
                <a:tc>
                  <a:txBody>
                    <a:bodyPr/>
                    <a:lstStyle/>
                    <a:p>
                      <a:r>
                        <a:rPr lang="en-US" sz="1400" dirty="0"/>
                        <a:t>(</a:t>
                      </a:r>
                      <a:r>
                        <a:rPr lang="en-US" sz="1400" i="1" dirty="0"/>
                        <a:t>n</a:t>
                      </a:r>
                      <a:r>
                        <a:rPr lang="en-US" sz="1400" dirty="0"/>
                        <a:t> 70)</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65533569"/>
                  </a:ext>
                </a:extLst>
              </a:tr>
              <a:tr h="298882">
                <a:tc>
                  <a:txBody>
                    <a:bodyPr/>
                    <a:lstStyle/>
                    <a:p>
                      <a:r>
                        <a:rPr lang="en-US" sz="1400" b="1" dirty="0"/>
                        <a:t>Spring 2017</a:t>
                      </a:r>
                    </a:p>
                  </a:txBody>
                  <a:tcPr/>
                </a:tc>
                <a:tc>
                  <a:txBody>
                    <a:bodyPr/>
                    <a:lstStyle/>
                    <a:p>
                      <a:r>
                        <a:rPr lang="en-US" sz="1400" b="1" dirty="0"/>
                        <a:t>46</a:t>
                      </a:r>
                    </a:p>
                  </a:txBody>
                  <a:tcPr/>
                </a:tc>
                <a:tc>
                  <a:txBody>
                    <a:bodyPr/>
                    <a:lstStyle/>
                    <a:p>
                      <a:r>
                        <a:rPr lang="en-US" sz="1400" b="1" dirty="0"/>
                        <a:t>(</a:t>
                      </a:r>
                      <a:r>
                        <a:rPr lang="en-US" sz="1400" b="1" i="1" dirty="0"/>
                        <a:t>n</a:t>
                      </a:r>
                      <a:r>
                        <a:rPr lang="en-US" sz="1400" b="1" dirty="0"/>
                        <a:t> 168)</a:t>
                      </a:r>
                    </a:p>
                  </a:txBody>
                  <a:tcPr/>
                </a:tc>
                <a:tc>
                  <a:txBody>
                    <a:bodyPr/>
                    <a:lstStyle/>
                    <a:p>
                      <a:endParaRPr lang="en-US" sz="1400" b="1" dirty="0"/>
                    </a:p>
                  </a:txBody>
                  <a:tcPr/>
                </a:tc>
                <a:tc>
                  <a:txBody>
                    <a:bodyPr/>
                    <a:lstStyle/>
                    <a:p>
                      <a:endParaRPr lang="en-US" sz="1400" b="1" dirty="0"/>
                    </a:p>
                  </a:txBody>
                  <a:tcPr/>
                </a:tc>
                <a:extLst>
                  <a:ext uri="{0D108BD9-81ED-4DB2-BD59-A6C34878D82A}">
                    <a16:rowId xmlns:a16="http://schemas.microsoft.com/office/drawing/2014/main" val="1760754042"/>
                  </a:ext>
                </a:extLst>
              </a:tr>
              <a:tr h="298882">
                <a:tc>
                  <a:txBody>
                    <a:bodyPr/>
                    <a:lstStyle/>
                    <a:p>
                      <a:r>
                        <a:rPr lang="en-US" sz="1400" dirty="0"/>
                        <a:t>Fall 2016</a:t>
                      </a:r>
                    </a:p>
                  </a:txBody>
                  <a:tcPr/>
                </a:tc>
                <a:tc>
                  <a:txBody>
                    <a:bodyPr/>
                    <a:lstStyle/>
                    <a:p>
                      <a:r>
                        <a:rPr lang="en-US" sz="1400" dirty="0"/>
                        <a:t>44</a:t>
                      </a:r>
                    </a:p>
                  </a:txBody>
                  <a:tcPr/>
                </a:tc>
                <a:tc>
                  <a:txBody>
                    <a:bodyPr/>
                    <a:lstStyle/>
                    <a:p>
                      <a:r>
                        <a:rPr lang="en-US" sz="1400" dirty="0"/>
                        <a:t>(</a:t>
                      </a:r>
                      <a:r>
                        <a:rPr lang="en-US" sz="1400" i="1" dirty="0"/>
                        <a:t>n</a:t>
                      </a:r>
                      <a:r>
                        <a:rPr lang="en-US" sz="1400" dirty="0"/>
                        <a:t> 98)</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43846620"/>
                  </a:ext>
                </a:extLst>
              </a:tr>
              <a:tr h="298882">
                <a:tc>
                  <a:txBody>
                    <a:bodyPr/>
                    <a:lstStyle/>
                    <a:p>
                      <a:r>
                        <a:rPr lang="en-US" sz="1400" b="1" dirty="0"/>
                        <a:t>Spring 2016</a:t>
                      </a:r>
                    </a:p>
                  </a:txBody>
                  <a:tcPr/>
                </a:tc>
                <a:tc>
                  <a:txBody>
                    <a:bodyPr/>
                    <a:lstStyle/>
                    <a:p>
                      <a:r>
                        <a:rPr lang="en-US" sz="1400" b="1" dirty="0"/>
                        <a:t>45.56</a:t>
                      </a:r>
                    </a:p>
                  </a:txBody>
                  <a:tcPr/>
                </a:tc>
                <a:tc>
                  <a:txBody>
                    <a:bodyPr/>
                    <a:lstStyle/>
                    <a:p>
                      <a:r>
                        <a:rPr lang="en-US" sz="1400" b="1" dirty="0"/>
                        <a:t>(</a:t>
                      </a:r>
                      <a:r>
                        <a:rPr lang="en-US" sz="1400" b="1" i="1" dirty="0"/>
                        <a:t>n</a:t>
                      </a:r>
                      <a:r>
                        <a:rPr lang="en-US" sz="1400" b="1" dirty="0"/>
                        <a:t> 136)</a:t>
                      </a:r>
                    </a:p>
                  </a:txBody>
                  <a:tcPr/>
                </a:tc>
                <a:tc>
                  <a:txBody>
                    <a:bodyPr/>
                    <a:lstStyle/>
                    <a:p>
                      <a:endParaRPr lang="en-US" sz="1400" b="1" dirty="0"/>
                    </a:p>
                  </a:txBody>
                  <a:tcPr/>
                </a:tc>
                <a:tc>
                  <a:txBody>
                    <a:bodyPr/>
                    <a:lstStyle/>
                    <a:p>
                      <a:endParaRPr lang="en-US" sz="1400" b="1" dirty="0"/>
                    </a:p>
                  </a:txBody>
                  <a:tcPr/>
                </a:tc>
                <a:extLst>
                  <a:ext uri="{0D108BD9-81ED-4DB2-BD59-A6C34878D82A}">
                    <a16:rowId xmlns:a16="http://schemas.microsoft.com/office/drawing/2014/main" val="32232953"/>
                  </a:ext>
                </a:extLst>
              </a:tr>
              <a:tr h="298882">
                <a:tc>
                  <a:txBody>
                    <a:bodyPr/>
                    <a:lstStyle/>
                    <a:p>
                      <a:r>
                        <a:rPr lang="en-US" sz="1400" dirty="0"/>
                        <a:t>Fall 2015</a:t>
                      </a:r>
                    </a:p>
                  </a:txBody>
                  <a:tcPr/>
                </a:tc>
                <a:tc>
                  <a:txBody>
                    <a:bodyPr/>
                    <a:lstStyle/>
                    <a:p>
                      <a:r>
                        <a:rPr lang="en-US" sz="1400" dirty="0"/>
                        <a:t>45.88</a:t>
                      </a:r>
                    </a:p>
                  </a:txBody>
                  <a:tcPr/>
                </a:tc>
                <a:tc>
                  <a:txBody>
                    <a:bodyPr/>
                    <a:lstStyle/>
                    <a:p>
                      <a:r>
                        <a:rPr lang="en-US" sz="1400" dirty="0"/>
                        <a:t>(</a:t>
                      </a:r>
                      <a:r>
                        <a:rPr lang="en-US" sz="1400" i="1" dirty="0"/>
                        <a:t>n</a:t>
                      </a:r>
                      <a:r>
                        <a:rPr lang="en-US" sz="1400" dirty="0"/>
                        <a:t> 99)</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496607833"/>
                  </a:ext>
                </a:extLst>
              </a:tr>
              <a:tr h="298882">
                <a:tc>
                  <a:txBody>
                    <a:bodyPr/>
                    <a:lstStyle/>
                    <a:p>
                      <a:r>
                        <a:rPr lang="en-US" sz="1400" b="1" dirty="0"/>
                        <a:t>Spring 2015</a:t>
                      </a:r>
                    </a:p>
                  </a:txBody>
                  <a:tcPr/>
                </a:tc>
                <a:tc>
                  <a:txBody>
                    <a:bodyPr/>
                    <a:lstStyle/>
                    <a:p>
                      <a:r>
                        <a:rPr lang="en-US" sz="1400" b="1" dirty="0"/>
                        <a:t>42.93</a:t>
                      </a:r>
                    </a:p>
                  </a:txBody>
                  <a:tcPr/>
                </a:tc>
                <a:tc>
                  <a:txBody>
                    <a:bodyPr/>
                    <a:lstStyle/>
                    <a:p>
                      <a:r>
                        <a:rPr lang="en-US" sz="1400" b="1" dirty="0"/>
                        <a:t>(</a:t>
                      </a:r>
                      <a:r>
                        <a:rPr lang="en-US" sz="1400" b="1" i="1" dirty="0"/>
                        <a:t>n</a:t>
                      </a:r>
                      <a:r>
                        <a:rPr lang="en-US" sz="1400" b="1" dirty="0"/>
                        <a:t> 171)</a:t>
                      </a:r>
                    </a:p>
                  </a:txBody>
                  <a:tcPr/>
                </a:tc>
                <a:tc>
                  <a:txBody>
                    <a:bodyPr/>
                    <a:lstStyle/>
                    <a:p>
                      <a:endParaRPr lang="en-US" sz="1400" b="1" dirty="0"/>
                    </a:p>
                  </a:txBody>
                  <a:tcPr/>
                </a:tc>
                <a:tc>
                  <a:txBody>
                    <a:bodyPr/>
                    <a:lstStyle/>
                    <a:p>
                      <a:endParaRPr lang="en-US" sz="1400" dirty="0"/>
                    </a:p>
                  </a:txBody>
                  <a:tcPr/>
                </a:tc>
                <a:extLst>
                  <a:ext uri="{0D108BD9-81ED-4DB2-BD59-A6C34878D82A}">
                    <a16:rowId xmlns:a16="http://schemas.microsoft.com/office/drawing/2014/main" val="3942665922"/>
                  </a:ext>
                </a:extLst>
              </a:tr>
              <a:tr h="298882">
                <a:tc>
                  <a:txBody>
                    <a:bodyPr/>
                    <a:lstStyle/>
                    <a:p>
                      <a:r>
                        <a:rPr lang="en-US" sz="1400" dirty="0"/>
                        <a:t>Fall 2014</a:t>
                      </a:r>
                    </a:p>
                  </a:txBody>
                  <a:tcPr/>
                </a:tc>
                <a:tc>
                  <a:txBody>
                    <a:bodyPr/>
                    <a:lstStyle/>
                    <a:p>
                      <a:r>
                        <a:rPr lang="en-US" sz="1400" dirty="0"/>
                        <a:t>41.27</a:t>
                      </a:r>
                    </a:p>
                  </a:txBody>
                  <a:tcPr/>
                </a:tc>
                <a:tc>
                  <a:txBody>
                    <a:bodyPr/>
                    <a:lstStyle/>
                    <a:p>
                      <a:r>
                        <a:rPr lang="en-US" sz="1400" dirty="0"/>
                        <a:t>(</a:t>
                      </a:r>
                      <a:r>
                        <a:rPr lang="en-US" sz="1400" i="1" dirty="0"/>
                        <a:t>n</a:t>
                      </a:r>
                      <a:r>
                        <a:rPr lang="en-US" sz="1400" dirty="0"/>
                        <a:t> 130)</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2606906"/>
                  </a:ext>
                </a:extLst>
              </a:tr>
              <a:tr h="298882">
                <a:tc>
                  <a:txBody>
                    <a:bodyPr/>
                    <a:lstStyle/>
                    <a:p>
                      <a:r>
                        <a:rPr lang="en-US" sz="1400" b="1" dirty="0"/>
                        <a:t>Spring 2014</a:t>
                      </a:r>
                    </a:p>
                  </a:txBody>
                  <a:tcPr/>
                </a:tc>
                <a:tc>
                  <a:txBody>
                    <a:bodyPr/>
                    <a:lstStyle/>
                    <a:p>
                      <a:r>
                        <a:rPr lang="en-US" sz="1400" b="1" dirty="0"/>
                        <a:t>40.4</a:t>
                      </a:r>
                    </a:p>
                  </a:txBody>
                  <a:tcPr/>
                </a:tc>
                <a:tc>
                  <a:txBody>
                    <a:bodyPr/>
                    <a:lstStyle/>
                    <a:p>
                      <a:r>
                        <a:rPr lang="en-US" sz="1400" b="1" dirty="0"/>
                        <a:t>(</a:t>
                      </a:r>
                      <a:r>
                        <a:rPr lang="en-US" sz="1400" b="1" i="1" dirty="0"/>
                        <a:t>n</a:t>
                      </a:r>
                      <a:r>
                        <a:rPr lang="en-US" sz="1400" b="1" dirty="0"/>
                        <a:t> 93)</a:t>
                      </a:r>
                    </a:p>
                  </a:txBody>
                  <a:tcPr/>
                </a:tc>
                <a:tc>
                  <a:txBody>
                    <a:bodyPr/>
                    <a:lstStyle/>
                    <a:p>
                      <a:endParaRPr lang="en-US" sz="1400" b="1" dirty="0"/>
                    </a:p>
                  </a:txBody>
                  <a:tcPr/>
                </a:tc>
                <a:tc>
                  <a:txBody>
                    <a:bodyPr/>
                    <a:lstStyle/>
                    <a:p>
                      <a:endParaRPr lang="en-US" sz="1400" dirty="0"/>
                    </a:p>
                  </a:txBody>
                  <a:tcPr/>
                </a:tc>
                <a:extLst>
                  <a:ext uri="{0D108BD9-81ED-4DB2-BD59-A6C34878D82A}">
                    <a16:rowId xmlns:a16="http://schemas.microsoft.com/office/drawing/2014/main" val="1072409463"/>
                  </a:ext>
                </a:extLst>
              </a:tr>
              <a:tr h="331711">
                <a:tc>
                  <a:txBody>
                    <a:bodyPr/>
                    <a:lstStyle/>
                    <a:p>
                      <a:r>
                        <a:rPr lang="en-US" sz="1400" dirty="0"/>
                        <a:t>Fall 2013</a:t>
                      </a:r>
                    </a:p>
                  </a:txBody>
                  <a:tcPr/>
                </a:tc>
                <a:tc>
                  <a:txBody>
                    <a:bodyPr/>
                    <a:lstStyle/>
                    <a:p>
                      <a:r>
                        <a:rPr lang="en-US" sz="1400" dirty="0"/>
                        <a:t>37</a:t>
                      </a:r>
                    </a:p>
                  </a:txBody>
                  <a:tcPr/>
                </a:tc>
                <a:tc>
                  <a:txBody>
                    <a:bodyPr/>
                    <a:lstStyle/>
                    <a:p>
                      <a:r>
                        <a:rPr lang="en-US" sz="1400" dirty="0"/>
                        <a:t>(</a:t>
                      </a:r>
                      <a:r>
                        <a:rPr lang="en-US" sz="1400" i="1" dirty="0"/>
                        <a:t>n</a:t>
                      </a:r>
                      <a:r>
                        <a:rPr lang="en-US" sz="1400" dirty="0"/>
                        <a:t> 225)</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283098260"/>
                  </a:ext>
                </a:extLst>
              </a:tr>
            </a:tbl>
          </a:graphicData>
        </a:graphic>
      </p:graphicFrame>
      <p:sp>
        <p:nvSpPr>
          <p:cNvPr id="9" name="Title 8"/>
          <p:cNvSpPr>
            <a:spLocks noGrp="1"/>
          </p:cNvSpPr>
          <p:nvPr>
            <p:ph type="title"/>
          </p:nvPr>
        </p:nvSpPr>
        <p:spPr>
          <a:xfrm>
            <a:off x="257615" y="148591"/>
            <a:ext cx="11934385" cy="1131570"/>
          </a:xfrm>
        </p:spPr>
        <p:txBody>
          <a:bodyPr>
            <a:normAutofit fontScale="90000"/>
          </a:bodyPr>
          <a:lstStyle/>
          <a:p>
            <a:r>
              <a:rPr lang="en-US" b="1" dirty="0">
                <a:solidFill>
                  <a:srgbClr val="002060"/>
                </a:solidFill>
                <a:latin typeface="Avenir Heavy"/>
              </a:rPr>
              <a:t>Required by State Board for Teacher Licensure</a:t>
            </a:r>
            <a:br>
              <a:rPr lang="en-US" dirty="0">
                <a:latin typeface="Avenir Heavy"/>
              </a:rPr>
            </a:br>
            <a:r>
              <a:rPr lang="en-US" sz="2800" b="1" dirty="0">
                <a:latin typeface="Avenir Medium"/>
              </a:rPr>
              <a:t>MTSU average 44+ in the most recent of the total 18 semesters</a:t>
            </a:r>
            <a:br>
              <a:rPr lang="en-US" sz="2800" b="1" dirty="0">
                <a:latin typeface="Avenir Medium"/>
              </a:rPr>
            </a:br>
            <a:r>
              <a:rPr lang="en-US" sz="2200" b="1" dirty="0">
                <a:solidFill>
                  <a:schemeClr val="accent5">
                    <a:lumMod val="50000"/>
                  </a:schemeClr>
                </a:solidFill>
                <a:latin typeface="Avenir Medium"/>
              </a:rPr>
              <a:t>(</a:t>
            </a:r>
            <a:r>
              <a:rPr lang="en-US" sz="2200" dirty="0">
                <a:latin typeface="Avenir Medium"/>
              </a:rPr>
              <a:t>required score (2019) = 38; required score (2020 to present) = 40; max score 75</a:t>
            </a:r>
            <a:r>
              <a:rPr lang="en-US" sz="2200" b="1" dirty="0">
                <a:solidFill>
                  <a:schemeClr val="accent5">
                    <a:lumMod val="50000"/>
                  </a:schemeClr>
                </a:solidFill>
                <a:latin typeface="Avenir Medium"/>
              </a:rPr>
              <a:t>)</a:t>
            </a:r>
          </a:p>
        </p:txBody>
      </p:sp>
      <p:sp>
        <p:nvSpPr>
          <p:cNvPr id="10" name="Title 1"/>
          <p:cNvSpPr txBox="1">
            <a:spLocks/>
          </p:cNvSpPr>
          <p:nvPr/>
        </p:nvSpPr>
        <p:spPr>
          <a:xfrm rot="16200000">
            <a:off x="-223649" y="3421283"/>
            <a:ext cx="3665443" cy="1131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err="1">
                <a:solidFill>
                  <a:srgbClr val="00275C"/>
                </a:solidFill>
                <a:latin typeface="Avenir Heavy" charset="0"/>
                <a:ea typeface="Avenir Medium" charset="0"/>
                <a:cs typeface="Avenir Medium" charset="0"/>
              </a:rPr>
              <a:t>edTPA</a:t>
            </a:r>
            <a:endParaRPr lang="en-US" sz="8000" b="1" dirty="0">
              <a:solidFill>
                <a:srgbClr val="00275C"/>
              </a:solidFill>
              <a:latin typeface="Avenir Heavy" charset="0"/>
              <a:ea typeface="Avenir Medium" charset="0"/>
              <a:cs typeface="Avenir Medium" charset="0"/>
            </a:endParaRPr>
          </a:p>
        </p:txBody>
      </p:sp>
    </p:spTree>
    <p:extLst>
      <p:ext uri="{BB962C8B-B14F-4D97-AF65-F5344CB8AC3E}">
        <p14:creationId xmlns:p14="http://schemas.microsoft.com/office/powerpoint/2010/main" val="815069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3400</TotalTime>
  <Words>2665</Words>
  <Application>Microsoft Macintosh PowerPoint</Application>
  <PresentationFormat>Widescreen</PresentationFormat>
  <Paragraphs>405</Paragraphs>
  <Slides>26</Slides>
  <Notes>26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Black</vt:lpstr>
      <vt:lpstr>Avenir Heavy</vt:lpstr>
      <vt:lpstr>Avenir Medium</vt:lpstr>
      <vt:lpstr>Calibri</vt:lpstr>
      <vt:lpstr>Calibri Light</vt:lpstr>
      <vt:lpstr>Nunito Sans</vt:lpstr>
      <vt:lpstr>Office Theme</vt:lpstr>
      <vt:lpstr>College  of Education</vt:lpstr>
      <vt:lpstr>WELCOME</vt:lpstr>
      <vt:lpstr>PowerPoint Presentation</vt:lpstr>
      <vt:lpstr>College of Education  Leadership Roles</vt:lpstr>
      <vt:lpstr>Primary Goal &amp; Mission of MTSU the education and preparation of excellent teachers</vt:lpstr>
      <vt:lpstr>PowerPoint Presentation</vt:lpstr>
      <vt:lpstr>PowerPoint Presentation</vt:lpstr>
      <vt:lpstr>PowerPoint Presentation</vt:lpstr>
      <vt:lpstr>Required by State Board for Teacher Licensure MTSU average 44+ in the most recent of the total 18 semesters (required score (2019) = 38; required score (2020 to present) = 40; max score 75)</vt:lpstr>
      <vt:lpstr>PowerPoint Presentation</vt:lpstr>
      <vt:lpstr>PowerPoint Presentation</vt:lpstr>
      <vt:lpstr>PowerPoint Presentation</vt:lpstr>
      <vt:lpstr>Requirements</vt:lpstr>
      <vt:lpstr>Pre-Residency Program</vt:lpstr>
      <vt:lpstr>Residency</vt:lpstr>
      <vt:lpstr>A few degree related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Advising</vt:lpstr>
      <vt:lpstr>COE Advising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Bryanna Licciardi</cp:lastModifiedBy>
  <cp:revision>66</cp:revision>
  <cp:lastPrinted>2022-05-12T16:57:44Z</cp:lastPrinted>
  <dcterms:created xsi:type="dcterms:W3CDTF">2020-09-10T13:30:40Z</dcterms:created>
  <dcterms:modified xsi:type="dcterms:W3CDTF">2022-05-23T16:18:51Z</dcterms:modified>
</cp:coreProperties>
</file>