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D"/>
    <a:srgbClr val="0066CC"/>
    <a:srgbClr val="00275C"/>
    <a:srgbClr val="899C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82"/>
  </p:normalViewPr>
  <p:slideViewPr>
    <p:cSldViewPr snapToGrid="0" snapToObjects="1">
      <p:cViewPr varScale="1">
        <p:scale>
          <a:sx n="134" d="100"/>
          <a:sy n="134" d="100"/>
        </p:scale>
        <p:origin x="237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hyperlink" Target="http://www.mtsu.edu/dm" TargetMode="Externa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hyperlink" Target="http://www.mtsu.edu/dm" TargetMode="External"/><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6B1CF-AA1E-4BD0-B79B-5F5938ED70F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8CA344D-46F9-405B-A9EB-FC3679091E42}">
      <dgm:prSet/>
      <dgm:spPr/>
      <dgm:t>
        <a:bodyPr/>
        <a:lstStyle/>
        <a:p>
          <a:pPr>
            <a:lnSpc>
              <a:spcPct val="100000"/>
            </a:lnSpc>
            <a:defRPr cap="all"/>
          </a:pPr>
          <a:r>
            <a:rPr lang="en-US"/>
            <a:t>Set realistic expectations for entering data</a:t>
          </a:r>
          <a:endParaRPr lang="en-US" dirty="0"/>
        </a:p>
      </dgm:t>
    </dgm:pt>
    <dgm:pt modelId="{E45A6B26-C9DA-4535-A24F-1A7F1819D2FA}" type="parTrans" cxnId="{A934924B-A1E7-47E1-8F4F-49687728CAEA}">
      <dgm:prSet/>
      <dgm:spPr/>
      <dgm:t>
        <a:bodyPr/>
        <a:lstStyle/>
        <a:p>
          <a:endParaRPr lang="en-US"/>
        </a:p>
      </dgm:t>
    </dgm:pt>
    <dgm:pt modelId="{3D7A9C6D-3133-451A-A1E2-D76E43372FD7}" type="sibTrans" cxnId="{A934924B-A1E7-47E1-8F4F-49687728CAEA}">
      <dgm:prSet/>
      <dgm:spPr/>
      <dgm:t>
        <a:bodyPr/>
        <a:lstStyle/>
        <a:p>
          <a:endParaRPr lang="en-US"/>
        </a:p>
      </dgm:t>
    </dgm:pt>
    <dgm:pt modelId="{F40A7291-85C4-4CA1-BD4D-DE0AA0CC6589}">
      <dgm:prSet/>
      <dgm:spPr/>
      <dgm:t>
        <a:bodyPr/>
        <a:lstStyle/>
        <a:p>
          <a:pPr>
            <a:lnSpc>
              <a:spcPct val="100000"/>
            </a:lnSpc>
            <a:defRPr cap="all"/>
          </a:pPr>
          <a:r>
            <a:rPr lang="en-US"/>
            <a:t>Save time using integrated tools that assist with entry</a:t>
          </a:r>
          <a:endParaRPr lang="en-US" dirty="0"/>
        </a:p>
      </dgm:t>
    </dgm:pt>
    <dgm:pt modelId="{995593AC-0ECC-490D-A520-098BE073A9C1}" type="parTrans" cxnId="{A03AAD6A-F58D-4FC6-97BB-BA18A5CC08D1}">
      <dgm:prSet/>
      <dgm:spPr/>
      <dgm:t>
        <a:bodyPr/>
        <a:lstStyle/>
        <a:p>
          <a:endParaRPr lang="en-US"/>
        </a:p>
      </dgm:t>
    </dgm:pt>
    <dgm:pt modelId="{0FF11A6B-96C3-474D-98F1-8281507CA17C}" type="sibTrans" cxnId="{A03AAD6A-F58D-4FC6-97BB-BA18A5CC08D1}">
      <dgm:prSet/>
      <dgm:spPr/>
      <dgm:t>
        <a:bodyPr/>
        <a:lstStyle/>
        <a:p>
          <a:endParaRPr lang="en-US"/>
        </a:p>
      </dgm:t>
    </dgm:pt>
    <dgm:pt modelId="{5D9A0CDA-10CC-4E19-9A85-68EDE74C56F2}">
      <dgm:prSet/>
      <dgm:spPr/>
      <dgm:t>
        <a:bodyPr/>
        <a:lstStyle/>
        <a:p>
          <a:pPr>
            <a:lnSpc>
              <a:spcPct val="100000"/>
            </a:lnSpc>
            <a:defRPr cap="all"/>
          </a:pPr>
          <a:r>
            <a:rPr lang="en-US"/>
            <a:t>Focus on entering activities you may forget</a:t>
          </a:r>
          <a:endParaRPr lang="en-US" dirty="0"/>
        </a:p>
      </dgm:t>
    </dgm:pt>
    <dgm:pt modelId="{C54AE184-6D74-4DDD-883F-97CDEC3EE6FF}" type="parTrans" cxnId="{CFCD7C35-8436-4624-8513-0CFC0A6229B4}">
      <dgm:prSet/>
      <dgm:spPr/>
      <dgm:t>
        <a:bodyPr/>
        <a:lstStyle/>
        <a:p>
          <a:endParaRPr lang="en-US"/>
        </a:p>
      </dgm:t>
    </dgm:pt>
    <dgm:pt modelId="{BC54B6EB-DC7B-406F-BE46-720D22520F8F}" type="sibTrans" cxnId="{CFCD7C35-8436-4624-8513-0CFC0A6229B4}">
      <dgm:prSet/>
      <dgm:spPr/>
      <dgm:t>
        <a:bodyPr/>
        <a:lstStyle/>
        <a:p>
          <a:endParaRPr lang="en-US"/>
        </a:p>
      </dgm:t>
    </dgm:pt>
    <dgm:pt modelId="{3F0A3178-1C9F-4562-8B68-6192223BD2CA}">
      <dgm:prSet/>
      <dgm:spPr/>
      <dgm:t>
        <a:bodyPr/>
        <a:lstStyle/>
        <a:p>
          <a:pPr>
            <a:lnSpc>
              <a:spcPct val="100000"/>
            </a:lnSpc>
            <a:defRPr cap="all"/>
          </a:pPr>
          <a:r>
            <a:rPr lang="en-US"/>
            <a:t>Find out who within your department/academic college can help you</a:t>
          </a:r>
          <a:endParaRPr lang="en-US" dirty="0"/>
        </a:p>
      </dgm:t>
    </dgm:pt>
    <dgm:pt modelId="{3548E944-B64F-4B44-BD81-793C77D7720A}" type="parTrans" cxnId="{52CF95C1-5FDF-4253-A063-525886FFF24F}">
      <dgm:prSet/>
      <dgm:spPr/>
      <dgm:t>
        <a:bodyPr/>
        <a:lstStyle/>
        <a:p>
          <a:endParaRPr lang="en-US"/>
        </a:p>
      </dgm:t>
    </dgm:pt>
    <dgm:pt modelId="{BB4AC1C1-76E3-4CBC-A651-DBBEE930715D}" type="sibTrans" cxnId="{52CF95C1-5FDF-4253-A063-525886FFF24F}">
      <dgm:prSet/>
      <dgm:spPr/>
      <dgm:t>
        <a:bodyPr/>
        <a:lstStyle/>
        <a:p>
          <a:endParaRPr lang="en-US"/>
        </a:p>
      </dgm:t>
    </dgm:pt>
    <dgm:pt modelId="{B82C5B3E-5597-4508-AD9E-88C281436B34}">
      <dgm:prSet/>
      <dgm:spPr/>
      <dgm:t>
        <a:bodyPr/>
        <a:lstStyle/>
        <a:p>
          <a:pPr>
            <a:lnSpc>
              <a:spcPct val="100000"/>
            </a:lnSpc>
            <a:defRPr cap="all"/>
          </a:pPr>
          <a:r>
            <a:rPr lang="en-US" dirty="0"/>
            <a:t>Visit </a:t>
          </a:r>
          <a:r>
            <a:rPr lang="en-US" dirty="0">
              <a:solidFill>
                <a:srgbClr val="0066CC"/>
              </a:solidFill>
              <a:hlinkClick xmlns:r="http://schemas.openxmlformats.org/officeDocument/2006/relationships" r:id="rId1">
                <a:extLst>
                  <a:ext uri="{A12FA001-AC4F-418D-AE19-62706E023703}">
                    <ahyp:hlinkClr xmlns:ahyp="http://schemas.microsoft.com/office/drawing/2018/hyperlinkcolor" val="tx"/>
                  </a:ext>
                </a:extLst>
              </a:hlinkClick>
            </a:rPr>
            <a:t>www.mtsu.edu/dm</a:t>
          </a:r>
          <a:r>
            <a:rPr lang="en-US" dirty="0">
              <a:solidFill>
                <a:srgbClr val="0066CC"/>
              </a:solidFill>
            </a:rPr>
            <a:t> </a:t>
          </a:r>
          <a:r>
            <a:rPr lang="en-US" dirty="0"/>
            <a:t>for resources and assistance</a:t>
          </a:r>
        </a:p>
      </dgm:t>
    </dgm:pt>
    <dgm:pt modelId="{91B224F3-9CA5-423F-9136-877559BA13A1}" type="parTrans" cxnId="{37A14F2A-2A7B-4704-8A6D-802D5528F94C}">
      <dgm:prSet/>
      <dgm:spPr/>
      <dgm:t>
        <a:bodyPr/>
        <a:lstStyle/>
        <a:p>
          <a:endParaRPr lang="en-US"/>
        </a:p>
      </dgm:t>
    </dgm:pt>
    <dgm:pt modelId="{E284A218-C507-4780-9F99-E546BA463781}" type="sibTrans" cxnId="{37A14F2A-2A7B-4704-8A6D-802D5528F94C}">
      <dgm:prSet/>
      <dgm:spPr/>
      <dgm:t>
        <a:bodyPr/>
        <a:lstStyle/>
        <a:p>
          <a:endParaRPr lang="en-US"/>
        </a:p>
      </dgm:t>
    </dgm:pt>
    <dgm:pt modelId="{1771FC96-7EC1-4C58-85DF-3A490FA4EAC8}" type="pres">
      <dgm:prSet presAssocID="{F166B1CF-AA1E-4BD0-B79B-5F5938ED70F4}" presName="root" presStyleCnt="0">
        <dgm:presLayoutVars>
          <dgm:dir/>
          <dgm:resizeHandles val="exact"/>
        </dgm:presLayoutVars>
      </dgm:prSet>
      <dgm:spPr/>
    </dgm:pt>
    <dgm:pt modelId="{6180D104-49C1-4D63-89E0-5E3FC4DBA773}" type="pres">
      <dgm:prSet presAssocID="{68CA344D-46F9-405B-A9EB-FC3679091E42}" presName="compNode" presStyleCnt="0"/>
      <dgm:spPr/>
    </dgm:pt>
    <dgm:pt modelId="{9800C4A9-A8CB-43EA-A73F-A495EF8FF465}" type="pres">
      <dgm:prSet presAssocID="{68CA344D-46F9-405B-A9EB-FC3679091E42}" presName="iconBgRect" presStyleLbl="bgShp" presStyleIdx="0" presStyleCnt="5"/>
      <dgm:spPr/>
    </dgm:pt>
    <dgm:pt modelId="{20BE03B8-3247-4B2C-890B-15E64106669B}" type="pres">
      <dgm:prSet presAssocID="{68CA344D-46F9-405B-A9EB-FC3679091E42}"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laybook"/>
        </a:ext>
      </dgm:extLst>
    </dgm:pt>
    <dgm:pt modelId="{57843E13-2537-42F2-A932-CE605E7D7D34}" type="pres">
      <dgm:prSet presAssocID="{68CA344D-46F9-405B-A9EB-FC3679091E42}" presName="spaceRect" presStyleCnt="0"/>
      <dgm:spPr/>
    </dgm:pt>
    <dgm:pt modelId="{2EC62DC5-36A4-45B7-AD38-F9367F615FA2}" type="pres">
      <dgm:prSet presAssocID="{68CA344D-46F9-405B-A9EB-FC3679091E42}" presName="textRect" presStyleLbl="revTx" presStyleIdx="0" presStyleCnt="5">
        <dgm:presLayoutVars>
          <dgm:chMax val="1"/>
          <dgm:chPref val="1"/>
        </dgm:presLayoutVars>
      </dgm:prSet>
      <dgm:spPr/>
    </dgm:pt>
    <dgm:pt modelId="{78D71901-5F8C-40A4-AD85-F9BDE5D2AE7A}" type="pres">
      <dgm:prSet presAssocID="{3D7A9C6D-3133-451A-A1E2-D76E43372FD7}" presName="sibTrans" presStyleCnt="0"/>
      <dgm:spPr/>
    </dgm:pt>
    <dgm:pt modelId="{CD354032-9FBA-4D90-AF8A-0172B1718462}" type="pres">
      <dgm:prSet presAssocID="{F40A7291-85C4-4CA1-BD4D-DE0AA0CC6589}" presName="compNode" presStyleCnt="0"/>
      <dgm:spPr/>
    </dgm:pt>
    <dgm:pt modelId="{EA3B1C71-F45E-4EF3-A5CE-3C05306BE6FD}" type="pres">
      <dgm:prSet presAssocID="{F40A7291-85C4-4CA1-BD4D-DE0AA0CC6589}" presName="iconBgRect" presStyleLbl="bgShp" presStyleIdx="1" presStyleCnt="5"/>
      <dgm:spPr>
        <a:solidFill>
          <a:schemeClr val="tx2"/>
        </a:solidFill>
      </dgm:spPr>
    </dgm:pt>
    <dgm:pt modelId="{7C4880E9-B3D9-445E-84C8-7039553418FD}" type="pres">
      <dgm:prSet presAssocID="{F40A7291-85C4-4CA1-BD4D-DE0AA0CC6589}"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ools"/>
        </a:ext>
      </dgm:extLst>
    </dgm:pt>
    <dgm:pt modelId="{814507DC-8E33-46B6-A7B3-6D3994F32E5D}" type="pres">
      <dgm:prSet presAssocID="{F40A7291-85C4-4CA1-BD4D-DE0AA0CC6589}" presName="spaceRect" presStyleCnt="0"/>
      <dgm:spPr/>
    </dgm:pt>
    <dgm:pt modelId="{38080B5F-670F-4071-B2C2-758DAB26DDB8}" type="pres">
      <dgm:prSet presAssocID="{F40A7291-85C4-4CA1-BD4D-DE0AA0CC6589}" presName="textRect" presStyleLbl="revTx" presStyleIdx="1" presStyleCnt="5">
        <dgm:presLayoutVars>
          <dgm:chMax val="1"/>
          <dgm:chPref val="1"/>
        </dgm:presLayoutVars>
      </dgm:prSet>
      <dgm:spPr/>
    </dgm:pt>
    <dgm:pt modelId="{EEFF10C7-C4E6-41BD-9835-7E3FEFB533C0}" type="pres">
      <dgm:prSet presAssocID="{0FF11A6B-96C3-474D-98F1-8281507CA17C}" presName="sibTrans" presStyleCnt="0"/>
      <dgm:spPr/>
    </dgm:pt>
    <dgm:pt modelId="{BA32355C-518D-456B-8268-558E698384C5}" type="pres">
      <dgm:prSet presAssocID="{5D9A0CDA-10CC-4E19-9A85-68EDE74C56F2}" presName="compNode" presStyleCnt="0"/>
      <dgm:spPr/>
    </dgm:pt>
    <dgm:pt modelId="{2FDAF22C-1503-4464-8C33-7E13ABA08D3C}" type="pres">
      <dgm:prSet presAssocID="{5D9A0CDA-10CC-4E19-9A85-68EDE74C56F2}" presName="iconBgRect" presStyleLbl="bgShp" presStyleIdx="2" presStyleCnt="5"/>
      <dgm:spPr/>
    </dgm:pt>
    <dgm:pt modelId="{66E8EE68-F8FE-41D8-A835-0A1890A7DE9B}" type="pres">
      <dgm:prSet presAssocID="{5D9A0CDA-10CC-4E19-9A85-68EDE74C56F2}"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Target"/>
        </a:ext>
      </dgm:extLst>
    </dgm:pt>
    <dgm:pt modelId="{0CC02D28-18F4-44DC-8F7C-BC52444B4E76}" type="pres">
      <dgm:prSet presAssocID="{5D9A0CDA-10CC-4E19-9A85-68EDE74C56F2}" presName="spaceRect" presStyleCnt="0"/>
      <dgm:spPr/>
    </dgm:pt>
    <dgm:pt modelId="{C0319356-ED70-4EF4-9469-B3699606EDAF}" type="pres">
      <dgm:prSet presAssocID="{5D9A0CDA-10CC-4E19-9A85-68EDE74C56F2}" presName="textRect" presStyleLbl="revTx" presStyleIdx="2" presStyleCnt="5">
        <dgm:presLayoutVars>
          <dgm:chMax val="1"/>
          <dgm:chPref val="1"/>
        </dgm:presLayoutVars>
      </dgm:prSet>
      <dgm:spPr/>
    </dgm:pt>
    <dgm:pt modelId="{0A04AB5E-1520-4AAB-A73E-A5EA9219FBD3}" type="pres">
      <dgm:prSet presAssocID="{BC54B6EB-DC7B-406F-BE46-720D22520F8F}" presName="sibTrans" presStyleCnt="0"/>
      <dgm:spPr/>
    </dgm:pt>
    <dgm:pt modelId="{D464E205-500C-432A-82BC-336C21069F7D}" type="pres">
      <dgm:prSet presAssocID="{3F0A3178-1C9F-4562-8B68-6192223BD2CA}" presName="compNode" presStyleCnt="0"/>
      <dgm:spPr/>
    </dgm:pt>
    <dgm:pt modelId="{8F32A9B2-7D8C-4D3D-8839-139FC58C8926}" type="pres">
      <dgm:prSet presAssocID="{3F0A3178-1C9F-4562-8B68-6192223BD2CA}" presName="iconBgRect" presStyleLbl="bgShp" presStyleIdx="3" presStyleCnt="5"/>
      <dgm:spPr/>
    </dgm:pt>
    <dgm:pt modelId="{6A83EE5E-A474-4E26-8239-25D4EF2F399B}" type="pres">
      <dgm:prSet presAssocID="{3F0A3178-1C9F-4562-8B68-6192223BD2CA}"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Graduation Cap"/>
        </a:ext>
      </dgm:extLst>
    </dgm:pt>
    <dgm:pt modelId="{AF2DABC8-5928-49CA-91AE-62A6B231CB80}" type="pres">
      <dgm:prSet presAssocID="{3F0A3178-1C9F-4562-8B68-6192223BD2CA}" presName="spaceRect" presStyleCnt="0"/>
      <dgm:spPr/>
    </dgm:pt>
    <dgm:pt modelId="{A0C09D38-DB92-4D5F-B0D4-1169F3870A5A}" type="pres">
      <dgm:prSet presAssocID="{3F0A3178-1C9F-4562-8B68-6192223BD2CA}" presName="textRect" presStyleLbl="revTx" presStyleIdx="3" presStyleCnt="5">
        <dgm:presLayoutVars>
          <dgm:chMax val="1"/>
          <dgm:chPref val="1"/>
        </dgm:presLayoutVars>
      </dgm:prSet>
      <dgm:spPr/>
    </dgm:pt>
    <dgm:pt modelId="{5D04303D-1320-4A77-B60E-2FC4B8D2A528}" type="pres">
      <dgm:prSet presAssocID="{BB4AC1C1-76E3-4CBC-A651-DBBEE930715D}" presName="sibTrans" presStyleCnt="0"/>
      <dgm:spPr/>
    </dgm:pt>
    <dgm:pt modelId="{E727EF4E-F55B-4478-8C78-4008D2C3FD7F}" type="pres">
      <dgm:prSet presAssocID="{B82C5B3E-5597-4508-AD9E-88C281436B34}" presName="compNode" presStyleCnt="0"/>
      <dgm:spPr/>
    </dgm:pt>
    <dgm:pt modelId="{788AA91C-4670-434B-AAB8-824DB22294A2}" type="pres">
      <dgm:prSet presAssocID="{B82C5B3E-5597-4508-AD9E-88C281436B34}" presName="iconBgRect" presStyleLbl="bgShp" presStyleIdx="4" presStyleCnt="5"/>
      <dgm:spPr/>
    </dgm:pt>
    <dgm:pt modelId="{D50BDFA0-FFFD-4D96-9A33-9307A5C9F9C0}" type="pres">
      <dgm:prSet presAssocID="{B82C5B3E-5597-4508-AD9E-88C281436B34}"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Marker"/>
        </a:ext>
      </dgm:extLst>
    </dgm:pt>
    <dgm:pt modelId="{FC9BE36D-8771-4F32-A6CD-E8F0446C3886}" type="pres">
      <dgm:prSet presAssocID="{B82C5B3E-5597-4508-AD9E-88C281436B34}" presName="spaceRect" presStyleCnt="0"/>
      <dgm:spPr/>
    </dgm:pt>
    <dgm:pt modelId="{C733628F-C79D-40F2-8434-4DC5A961DB7B}" type="pres">
      <dgm:prSet presAssocID="{B82C5B3E-5597-4508-AD9E-88C281436B34}" presName="textRect" presStyleLbl="revTx" presStyleIdx="4" presStyleCnt="5">
        <dgm:presLayoutVars>
          <dgm:chMax val="1"/>
          <dgm:chPref val="1"/>
        </dgm:presLayoutVars>
      </dgm:prSet>
      <dgm:spPr/>
    </dgm:pt>
  </dgm:ptLst>
  <dgm:cxnLst>
    <dgm:cxn modelId="{24259217-E7F9-4A34-B100-88D04305E13C}" type="presOf" srcId="{68CA344D-46F9-405B-A9EB-FC3679091E42}" destId="{2EC62DC5-36A4-45B7-AD38-F9367F615FA2}" srcOrd="0" destOrd="0" presId="urn:microsoft.com/office/officeart/2018/5/layout/IconCircleLabelList"/>
    <dgm:cxn modelId="{37A14F2A-2A7B-4704-8A6D-802D5528F94C}" srcId="{F166B1CF-AA1E-4BD0-B79B-5F5938ED70F4}" destId="{B82C5B3E-5597-4508-AD9E-88C281436B34}" srcOrd="4" destOrd="0" parTransId="{91B224F3-9CA5-423F-9136-877559BA13A1}" sibTransId="{E284A218-C507-4780-9F99-E546BA463781}"/>
    <dgm:cxn modelId="{CFCD7C35-8436-4624-8513-0CFC0A6229B4}" srcId="{F166B1CF-AA1E-4BD0-B79B-5F5938ED70F4}" destId="{5D9A0CDA-10CC-4E19-9A85-68EDE74C56F2}" srcOrd="2" destOrd="0" parTransId="{C54AE184-6D74-4DDD-883F-97CDEC3EE6FF}" sibTransId="{BC54B6EB-DC7B-406F-BE46-720D22520F8F}"/>
    <dgm:cxn modelId="{04F5E246-7C3F-4652-B58C-47FDF665563E}" type="presOf" srcId="{B82C5B3E-5597-4508-AD9E-88C281436B34}" destId="{C733628F-C79D-40F2-8434-4DC5A961DB7B}" srcOrd="0" destOrd="0" presId="urn:microsoft.com/office/officeart/2018/5/layout/IconCircleLabelList"/>
    <dgm:cxn modelId="{199E6B69-9247-4DAB-B6A3-B145CAAD7878}" type="presOf" srcId="{3F0A3178-1C9F-4562-8B68-6192223BD2CA}" destId="{A0C09D38-DB92-4D5F-B0D4-1169F3870A5A}" srcOrd="0" destOrd="0" presId="urn:microsoft.com/office/officeart/2018/5/layout/IconCircleLabelList"/>
    <dgm:cxn modelId="{A03AAD6A-F58D-4FC6-97BB-BA18A5CC08D1}" srcId="{F166B1CF-AA1E-4BD0-B79B-5F5938ED70F4}" destId="{F40A7291-85C4-4CA1-BD4D-DE0AA0CC6589}" srcOrd="1" destOrd="0" parTransId="{995593AC-0ECC-490D-A520-098BE073A9C1}" sibTransId="{0FF11A6B-96C3-474D-98F1-8281507CA17C}"/>
    <dgm:cxn modelId="{A934924B-A1E7-47E1-8F4F-49687728CAEA}" srcId="{F166B1CF-AA1E-4BD0-B79B-5F5938ED70F4}" destId="{68CA344D-46F9-405B-A9EB-FC3679091E42}" srcOrd="0" destOrd="0" parTransId="{E45A6B26-C9DA-4535-A24F-1A7F1819D2FA}" sibTransId="{3D7A9C6D-3133-451A-A1E2-D76E43372FD7}"/>
    <dgm:cxn modelId="{7C921874-7BBB-46D1-A2FB-6B02E87CD98C}" type="presOf" srcId="{5D9A0CDA-10CC-4E19-9A85-68EDE74C56F2}" destId="{C0319356-ED70-4EF4-9469-B3699606EDAF}" srcOrd="0" destOrd="0" presId="urn:microsoft.com/office/officeart/2018/5/layout/IconCircleLabelList"/>
    <dgm:cxn modelId="{C72D01C1-20D0-41FD-8B70-2B09C633EB69}" type="presOf" srcId="{F40A7291-85C4-4CA1-BD4D-DE0AA0CC6589}" destId="{38080B5F-670F-4071-B2C2-758DAB26DDB8}" srcOrd="0" destOrd="0" presId="urn:microsoft.com/office/officeart/2018/5/layout/IconCircleLabelList"/>
    <dgm:cxn modelId="{52CF95C1-5FDF-4253-A063-525886FFF24F}" srcId="{F166B1CF-AA1E-4BD0-B79B-5F5938ED70F4}" destId="{3F0A3178-1C9F-4562-8B68-6192223BD2CA}" srcOrd="3" destOrd="0" parTransId="{3548E944-B64F-4B44-BD81-793C77D7720A}" sibTransId="{BB4AC1C1-76E3-4CBC-A651-DBBEE930715D}"/>
    <dgm:cxn modelId="{9C3B34C8-0F55-43B5-9573-C4E871BA2B9B}" type="presOf" srcId="{F166B1CF-AA1E-4BD0-B79B-5F5938ED70F4}" destId="{1771FC96-7EC1-4C58-85DF-3A490FA4EAC8}" srcOrd="0" destOrd="0" presId="urn:microsoft.com/office/officeart/2018/5/layout/IconCircleLabelList"/>
    <dgm:cxn modelId="{E1154385-7ECE-4DEF-908A-F95CC6455DCC}" type="presParOf" srcId="{1771FC96-7EC1-4C58-85DF-3A490FA4EAC8}" destId="{6180D104-49C1-4D63-89E0-5E3FC4DBA773}" srcOrd="0" destOrd="0" presId="urn:microsoft.com/office/officeart/2018/5/layout/IconCircleLabelList"/>
    <dgm:cxn modelId="{3AF06DD8-2D1E-405C-882B-90A0CA7E9C47}" type="presParOf" srcId="{6180D104-49C1-4D63-89E0-5E3FC4DBA773}" destId="{9800C4A9-A8CB-43EA-A73F-A495EF8FF465}" srcOrd="0" destOrd="0" presId="urn:microsoft.com/office/officeart/2018/5/layout/IconCircleLabelList"/>
    <dgm:cxn modelId="{3768DED5-7C68-4577-858F-AC624B1BD0A0}" type="presParOf" srcId="{6180D104-49C1-4D63-89E0-5E3FC4DBA773}" destId="{20BE03B8-3247-4B2C-890B-15E64106669B}" srcOrd="1" destOrd="0" presId="urn:microsoft.com/office/officeart/2018/5/layout/IconCircleLabelList"/>
    <dgm:cxn modelId="{32261BE3-23B9-48BC-8D6F-28CB6EC02431}" type="presParOf" srcId="{6180D104-49C1-4D63-89E0-5E3FC4DBA773}" destId="{57843E13-2537-42F2-A932-CE605E7D7D34}" srcOrd="2" destOrd="0" presId="urn:microsoft.com/office/officeart/2018/5/layout/IconCircleLabelList"/>
    <dgm:cxn modelId="{F780672A-F30A-4272-9AD3-656C028937E4}" type="presParOf" srcId="{6180D104-49C1-4D63-89E0-5E3FC4DBA773}" destId="{2EC62DC5-36A4-45B7-AD38-F9367F615FA2}" srcOrd="3" destOrd="0" presId="urn:microsoft.com/office/officeart/2018/5/layout/IconCircleLabelList"/>
    <dgm:cxn modelId="{17EFBB10-CE1E-4FDF-A60F-93E76D7EBF92}" type="presParOf" srcId="{1771FC96-7EC1-4C58-85DF-3A490FA4EAC8}" destId="{78D71901-5F8C-40A4-AD85-F9BDE5D2AE7A}" srcOrd="1" destOrd="0" presId="urn:microsoft.com/office/officeart/2018/5/layout/IconCircleLabelList"/>
    <dgm:cxn modelId="{4E9F3BA9-194D-43E6-BEDB-245F00C36EE2}" type="presParOf" srcId="{1771FC96-7EC1-4C58-85DF-3A490FA4EAC8}" destId="{CD354032-9FBA-4D90-AF8A-0172B1718462}" srcOrd="2" destOrd="0" presId="urn:microsoft.com/office/officeart/2018/5/layout/IconCircleLabelList"/>
    <dgm:cxn modelId="{8A58D79B-3289-4127-8C7F-A453DE7D251A}" type="presParOf" srcId="{CD354032-9FBA-4D90-AF8A-0172B1718462}" destId="{EA3B1C71-F45E-4EF3-A5CE-3C05306BE6FD}" srcOrd="0" destOrd="0" presId="urn:microsoft.com/office/officeart/2018/5/layout/IconCircleLabelList"/>
    <dgm:cxn modelId="{5D358B1A-625E-4474-B7B3-88C433AD4A97}" type="presParOf" srcId="{CD354032-9FBA-4D90-AF8A-0172B1718462}" destId="{7C4880E9-B3D9-445E-84C8-7039553418FD}" srcOrd="1" destOrd="0" presId="urn:microsoft.com/office/officeart/2018/5/layout/IconCircleLabelList"/>
    <dgm:cxn modelId="{15048EA2-179F-4560-882A-2F7F17F975AB}" type="presParOf" srcId="{CD354032-9FBA-4D90-AF8A-0172B1718462}" destId="{814507DC-8E33-46B6-A7B3-6D3994F32E5D}" srcOrd="2" destOrd="0" presId="urn:microsoft.com/office/officeart/2018/5/layout/IconCircleLabelList"/>
    <dgm:cxn modelId="{E82ABC56-8B11-47C0-AF98-DA14399B0329}" type="presParOf" srcId="{CD354032-9FBA-4D90-AF8A-0172B1718462}" destId="{38080B5F-670F-4071-B2C2-758DAB26DDB8}" srcOrd="3" destOrd="0" presId="urn:microsoft.com/office/officeart/2018/5/layout/IconCircleLabelList"/>
    <dgm:cxn modelId="{69E0FE36-49A5-44F3-8B83-7F6F97C8EF8C}" type="presParOf" srcId="{1771FC96-7EC1-4C58-85DF-3A490FA4EAC8}" destId="{EEFF10C7-C4E6-41BD-9835-7E3FEFB533C0}" srcOrd="3" destOrd="0" presId="urn:microsoft.com/office/officeart/2018/5/layout/IconCircleLabelList"/>
    <dgm:cxn modelId="{51D22CD9-23E3-4D71-BC2E-D6F998D5CB0B}" type="presParOf" srcId="{1771FC96-7EC1-4C58-85DF-3A490FA4EAC8}" destId="{BA32355C-518D-456B-8268-558E698384C5}" srcOrd="4" destOrd="0" presId="urn:microsoft.com/office/officeart/2018/5/layout/IconCircleLabelList"/>
    <dgm:cxn modelId="{AD1E45BE-EC8E-4D6A-8769-26D2B8B28DB3}" type="presParOf" srcId="{BA32355C-518D-456B-8268-558E698384C5}" destId="{2FDAF22C-1503-4464-8C33-7E13ABA08D3C}" srcOrd="0" destOrd="0" presId="urn:microsoft.com/office/officeart/2018/5/layout/IconCircleLabelList"/>
    <dgm:cxn modelId="{0982B056-3453-4DD7-83FA-C467EA1F002F}" type="presParOf" srcId="{BA32355C-518D-456B-8268-558E698384C5}" destId="{66E8EE68-F8FE-41D8-A835-0A1890A7DE9B}" srcOrd="1" destOrd="0" presId="urn:microsoft.com/office/officeart/2018/5/layout/IconCircleLabelList"/>
    <dgm:cxn modelId="{DA675404-BC59-4B63-A773-781930AC4FF1}" type="presParOf" srcId="{BA32355C-518D-456B-8268-558E698384C5}" destId="{0CC02D28-18F4-44DC-8F7C-BC52444B4E76}" srcOrd="2" destOrd="0" presId="urn:microsoft.com/office/officeart/2018/5/layout/IconCircleLabelList"/>
    <dgm:cxn modelId="{6CBF90F2-54F8-4D84-85A2-58646D3569F7}" type="presParOf" srcId="{BA32355C-518D-456B-8268-558E698384C5}" destId="{C0319356-ED70-4EF4-9469-B3699606EDAF}" srcOrd="3" destOrd="0" presId="urn:microsoft.com/office/officeart/2018/5/layout/IconCircleLabelList"/>
    <dgm:cxn modelId="{8CB3398A-D497-42B9-AF78-62156A869FD3}" type="presParOf" srcId="{1771FC96-7EC1-4C58-85DF-3A490FA4EAC8}" destId="{0A04AB5E-1520-4AAB-A73E-A5EA9219FBD3}" srcOrd="5" destOrd="0" presId="urn:microsoft.com/office/officeart/2018/5/layout/IconCircleLabelList"/>
    <dgm:cxn modelId="{1E72CD08-F8C0-413E-BBB2-A53EC1F1D94E}" type="presParOf" srcId="{1771FC96-7EC1-4C58-85DF-3A490FA4EAC8}" destId="{D464E205-500C-432A-82BC-336C21069F7D}" srcOrd="6" destOrd="0" presId="urn:microsoft.com/office/officeart/2018/5/layout/IconCircleLabelList"/>
    <dgm:cxn modelId="{57019883-6C0F-49ED-AD2B-DD4EC0211E2D}" type="presParOf" srcId="{D464E205-500C-432A-82BC-336C21069F7D}" destId="{8F32A9B2-7D8C-4D3D-8839-139FC58C8926}" srcOrd="0" destOrd="0" presId="urn:microsoft.com/office/officeart/2018/5/layout/IconCircleLabelList"/>
    <dgm:cxn modelId="{12163DC0-94A8-460E-A4BB-06246224CBEE}" type="presParOf" srcId="{D464E205-500C-432A-82BC-336C21069F7D}" destId="{6A83EE5E-A474-4E26-8239-25D4EF2F399B}" srcOrd="1" destOrd="0" presId="urn:microsoft.com/office/officeart/2018/5/layout/IconCircleLabelList"/>
    <dgm:cxn modelId="{2B4AF753-94D1-42E8-AA17-9A066B7C4AC1}" type="presParOf" srcId="{D464E205-500C-432A-82BC-336C21069F7D}" destId="{AF2DABC8-5928-49CA-91AE-62A6B231CB80}" srcOrd="2" destOrd="0" presId="urn:microsoft.com/office/officeart/2018/5/layout/IconCircleLabelList"/>
    <dgm:cxn modelId="{7D151F7E-EE29-4779-82F8-C5BB71299B48}" type="presParOf" srcId="{D464E205-500C-432A-82BC-336C21069F7D}" destId="{A0C09D38-DB92-4D5F-B0D4-1169F3870A5A}" srcOrd="3" destOrd="0" presId="urn:microsoft.com/office/officeart/2018/5/layout/IconCircleLabelList"/>
    <dgm:cxn modelId="{7E1AD7A5-BB32-4FCE-9493-EEEEE22C3366}" type="presParOf" srcId="{1771FC96-7EC1-4C58-85DF-3A490FA4EAC8}" destId="{5D04303D-1320-4A77-B60E-2FC4B8D2A528}" srcOrd="7" destOrd="0" presId="urn:microsoft.com/office/officeart/2018/5/layout/IconCircleLabelList"/>
    <dgm:cxn modelId="{B9B4A06E-3C5A-4C04-8379-D9EF4AB8DA13}" type="presParOf" srcId="{1771FC96-7EC1-4C58-85DF-3A490FA4EAC8}" destId="{E727EF4E-F55B-4478-8C78-4008D2C3FD7F}" srcOrd="8" destOrd="0" presId="urn:microsoft.com/office/officeart/2018/5/layout/IconCircleLabelList"/>
    <dgm:cxn modelId="{298C72B8-836B-4228-9EF7-188EA5E0C004}" type="presParOf" srcId="{E727EF4E-F55B-4478-8C78-4008D2C3FD7F}" destId="{788AA91C-4670-434B-AAB8-824DB22294A2}" srcOrd="0" destOrd="0" presId="urn:microsoft.com/office/officeart/2018/5/layout/IconCircleLabelList"/>
    <dgm:cxn modelId="{3C185B4D-6E13-45D0-B6DA-C00614B6F674}" type="presParOf" srcId="{E727EF4E-F55B-4478-8C78-4008D2C3FD7F}" destId="{D50BDFA0-FFFD-4D96-9A33-9307A5C9F9C0}" srcOrd="1" destOrd="0" presId="urn:microsoft.com/office/officeart/2018/5/layout/IconCircleLabelList"/>
    <dgm:cxn modelId="{C8E0DE8E-2877-4B26-8188-021E796A6537}" type="presParOf" srcId="{E727EF4E-F55B-4478-8C78-4008D2C3FD7F}" destId="{FC9BE36D-8771-4F32-A6CD-E8F0446C3886}" srcOrd="2" destOrd="0" presId="urn:microsoft.com/office/officeart/2018/5/layout/IconCircleLabelList"/>
    <dgm:cxn modelId="{EAEFC939-48DD-4B14-BFF5-8A13D73FCBB0}" type="presParOf" srcId="{E727EF4E-F55B-4478-8C78-4008D2C3FD7F}" destId="{C733628F-C79D-40F2-8434-4DC5A961DB7B}" srcOrd="3" destOrd="0" presId="urn:microsoft.com/office/officeart/2018/5/layout/IconCircleLabelList"/>
  </dgm:cxnLst>
  <dgm:bg>
    <a:solidFill>
      <a:schemeClr val="bg1"/>
    </a:solidFill>
    <a:effectLst>
      <a:softEdge rad="63500"/>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0C4A9-A8CB-43EA-A73F-A495EF8FF465}">
      <dsp:nvSpPr>
        <dsp:cNvPr id="0" name=""/>
        <dsp:cNvSpPr/>
      </dsp:nvSpPr>
      <dsp:spPr>
        <a:xfrm>
          <a:off x="478800" y="109566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E03B8-3247-4B2C-890B-15E64106669B}">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C62DC5-36A4-45B7-AD38-F9367F615FA2}">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Set realistic expectations for entering data</a:t>
          </a:r>
          <a:endParaRPr lang="en-US" sz="1100" kern="1200" dirty="0"/>
        </a:p>
      </dsp:txBody>
      <dsp:txXfrm>
        <a:off x="127800" y="2535669"/>
        <a:ext cx="1800000" cy="720000"/>
      </dsp:txXfrm>
    </dsp:sp>
    <dsp:sp modelId="{EA3B1C71-F45E-4EF3-A5CE-3C05306BE6FD}">
      <dsp:nvSpPr>
        <dsp:cNvPr id="0" name=""/>
        <dsp:cNvSpPr/>
      </dsp:nvSpPr>
      <dsp:spPr>
        <a:xfrm>
          <a:off x="2593800" y="1095669"/>
          <a:ext cx="1098000" cy="1098000"/>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7C4880E9-B3D9-445E-84C8-7039553418FD}">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080B5F-670F-4071-B2C2-758DAB26DDB8}">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Save time using integrated tools that assist with entry</a:t>
          </a:r>
          <a:endParaRPr lang="en-US" sz="1100" kern="1200" dirty="0"/>
        </a:p>
      </dsp:txBody>
      <dsp:txXfrm>
        <a:off x="2242800" y="2535669"/>
        <a:ext cx="1800000" cy="720000"/>
      </dsp:txXfrm>
    </dsp:sp>
    <dsp:sp modelId="{2FDAF22C-1503-4464-8C33-7E13ABA08D3C}">
      <dsp:nvSpPr>
        <dsp:cNvPr id="0" name=""/>
        <dsp:cNvSpPr/>
      </dsp:nvSpPr>
      <dsp:spPr>
        <a:xfrm>
          <a:off x="4708800" y="1095669"/>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8EE68-F8FE-41D8-A835-0A1890A7DE9B}">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319356-ED70-4EF4-9469-B3699606EDAF}">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Focus on entering activities you may forget</a:t>
          </a:r>
          <a:endParaRPr lang="en-US" sz="1100" kern="1200" dirty="0"/>
        </a:p>
      </dsp:txBody>
      <dsp:txXfrm>
        <a:off x="4357800" y="2535669"/>
        <a:ext cx="1800000" cy="720000"/>
      </dsp:txXfrm>
    </dsp:sp>
    <dsp:sp modelId="{8F32A9B2-7D8C-4D3D-8839-139FC58C8926}">
      <dsp:nvSpPr>
        <dsp:cNvPr id="0" name=""/>
        <dsp:cNvSpPr/>
      </dsp:nvSpPr>
      <dsp:spPr>
        <a:xfrm>
          <a:off x="6823800" y="1095669"/>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3EE5E-A474-4E26-8239-25D4EF2F399B}">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09D38-DB92-4D5F-B0D4-1169F3870A5A}">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Find out who within your department/academic college can help you</a:t>
          </a:r>
          <a:endParaRPr lang="en-US" sz="1100" kern="1200" dirty="0"/>
        </a:p>
      </dsp:txBody>
      <dsp:txXfrm>
        <a:off x="6472800" y="2535669"/>
        <a:ext cx="1800000" cy="720000"/>
      </dsp:txXfrm>
    </dsp:sp>
    <dsp:sp modelId="{788AA91C-4670-434B-AAB8-824DB22294A2}">
      <dsp:nvSpPr>
        <dsp:cNvPr id="0" name=""/>
        <dsp:cNvSpPr/>
      </dsp:nvSpPr>
      <dsp:spPr>
        <a:xfrm>
          <a:off x="8938800" y="1095669"/>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BDFA0-FFFD-4D96-9A33-9307A5C9F9C0}">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3628F-C79D-40F2-8434-4DC5A961DB7B}">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Visit </a:t>
          </a:r>
          <a:r>
            <a:rPr lang="en-US" sz="1100" kern="1200" dirty="0">
              <a:solidFill>
                <a:srgbClr val="0066CC"/>
              </a:solidFill>
              <a:hlinkClick xmlns:r="http://schemas.openxmlformats.org/officeDocument/2006/relationships" r:id="rId11">
                <a:extLst>
                  <a:ext uri="{A12FA001-AC4F-418D-AE19-62706E023703}">
                    <ahyp:hlinkClr xmlns:ahyp="http://schemas.microsoft.com/office/drawing/2018/hyperlinkcolor" val="tx"/>
                  </a:ext>
                </a:extLst>
              </a:hlinkClick>
            </a:rPr>
            <a:t>www.mtsu.edu/dm</a:t>
          </a:r>
          <a:r>
            <a:rPr lang="en-US" sz="1100" kern="1200" dirty="0">
              <a:solidFill>
                <a:srgbClr val="0066CC"/>
              </a:solidFill>
            </a:rPr>
            <a:t> </a:t>
          </a:r>
          <a:r>
            <a:rPr lang="en-US" sz="1100" kern="1200" dirty="0"/>
            <a:t>for resources and assistance</a:t>
          </a:r>
        </a:p>
      </dsp:txBody>
      <dsp:txXfrm>
        <a:off x="8587800" y="2535669"/>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1A06D-AE27-4B43-85A7-26BCE35ECBD8}"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D65F8-E38B-43D8-8763-381C105A1A5A}" type="slidenum">
              <a:rPr lang="en-US" smtClean="0"/>
              <a:t>‹#›</a:t>
            </a:fld>
            <a:endParaRPr lang="en-US"/>
          </a:p>
        </p:txBody>
      </p:sp>
    </p:spTree>
    <p:extLst>
      <p:ext uri="{BB962C8B-B14F-4D97-AF65-F5344CB8AC3E}">
        <p14:creationId xmlns:p14="http://schemas.microsoft.com/office/powerpoint/2010/main" val="387217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D65F8-E38B-43D8-8763-381C105A1A5A}" type="slidenum">
              <a:rPr lang="en-US" smtClean="0"/>
              <a:t>3</a:t>
            </a:fld>
            <a:endParaRPr lang="en-US"/>
          </a:p>
        </p:txBody>
      </p:sp>
    </p:spTree>
    <p:extLst>
      <p:ext uri="{BB962C8B-B14F-4D97-AF65-F5344CB8AC3E}">
        <p14:creationId xmlns:p14="http://schemas.microsoft.com/office/powerpoint/2010/main" val="103279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D65F8-E38B-43D8-8763-381C105A1A5A}" type="slidenum">
              <a:rPr lang="en-US" smtClean="0"/>
              <a:t>5</a:t>
            </a:fld>
            <a:endParaRPr lang="en-US"/>
          </a:p>
        </p:txBody>
      </p:sp>
    </p:spTree>
    <p:extLst>
      <p:ext uri="{BB962C8B-B14F-4D97-AF65-F5344CB8AC3E}">
        <p14:creationId xmlns:p14="http://schemas.microsoft.com/office/powerpoint/2010/main" val="220138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D65F8-E38B-43D8-8763-381C105A1A5A}" type="slidenum">
              <a:rPr lang="en-US" smtClean="0"/>
              <a:t>9</a:t>
            </a:fld>
            <a:endParaRPr lang="en-US"/>
          </a:p>
        </p:txBody>
      </p:sp>
    </p:spTree>
    <p:extLst>
      <p:ext uri="{BB962C8B-B14F-4D97-AF65-F5344CB8AC3E}">
        <p14:creationId xmlns:p14="http://schemas.microsoft.com/office/powerpoint/2010/main" val="319411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5E022-4998-0446-BAD2-4FC75E64D369}"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50607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5E022-4998-0446-BAD2-4FC75E64D369}"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297942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5E022-4998-0446-BAD2-4FC75E64D369}"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318577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5E022-4998-0446-BAD2-4FC75E64D369}"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22753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5E022-4998-0446-BAD2-4FC75E64D369}"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56462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B5E022-4998-0446-BAD2-4FC75E64D369}"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67409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B5E022-4998-0446-BAD2-4FC75E64D369}"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48711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B5E022-4998-0446-BAD2-4FC75E64D369}"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271745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5E022-4998-0446-BAD2-4FC75E64D369}"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46168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211855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2891338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5E022-4998-0446-BAD2-4FC75E64D369}" type="datetimeFigureOut">
              <a:rPr lang="en-US" smtClean="0"/>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1B9DF-1F5D-1845-8A04-1C8EC9D7A1A6}" type="slidenum">
              <a:rPr lang="en-US" smtClean="0"/>
              <a:t>‹#›</a:t>
            </a:fld>
            <a:endParaRPr lang="en-US"/>
          </a:p>
        </p:txBody>
      </p:sp>
    </p:spTree>
    <p:extLst>
      <p:ext uri="{BB962C8B-B14F-4D97-AF65-F5344CB8AC3E}">
        <p14:creationId xmlns:p14="http://schemas.microsoft.com/office/powerpoint/2010/main" val="248571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mhelp@mtsu.edu" TargetMode="External"/><Relationship Id="rId2" Type="http://schemas.openxmlformats.org/officeDocument/2006/relationships/hyperlink" Target="mailto:Teresa.Ojeda@mtsu.edu"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33767" y="0"/>
            <a:ext cx="9144000" cy="1078735"/>
          </a:xfrm>
        </p:spPr>
        <p:txBody>
          <a:bodyPr>
            <a:normAutofit/>
          </a:bodyPr>
          <a:lstStyle/>
          <a:p>
            <a:pPr algn="l"/>
            <a:r>
              <a:rPr lang="en-US" sz="4800" b="1" dirty="0">
                <a:solidFill>
                  <a:srgbClr val="00275D"/>
                </a:solidFill>
                <a:latin typeface="Avenir Heavy" charset="0"/>
                <a:ea typeface="Avenir Heavy" charset="0"/>
                <a:cs typeface="Avenir Heavy" charset="0"/>
              </a:rPr>
              <a:t>FACULTY SUCCESS</a:t>
            </a:r>
          </a:p>
        </p:txBody>
      </p:sp>
      <p:sp>
        <p:nvSpPr>
          <p:cNvPr id="3" name="Subtitle 2"/>
          <p:cNvSpPr>
            <a:spLocks noGrp="1"/>
          </p:cNvSpPr>
          <p:nvPr>
            <p:ph type="subTitle" idx="1"/>
          </p:nvPr>
        </p:nvSpPr>
        <p:spPr>
          <a:xfrm>
            <a:off x="333767" y="1041715"/>
            <a:ext cx="9144000" cy="539656"/>
          </a:xfrm>
        </p:spPr>
        <p:txBody>
          <a:bodyPr/>
          <a:lstStyle/>
          <a:p>
            <a:pPr algn="l"/>
            <a:r>
              <a:rPr lang="en-US" dirty="0">
                <a:solidFill>
                  <a:srgbClr val="00275D"/>
                </a:solidFill>
                <a:latin typeface="Avenir Medium" charset="0"/>
                <a:ea typeface="Avenir Medium" charset="0"/>
                <a:cs typeface="Avenir Medium" charset="0"/>
              </a:rPr>
              <a:t>Best Practices</a:t>
            </a:r>
          </a:p>
        </p:txBody>
      </p:sp>
    </p:spTree>
    <p:extLst>
      <p:ext uri="{BB962C8B-B14F-4D97-AF65-F5344CB8AC3E}">
        <p14:creationId xmlns:p14="http://schemas.microsoft.com/office/powerpoint/2010/main" val="206518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7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7BB1-ABFB-4743-A890-53A1A579F179}"/>
              </a:ext>
            </a:extLst>
          </p:cNvPr>
          <p:cNvSpPr>
            <a:spLocks noGrp="1"/>
          </p:cNvSpPr>
          <p:nvPr>
            <p:ph type="title"/>
          </p:nvPr>
        </p:nvSpPr>
        <p:spPr/>
        <p:txBody>
          <a:bodyPr>
            <a:normAutofit/>
          </a:bodyPr>
          <a:lstStyle/>
          <a:p>
            <a:pPr algn="ctr"/>
            <a:r>
              <a:rPr lang="en-US" sz="8000" b="1" dirty="0">
                <a:solidFill>
                  <a:schemeClr val="bg1"/>
                </a:solidFill>
                <a:latin typeface="+mn-lt"/>
              </a:rPr>
              <a:t>Questions?</a:t>
            </a:r>
          </a:p>
        </p:txBody>
      </p:sp>
      <p:sp>
        <p:nvSpPr>
          <p:cNvPr id="3" name="Content Placeholder 2">
            <a:extLst>
              <a:ext uri="{FF2B5EF4-FFF2-40B4-BE49-F238E27FC236}">
                <a16:creationId xmlns:a16="http://schemas.microsoft.com/office/drawing/2014/main" id="{114F27B6-8F92-4E47-86DD-0F1F9937BA7B}"/>
              </a:ext>
            </a:extLst>
          </p:cNvPr>
          <p:cNvSpPr>
            <a:spLocks noGrp="1"/>
          </p:cNvSpPr>
          <p:nvPr>
            <p:ph idx="1"/>
          </p:nvPr>
        </p:nvSpPr>
        <p:spPr/>
        <p:txBody>
          <a:bodyPr/>
          <a:lstStyle/>
          <a:p>
            <a:pPr marL="0" indent="0" algn="ctr">
              <a:buNone/>
            </a:pPr>
            <a:r>
              <a:rPr lang="en-US" sz="4000" b="1" dirty="0">
                <a:solidFill>
                  <a:schemeClr val="bg1"/>
                </a:solidFill>
              </a:rPr>
              <a:t>Sabrina Wright – Faculty Success Administrator</a:t>
            </a:r>
          </a:p>
          <a:p>
            <a:pPr marL="0" indent="0" algn="ctr">
              <a:buNone/>
            </a:pPr>
            <a:r>
              <a:rPr lang="en-US" dirty="0">
                <a:solidFill>
                  <a:schemeClr val="bg1"/>
                </a:solidFill>
              </a:rPr>
              <a:t>#: 615-494-8721	Email: </a:t>
            </a:r>
            <a:r>
              <a:rPr lang="en-US" u="sng" dirty="0">
                <a:solidFill>
                  <a:schemeClr val="bg1"/>
                </a:solidFill>
              </a:rPr>
              <a:t>Sabrina.Wright</a:t>
            </a:r>
            <a:r>
              <a:rPr lang="en-US" dirty="0">
                <a:solidFill>
                  <a:schemeClr val="bg1"/>
                </a:solidFill>
                <a:hlinkClick r:id="rId2">
                  <a:extLst>
                    <a:ext uri="{A12FA001-AC4F-418D-AE19-62706E023703}">
                      <ahyp:hlinkClr xmlns:ahyp="http://schemas.microsoft.com/office/drawing/2018/hyperlinkcolor" val="tx"/>
                    </a:ext>
                  </a:extLst>
                </a:hlinkClick>
              </a:rPr>
              <a:t>@mtsu.edu</a:t>
            </a:r>
            <a:r>
              <a:rPr lang="en-US" dirty="0">
                <a:solidFill>
                  <a:schemeClr val="bg1"/>
                </a:solidFill>
              </a:rPr>
              <a:t> </a:t>
            </a:r>
          </a:p>
          <a:p>
            <a:pPr marL="0" indent="0" algn="ctr">
              <a:buNone/>
            </a:pPr>
            <a:endParaRPr lang="en-US" dirty="0">
              <a:solidFill>
                <a:schemeClr val="bg1"/>
              </a:solidFill>
            </a:endParaRPr>
          </a:p>
          <a:p>
            <a:pPr marL="0" indent="0" algn="ctr">
              <a:buNone/>
            </a:pPr>
            <a:r>
              <a:rPr lang="en-US" sz="3600" b="1" dirty="0">
                <a:solidFill>
                  <a:schemeClr val="bg1"/>
                </a:solidFill>
              </a:rPr>
              <a:t>General Faculty Success Questions: </a:t>
            </a:r>
          </a:p>
          <a:p>
            <a:pPr marL="0" indent="0" algn="ctr">
              <a:buNone/>
            </a:pPr>
            <a:r>
              <a:rPr lang="en-US" dirty="0">
                <a:solidFill>
                  <a:schemeClr val="bg1"/>
                </a:solidFill>
              </a:rPr>
              <a:t>Email: </a:t>
            </a:r>
            <a:r>
              <a:rPr lang="en-US" dirty="0">
                <a:solidFill>
                  <a:schemeClr val="bg1"/>
                </a:solidFill>
                <a:hlinkClick r:id="rId3">
                  <a:extLst>
                    <a:ext uri="{A12FA001-AC4F-418D-AE19-62706E023703}">
                      <ahyp:hlinkClr xmlns:ahyp="http://schemas.microsoft.com/office/drawing/2018/hyperlinkcolor" val="tx"/>
                    </a:ext>
                  </a:extLst>
                </a:hlinkClick>
              </a:rPr>
              <a:t>dmhelp@mtsu.edu</a:t>
            </a:r>
            <a:r>
              <a:rPr lang="en-US" dirty="0">
                <a:solidFill>
                  <a:schemeClr val="bg1"/>
                </a:solidFill>
              </a:rPr>
              <a:t> </a:t>
            </a:r>
          </a:p>
          <a:p>
            <a:pPr marL="0" indent="0" algn="ctr">
              <a:buNone/>
            </a:pPr>
            <a:endParaRPr lang="en-US" dirty="0">
              <a:solidFill>
                <a:schemeClr val="bg1"/>
              </a:solidFill>
            </a:endParaRPr>
          </a:p>
        </p:txBody>
      </p:sp>
      <p:sp>
        <p:nvSpPr>
          <p:cNvPr id="5" name="AutoShape 8" descr="2020 Capstone Show | MTSUgraphicdesign">
            <a:extLst>
              <a:ext uri="{FF2B5EF4-FFF2-40B4-BE49-F238E27FC236}">
                <a16:creationId xmlns:a16="http://schemas.microsoft.com/office/drawing/2014/main" id="{A4672119-324D-4E37-8B42-1FDF89A0D241}"/>
              </a:ext>
            </a:extLst>
          </p:cNvPr>
          <p:cNvSpPr>
            <a:spLocks noChangeAspect="1" noChangeArrowheads="1"/>
          </p:cNvSpPr>
          <p:nvPr/>
        </p:nvSpPr>
        <p:spPr bwMode="auto">
          <a:xfrm>
            <a:off x="3349487" y="682487"/>
            <a:ext cx="2898913" cy="28989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a:extLst>
              <a:ext uri="{FF2B5EF4-FFF2-40B4-BE49-F238E27FC236}">
                <a16:creationId xmlns:a16="http://schemas.microsoft.com/office/drawing/2014/main" id="{0557615A-DC01-42BF-9D53-3A8D22C939B0}"/>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511964" y="5145753"/>
            <a:ext cx="2673927" cy="1449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536AEDE-7B3D-4E3B-ACC2-81D627AF2B0A}"/>
              </a:ext>
            </a:extLst>
          </p:cNvPr>
          <p:cNvPicPr>
            <a:picLocks noChangeAspect="1"/>
          </p:cNvPicPr>
          <p:nvPr/>
        </p:nvPicPr>
        <p:blipFill>
          <a:blip r:embed="rId5"/>
          <a:stretch>
            <a:fillRect/>
          </a:stretch>
        </p:blipFill>
        <p:spPr>
          <a:xfrm>
            <a:off x="4382485" y="6116637"/>
            <a:ext cx="2873080" cy="195263"/>
          </a:xfrm>
          <a:prstGeom prst="rect">
            <a:avLst/>
          </a:prstGeom>
        </p:spPr>
      </p:pic>
      <p:pic>
        <p:nvPicPr>
          <p:cNvPr id="4108" name="Picture 12">
            <a:extLst>
              <a:ext uri="{FF2B5EF4-FFF2-40B4-BE49-F238E27FC236}">
                <a16:creationId xmlns:a16="http://schemas.microsoft.com/office/drawing/2014/main" id="{9254D361-B73D-4596-B54F-2A3523FCA5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326" b="20836"/>
          <a:stretch/>
        </p:blipFill>
        <p:spPr bwMode="auto">
          <a:xfrm>
            <a:off x="4442290" y="6013174"/>
            <a:ext cx="2673927" cy="29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9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What is Faculty Success (formerly Digital Measures)?</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a:t>
            </a:r>
            <a:r>
              <a:rPr lang="en-US" sz="2400" i="1" dirty="0">
                <a:solidFill>
                  <a:srgbClr val="00275C"/>
                </a:solidFill>
                <a:latin typeface="Avenir Medium" charset="0"/>
                <a:ea typeface="Avenir Medium" charset="0"/>
                <a:cs typeface="Avenir Medium" charset="0"/>
              </a:rPr>
              <a:t>Enter once, use infinitely.”</a:t>
            </a:r>
            <a:endParaRPr lang="en-US" sz="2400" dirty="0">
              <a:solidFill>
                <a:srgbClr val="00275C"/>
              </a:solidFill>
              <a:latin typeface="Avenir Medium" charset="0"/>
              <a:ea typeface="Avenir Medium" charset="0"/>
              <a:cs typeface="Avenir Medium"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6096000" y="2122074"/>
            <a:ext cx="5348004" cy="3046988"/>
          </a:xfrm>
          <a:prstGeom prst="rect">
            <a:avLst/>
          </a:prstGeom>
          <a:noFill/>
        </p:spPr>
        <p:txBody>
          <a:bodyPr wrap="square" rtlCol="0">
            <a:spAutoFit/>
          </a:bodyPr>
          <a:lstStyle/>
          <a:p>
            <a:r>
              <a:rPr lang="en-US" sz="2400" dirty="0">
                <a:solidFill>
                  <a:srgbClr val="00275C"/>
                </a:solidFill>
              </a:rPr>
              <a:t>Faculty Success (formerly Digital Measures) is a web system where faculty may record and track teaching, research, and service activities, as required. It allows for the easy generation of reports for faculty processes and is used to showcase faculty activities to internal and external partners. </a:t>
            </a:r>
          </a:p>
        </p:txBody>
      </p:sp>
      <p:pic>
        <p:nvPicPr>
          <p:cNvPr id="1026" name="Picture 2" descr="How Do You Measure Digital Transformation? 5 Metrics to Know">
            <a:extLst>
              <a:ext uri="{FF2B5EF4-FFF2-40B4-BE49-F238E27FC236}">
                <a16:creationId xmlns:a16="http://schemas.microsoft.com/office/drawing/2014/main" id="{4AA9CA4B-837C-4790-B1E5-20FC87123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6" y="1865765"/>
            <a:ext cx="5663442" cy="36534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B456A3-56E9-4896-8D3F-326F1DEEE1A2}"/>
              </a:ext>
            </a:extLst>
          </p:cNvPr>
          <p:cNvSpPr txBox="1"/>
          <p:nvPr/>
        </p:nvSpPr>
        <p:spPr>
          <a:xfrm>
            <a:off x="343347" y="198783"/>
            <a:ext cx="9168401" cy="707886"/>
          </a:xfrm>
          <a:prstGeom prst="rect">
            <a:avLst/>
          </a:prstGeom>
          <a:noFill/>
        </p:spPr>
        <p:txBody>
          <a:bodyPr wrap="square" rtlCol="0">
            <a:spAutoFit/>
          </a:bodyPr>
          <a:lstStyle/>
          <a:p>
            <a:r>
              <a:rPr lang="en-US" sz="4000" b="1" dirty="0">
                <a:solidFill>
                  <a:srgbClr val="00275C"/>
                </a:solidFill>
                <a:latin typeface="Calibri" panose="020F0502020204030204" pitchFamily="34" charset="0"/>
                <a:cs typeface="Calibri" panose="020F0502020204030204" pitchFamily="34" charset="0"/>
              </a:rPr>
              <a:t>What is Faculty Success?</a:t>
            </a:r>
          </a:p>
        </p:txBody>
      </p:sp>
      <p:sp>
        <p:nvSpPr>
          <p:cNvPr id="4" name="TextBox 3">
            <a:extLst>
              <a:ext uri="{FF2B5EF4-FFF2-40B4-BE49-F238E27FC236}">
                <a16:creationId xmlns:a16="http://schemas.microsoft.com/office/drawing/2014/main" id="{FAF1E59D-C2AC-4691-B6FC-1F1D7613DC31}"/>
              </a:ext>
            </a:extLst>
          </p:cNvPr>
          <p:cNvSpPr txBox="1"/>
          <p:nvPr/>
        </p:nvSpPr>
        <p:spPr>
          <a:xfrm>
            <a:off x="589564" y="761137"/>
            <a:ext cx="7295322" cy="400110"/>
          </a:xfrm>
          <a:prstGeom prst="rect">
            <a:avLst/>
          </a:prstGeom>
          <a:noFill/>
        </p:spPr>
        <p:txBody>
          <a:bodyPr wrap="square" rtlCol="0">
            <a:spAutoFit/>
          </a:bodyPr>
          <a:lstStyle/>
          <a:p>
            <a:r>
              <a:rPr lang="en-US" sz="2000" dirty="0">
                <a:solidFill>
                  <a:schemeClr val="bg1"/>
                </a:solidFill>
              </a:rPr>
              <a:t>“</a:t>
            </a:r>
            <a:r>
              <a:rPr lang="en-US" sz="2000" i="1" dirty="0">
                <a:solidFill>
                  <a:schemeClr val="bg1"/>
                </a:solidFill>
              </a:rPr>
              <a:t>Enter once, use infinitely.”</a:t>
            </a:r>
            <a:endParaRPr lang="en-US" sz="2000" dirty="0">
              <a:solidFill>
                <a:schemeClr val="bg1"/>
              </a:solidFill>
            </a:endParaRPr>
          </a:p>
        </p:txBody>
      </p:sp>
    </p:spTree>
    <p:extLst>
      <p:ext uri="{BB962C8B-B14F-4D97-AF65-F5344CB8AC3E}">
        <p14:creationId xmlns:p14="http://schemas.microsoft.com/office/powerpoint/2010/main" val="98379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6EDE4C-A1F8-48C4-A0FF-D82E35CEE2B0}"/>
              </a:ext>
            </a:extLst>
          </p:cNvPr>
          <p:cNvSpPr/>
          <p:nvPr/>
        </p:nvSpPr>
        <p:spPr>
          <a:xfrm>
            <a:off x="0" y="0"/>
            <a:ext cx="4224130" cy="6858000"/>
          </a:xfrm>
          <a:prstGeom prst="rect">
            <a:avLst/>
          </a:prstGeom>
          <a:solidFill>
            <a:srgbClr val="00275D"/>
          </a:solidFill>
          <a:ln>
            <a:solidFill>
              <a:srgbClr val="002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9ECFF-E1EC-4BC9-89C6-4C0B8A3166C8}"/>
              </a:ext>
            </a:extLst>
          </p:cNvPr>
          <p:cNvSpPr>
            <a:spLocks noGrp="1"/>
          </p:cNvSpPr>
          <p:nvPr>
            <p:ph type="title"/>
          </p:nvPr>
        </p:nvSpPr>
        <p:spPr>
          <a:xfrm>
            <a:off x="686834" y="1153572"/>
            <a:ext cx="3200400" cy="4461163"/>
          </a:xfrm>
        </p:spPr>
        <p:txBody>
          <a:bodyPr>
            <a:normAutofit/>
          </a:bodyPr>
          <a:lstStyle/>
          <a:p>
            <a:r>
              <a:rPr lang="en-US" b="1" dirty="0">
                <a:solidFill>
                  <a:schemeClr val="bg1"/>
                </a:solidFill>
              </a:rPr>
              <a:t>How does MTSU use Faculty Success?</a:t>
            </a:r>
          </a:p>
        </p:txBody>
      </p:sp>
      <p:sp>
        <p:nvSpPr>
          <p:cNvPr id="4" name="Oval 3">
            <a:extLst>
              <a:ext uri="{FF2B5EF4-FFF2-40B4-BE49-F238E27FC236}">
                <a16:creationId xmlns:a16="http://schemas.microsoft.com/office/drawing/2014/main" id="{A8FB48CC-7B52-4AC3-BF77-80614A5DFB05}"/>
              </a:ext>
            </a:extLst>
          </p:cNvPr>
          <p:cNvSpPr/>
          <p:nvPr/>
        </p:nvSpPr>
        <p:spPr>
          <a:xfrm>
            <a:off x="4476597" y="1747862"/>
            <a:ext cx="2514600" cy="1143000"/>
          </a:xfrm>
          <a:prstGeom prst="ellipse">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ANNUAL REVIEW</a:t>
            </a:r>
          </a:p>
        </p:txBody>
      </p:sp>
      <p:sp>
        <p:nvSpPr>
          <p:cNvPr id="9" name="Oval 8">
            <a:extLst>
              <a:ext uri="{FF2B5EF4-FFF2-40B4-BE49-F238E27FC236}">
                <a16:creationId xmlns:a16="http://schemas.microsoft.com/office/drawing/2014/main" id="{BAA0C797-6502-4387-A326-83C31CC2DF30}"/>
              </a:ext>
            </a:extLst>
          </p:cNvPr>
          <p:cNvSpPr/>
          <p:nvPr/>
        </p:nvSpPr>
        <p:spPr>
          <a:xfrm>
            <a:off x="8114520" y="1747862"/>
            <a:ext cx="2514600" cy="1143000"/>
          </a:xfrm>
          <a:prstGeom prst="ellipse">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REPORTING</a:t>
            </a:r>
          </a:p>
        </p:txBody>
      </p:sp>
      <p:sp>
        <p:nvSpPr>
          <p:cNvPr id="11" name="Oval 10">
            <a:extLst>
              <a:ext uri="{FF2B5EF4-FFF2-40B4-BE49-F238E27FC236}">
                <a16:creationId xmlns:a16="http://schemas.microsoft.com/office/drawing/2014/main" id="{D9CC1F83-9AC8-4911-A371-0205F1B7301C}"/>
              </a:ext>
            </a:extLst>
          </p:cNvPr>
          <p:cNvSpPr/>
          <p:nvPr/>
        </p:nvSpPr>
        <p:spPr>
          <a:xfrm>
            <a:off x="6287525" y="2890862"/>
            <a:ext cx="2514600" cy="1143000"/>
          </a:xfrm>
          <a:prstGeom prst="ellipse">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PROMOTION &amp; TENURE</a:t>
            </a:r>
          </a:p>
        </p:txBody>
      </p:sp>
      <p:sp>
        <p:nvSpPr>
          <p:cNvPr id="13" name="Oval 12">
            <a:extLst>
              <a:ext uri="{FF2B5EF4-FFF2-40B4-BE49-F238E27FC236}">
                <a16:creationId xmlns:a16="http://schemas.microsoft.com/office/drawing/2014/main" id="{9811943F-F9A3-4561-83CC-1CBA634B8DFD}"/>
              </a:ext>
            </a:extLst>
          </p:cNvPr>
          <p:cNvSpPr/>
          <p:nvPr/>
        </p:nvSpPr>
        <p:spPr>
          <a:xfrm>
            <a:off x="4538953" y="4326371"/>
            <a:ext cx="2514600" cy="1143000"/>
          </a:xfrm>
          <a:prstGeom prst="ellipse">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REASSIGNED TIME REQUESTS</a:t>
            </a:r>
          </a:p>
        </p:txBody>
      </p:sp>
      <p:sp>
        <p:nvSpPr>
          <p:cNvPr id="14" name="Oval 13">
            <a:extLst>
              <a:ext uri="{FF2B5EF4-FFF2-40B4-BE49-F238E27FC236}">
                <a16:creationId xmlns:a16="http://schemas.microsoft.com/office/drawing/2014/main" id="{EE01BC35-CDD2-44A4-BB11-EE342261EFB0}"/>
              </a:ext>
            </a:extLst>
          </p:cNvPr>
          <p:cNvSpPr/>
          <p:nvPr/>
        </p:nvSpPr>
        <p:spPr>
          <a:xfrm>
            <a:off x="8183583" y="4326371"/>
            <a:ext cx="2514600" cy="1143000"/>
          </a:xfrm>
          <a:prstGeom prst="ellipse">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FACULTY PROJECTS</a:t>
            </a:r>
          </a:p>
        </p:txBody>
      </p:sp>
    </p:spTree>
    <p:extLst>
      <p:ext uri="{BB962C8B-B14F-4D97-AF65-F5344CB8AC3E}">
        <p14:creationId xmlns:p14="http://schemas.microsoft.com/office/powerpoint/2010/main" val="370884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9CB6-900B-44F8-AE25-3CEC39B83628}"/>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Managing Faculty Activities/Accomplishments</a:t>
            </a:r>
          </a:p>
        </p:txBody>
      </p:sp>
      <p:graphicFrame>
        <p:nvGraphicFramePr>
          <p:cNvPr id="5" name="Content Placeholder 2">
            <a:extLst>
              <a:ext uri="{FF2B5EF4-FFF2-40B4-BE49-F238E27FC236}">
                <a16:creationId xmlns:a16="http://schemas.microsoft.com/office/drawing/2014/main" id="{D619F2E9-AF8A-44F1-A0B9-EB58CD5E33A0}"/>
              </a:ext>
            </a:extLst>
          </p:cNvPr>
          <p:cNvGraphicFramePr>
            <a:graphicFrameLocks noGrp="1"/>
          </p:cNvGraphicFramePr>
          <p:nvPr>
            <p:ph idx="1"/>
            <p:extLst>
              <p:ext uri="{D42A27DB-BD31-4B8C-83A1-F6EECF244321}">
                <p14:modId xmlns:p14="http://schemas.microsoft.com/office/powerpoint/2010/main" val="171958984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269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7898394" cy="1807305"/>
          </a:xfrm>
        </p:spPr>
        <p:txBody>
          <a:bodyPr vert="horz" lIns="91440" tIns="45720" rIns="91440" bIns="45720" rtlCol="0" anchor="ctr">
            <a:noAutofit/>
          </a:bodyPr>
          <a:lstStyle/>
          <a:p>
            <a:r>
              <a:rPr lang="en-US" sz="4800" b="1" dirty="0">
                <a:solidFill>
                  <a:srgbClr val="0066CC"/>
                </a:solidFill>
                <a:latin typeface="Calibri" panose="020F0502020204030204" pitchFamily="34" charset="0"/>
                <a:cs typeface="Calibri" panose="020F0502020204030204" pitchFamily="34" charset="0"/>
              </a:rPr>
              <a:t>How often should I log into Faculty Success?</a:t>
            </a:r>
            <a:endParaRPr lang="en-US" sz="4800" dirty="0">
              <a:solidFill>
                <a:srgbClr val="0066CC"/>
              </a:solidFill>
              <a:latin typeface="Calibri" panose="020F0502020204030204" pitchFamily="34" charset="0"/>
              <a:cs typeface="Calibri" panose="020F0502020204030204" pitchFamily="34" charset="0"/>
            </a:endParaRPr>
          </a:p>
        </p:txBody>
      </p:sp>
      <p:sp>
        <p:nvSpPr>
          <p:cNvPr id="6" name="TextBox 5"/>
          <p:cNvSpPr txBox="1"/>
          <p:nvPr/>
        </p:nvSpPr>
        <p:spPr>
          <a:xfrm>
            <a:off x="838201" y="2574913"/>
            <a:ext cx="4619621" cy="3843666"/>
          </a:xfrm>
          <a:prstGeom prst="rect">
            <a:avLst/>
          </a:prstGeom>
        </p:spPr>
        <p:txBody>
          <a:bodyPr vert="horz" lIns="91440" tIns="45720" rIns="91440" bIns="45720" rtlCol="0">
            <a:normAutofit/>
          </a:bodyPr>
          <a:lstStyle/>
          <a:p>
            <a:pPr marL="457200" indent="-457200">
              <a:buFont typeface="Arial" panose="020B0604020202020204" pitchFamily="34" charset="0"/>
              <a:buChar char="•"/>
            </a:pPr>
            <a:r>
              <a:rPr lang="en-US" sz="2600" dirty="0">
                <a:latin typeface="Arial"/>
                <a:cs typeface="Arial"/>
              </a:rPr>
              <a:t>Updating throughout the year helps faculty processes run smoothly</a:t>
            </a:r>
          </a:p>
          <a:p>
            <a:pPr marL="457200" indent="-457200">
              <a:buFont typeface="Arial" panose="020B0604020202020204" pitchFamily="34" charset="0"/>
              <a:buChar char="•"/>
            </a:pPr>
            <a:endParaRPr lang="en-US" sz="2600" dirty="0">
              <a:latin typeface="Arial"/>
              <a:cs typeface="Arial"/>
            </a:endParaRPr>
          </a:p>
          <a:p>
            <a:pPr marL="457200" indent="-457200">
              <a:buFont typeface="Arial" panose="020B0604020202020204" pitchFamily="34" charset="0"/>
              <a:buChar char="•"/>
            </a:pPr>
            <a:r>
              <a:rPr lang="en-US" sz="2600" dirty="0">
                <a:latin typeface="Arial"/>
                <a:cs typeface="Arial"/>
              </a:rPr>
              <a:t>Ask your chair/chief/direct supervisor for expectations</a:t>
            </a:r>
          </a:p>
          <a:p>
            <a:pPr marL="457200" indent="-457200">
              <a:buFont typeface="Arial" panose="020B0604020202020204" pitchFamily="34" charset="0"/>
              <a:buChar char="•"/>
            </a:pPr>
            <a:endParaRPr lang="en-US" sz="2600" dirty="0">
              <a:latin typeface="Arial"/>
              <a:cs typeface="Arial"/>
            </a:endParaRPr>
          </a:p>
          <a:p>
            <a:pPr marL="457200" indent="-457200">
              <a:buFont typeface="Arial" panose="020B0604020202020204" pitchFamily="34" charset="0"/>
              <a:buChar char="•"/>
            </a:pPr>
            <a:r>
              <a:rPr lang="en-US" sz="2600" dirty="0">
                <a:latin typeface="Arial"/>
                <a:cs typeface="Arial"/>
              </a:rPr>
              <a:t>Use your time wisely</a:t>
            </a:r>
          </a:p>
        </p:txBody>
      </p:sp>
      <p:pic>
        <p:nvPicPr>
          <p:cNvPr id="2052" name="Picture 4" descr="Haryana Higher Education Department stirred up: Misuse of computer funds of  college students; Learning Management System available for free, but  colleges are paying crores - Gyan24hrs">
            <a:extLst>
              <a:ext uri="{FF2B5EF4-FFF2-40B4-BE49-F238E27FC236}">
                <a16:creationId xmlns:a16="http://schemas.microsoft.com/office/drawing/2014/main" id="{0DAD03BF-2A43-4F92-B287-51FA4B7E75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38" r="21952"/>
          <a:stretch/>
        </p:blipFill>
        <p:spPr bwMode="auto">
          <a:xfrm>
            <a:off x="8356350" y="-1"/>
            <a:ext cx="3835650" cy="685800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033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What is Faculty Success (formerly Digital Measures)?</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a:t>
            </a:r>
            <a:r>
              <a:rPr lang="en-US" sz="2400" i="1" dirty="0">
                <a:solidFill>
                  <a:srgbClr val="00275C"/>
                </a:solidFill>
                <a:latin typeface="Avenir Medium" charset="0"/>
                <a:ea typeface="Avenir Medium" charset="0"/>
                <a:cs typeface="Avenir Medium" charset="0"/>
              </a:rPr>
              <a:t>Enter once, use infinitely.”</a:t>
            </a:r>
            <a:endParaRPr lang="en-US" sz="2400" dirty="0">
              <a:solidFill>
                <a:srgbClr val="00275C"/>
              </a:solidFill>
              <a:latin typeface="Avenir Medium" charset="0"/>
              <a:ea typeface="Avenir Medium" charset="0"/>
              <a:cs typeface="Avenir Medium"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589564" y="1767964"/>
            <a:ext cx="1085444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75C"/>
                </a:solidFill>
              </a:rPr>
              <a:t>“Activities” screen is divided into three (3) areas:</a:t>
            </a:r>
          </a:p>
          <a:p>
            <a:pPr marL="800100" lvl="1" indent="-342900">
              <a:buFont typeface="Arial" panose="020B0604020202020204" pitchFamily="34" charset="0"/>
              <a:buChar char="•"/>
            </a:pPr>
            <a:r>
              <a:rPr lang="en-US" sz="2400" dirty="0">
                <a:solidFill>
                  <a:srgbClr val="00275C"/>
                </a:solidFill>
              </a:rPr>
              <a:t>Teaching, Research, and Service</a:t>
            </a:r>
          </a:p>
          <a:p>
            <a:pPr marL="342900" indent="-342900">
              <a:buFont typeface="Arial" panose="020B0604020202020204" pitchFamily="34" charset="0"/>
              <a:buChar char="•"/>
            </a:pPr>
            <a:r>
              <a:rPr lang="en-US" sz="2400" dirty="0">
                <a:solidFill>
                  <a:srgbClr val="00275C"/>
                </a:solidFill>
              </a:rPr>
              <a:t>Review screen descriptions at the top of each screen</a:t>
            </a:r>
          </a:p>
          <a:p>
            <a:pPr marL="800100" lvl="1" indent="-342900">
              <a:buFont typeface="Arial" panose="020B0604020202020204" pitchFamily="34" charset="0"/>
              <a:buChar char="•"/>
            </a:pPr>
            <a:r>
              <a:rPr lang="en-US" sz="2400" dirty="0">
                <a:solidFill>
                  <a:srgbClr val="00275C"/>
                </a:solidFill>
              </a:rPr>
              <a:t>Example: Scheduled Teaching – This screen captures instruction delivered to students separated by term and by course. Each course taught is hyperlinked for additional information like Delivery Mode, Syllabus upload, and Supplemental File upload (i.e. Student Comments)</a:t>
            </a:r>
          </a:p>
          <a:p>
            <a:pPr marL="342900" indent="-342900">
              <a:buFont typeface="Arial" panose="020B0604020202020204" pitchFamily="34" charset="0"/>
              <a:buChar char="•"/>
            </a:pPr>
            <a:r>
              <a:rPr lang="en-US" sz="2400" dirty="0">
                <a:solidFill>
                  <a:srgbClr val="00275C"/>
                </a:solidFill>
              </a:rPr>
              <a:t>Ask your Department Chair if you are unsure on which screen to enter your activities/accomplishments</a:t>
            </a:r>
          </a:p>
        </p:txBody>
      </p:sp>
      <p:sp>
        <p:nvSpPr>
          <p:cNvPr id="3" name="TextBox 2">
            <a:extLst>
              <a:ext uri="{FF2B5EF4-FFF2-40B4-BE49-F238E27FC236}">
                <a16:creationId xmlns:a16="http://schemas.microsoft.com/office/drawing/2014/main" id="{3EB456A3-56E9-4896-8D3F-326F1DEEE1A2}"/>
              </a:ext>
            </a:extLst>
          </p:cNvPr>
          <p:cNvSpPr txBox="1"/>
          <p:nvPr/>
        </p:nvSpPr>
        <p:spPr>
          <a:xfrm>
            <a:off x="343347" y="198783"/>
            <a:ext cx="9168401" cy="707886"/>
          </a:xfrm>
          <a:prstGeom prst="rect">
            <a:avLst/>
          </a:prstGeom>
          <a:noFill/>
        </p:spPr>
        <p:txBody>
          <a:bodyPr wrap="square" rtlCol="0">
            <a:spAutoFit/>
          </a:bodyPr>
          <a:lstStyle/>
          <a:p>
            <a:r>
              <a:rPr lang="en-US" sz="4000" b="1" dirty="0">
                <a:solidFill>
                  <a:srgbClr val="00275C"/>
                </a:solidFill>
                <a:latin typeface="Calibri" panose="020F0502020204030204" pitchFamily="34" charset="0"/>
                <a:cs typeface="Calibri" panose="020F0502020204030204" pitchFamily="34" charset="0"/>
              </a:rPr>
              <a:t>HELP!!</a:t>
            </a:r>
          </a:p>
        </p:txBody>
      </p:sp>
      <p:sp>
        <p:nvSpPr>
          <p:cNvPr id="4" name="TextBox 3">
            <a:extLst>
              <a:ext uri="{FF2B5EF4-FFF2-40B4-BE49-F238E27FC236}">
                <a16:creationId xmlns:a16="http://schemas.microsoft.com/office/drawing/2014/main" id="{FAF1E59D-C2AC-4691-B6FC-1F1D7613DC31}"/>
              </a:ext>
            </a:extLst>
          </p:cNvPr>
          <p:cNvSpPr txBox="1"/>
          <p:nvPr/>
        </p:nvSpPr>
        <p:spPr>
          <a:xfrm>
            <a:off x="589564" y="761137"/>
            <a:ext cx="7295322" cy="523220"/>
          </a:xfrm>
          <a:prstGeom prst="rect">
            <a:avLst/>
          </a:prstGeom>
          <a:noFill/>
        </p:spPr>
        <p:txBody>
          <a:bodyPr wrap="square" rtlCol="0">
            <a:spAutoFit/>
          </a:bodyPr>
          <a:lstStyle/>
          <a:p>
            <a:r>
              <a:rPr lang="en-US" sz="2800" i="1" dirty="0">
                <a:solidFill>
                  <a:schemeClr val="bg1"/>
                </a:solidFill>
              </a:rPr>
              <a:t>Where does this go?</a:t>
            </a:r>
          </a:p>
        </p:txBody>
      </p:sp>
    </p:spTree>
    <p:extLst>
      <p:ext uri="{BB962C8B-B14F-4D97-AF65-F5344CB8AC3E}">
        <p14:creationId xmlns:p14="http://schemas.microsoft.com/office/powerpoint/2010/main" val="2854480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What is Faculty Success (formerly Digital Measures)?</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a:t>
            </a:r>
            <a:r>
              <a:rPr lang="en-US" sz="2400" i="1" dirty="0">
                <a:solidFill>
                  <a:srgbClr val="00275C"/>
                </a:solidFill>
                <a:latin typeface="Avenir Medium" charset="0"/>
                <a:ea typeface="Avenir Medium" charset="0"/>
                <a:cs typeface="Avenir Medium" charset="0"/>
              </a:rPr>
              <a:t>Enter once, use infinitely.”</a:t>
            </a:r>
            <a:endParaRPr lang="en-US" sz="2400" dirty="0">
              <a:solidFill>
                <a:srgbClr val="00275C"/>
              </a:solidFill>
              <a:latin typeface="Avenir Medium" charset="0"/>
              <a:ea typeface="Avenir Medium" charset="0"/>
              <a:cs typeface="Avenir Medium"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589564" y="1545734"/>
            <a:ext cx="10854440"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275C"/>
                </a:solidFill>
              </a:rPr>
              <a:t>Entry from CV: Use the </a:t>
            </a:r>
            <a:r>
              <a:rPr lang="en-US" sz="2800" b="1" dirty="0" err="1">
                <a:solidFill>
                  <a:srgbClr val="00275C"/>
                </a:solidFill>
              </a:rPr>
              <a:t>PasteBoard</a:t>
            </a:r>
            <a:endParaRPr lang="en-US" sz="2800" dirty="0">
              <a:solidFill>
                <a:srgbClr val="00275C"/>
              </a:solidFill>
            </a:endParaRPr>
          </a:p>
        </p:txBody>
      </p:sp>
      <p:sp>
        <p:nvSpPr>
          <p:cNvPr id="3" name="TextBox 2">
            <a:extLst>
              <a:ext uri="{FF2B5EF4-FFF2-40B4-BE49-F238E27FC236}">
                <a16:creationId xmlns:a16="http://schemas.microsoft.com/office/drawing/2014/main" id="{3EB456A3-56E9-4896-8D3F-326F1DEEE1A2}"/>
              </a:ext>
            </a:extLst>
          </p:cNvPr>
          <p:cNvSpPr txBox="1"/>
          <p:nvPr/>
        </p:nvSpPr>
        <p:spPr>
          <a:xfrm>
            <a:off x="343347" y="314861"/>
            <a:ext cx="9168401" cy="707886"/>
          </a:xfrm>
          <a:prstGeom prst="rect">
            <a:avLst/>
          </a:prstGeom>
          <a:noFill/>
        </p:spPr>
        <p:txBody>
          <a:bodyPr wrap="square" rtlCol="0">
            <a:spAutoFit/>
          </a:bodyPr>
          <a:lstStyle/>
          <a:p>
            <a:r>
              <a:rPr lang="en-US" sz="4000" b="1" dirty="0">
                <a:solidFill>
                  <a:srgbClr val="00275C"/>
                </a:solidFill>
                <a:latin typeface="Calibri" panose="020F0502020204030204" pitchFamily="34" charset="0"/>
                <a:cs typeface="Calibri" panose="020F0502020204030204" pitchFamily="34" charset="0"/>
              </a:rPr>
              <a:t>Use Integrated Tools to save time</a:t>
            </a:r>
          </a:p>
        </p:txBody>
      </p:sp>
      <p:sp>
        <p:nvSpPr>
          <p:cNvPr id="4" name="TextBox 3">
            <a:extLst>
              <a:ext uri="{FF2B5EF4-FFF2-40B4-BE49-F238E27FC236}">
                <a16:creationId xmlns:a16="http://schemas.microsoft.com/office/drawing/2014/main" id="{FAF1E59D-C2AC-4691-B6FC-1F1D7613DC31}"/>
              </a:ext>
            </a:extLst>
          </p:cNvPr>
          <p:cNvSpPr txBox="1"/>
          <p:nvPr/>
        </p:nvSpPr>
        <p:spPr>
          <a:xfrm>
            <a:off x="589564" y="761137"/>
            <a:ext cx="7295322" cy="523220"/>
          </a:xfrm>
          <a:prstGeom prst="rect">
            <a:avLst/>
          </a:prstGeom>
          <a:noFill/>
        </p:spPr>
        <p:txBody>
          <a:bodyPr wrap="square" rtlCol="0">
            <a:spAutoFit/>
          </a:bodyPr>
          <a:lstStyle/>
          <a:p>
            <a:endParaRPr lang="en-US" sz="2800" i="1" dirty="0">
              <a:solidFill>
                <a:schemeClr val="bg1"/>
              </a:solidFill>
            </a:endParaRPr>
          </a:p>
        </p:txBody>
      </p:sp>
      <p:pic>
        <p:nvPicPr>
          <p:cNvPr id="7" name="Picture 4" descr="Graphical user interface, text, application, email&#10;&#10;Description automatically generated">
            <a:extLst>
              <a:ext uri="{FF2B5EF4-FFF2-40B4-BE49-F238E27FC236}">
                <a16:creationId xmlns:a16="http://schemas.microsoft.com/office/drawing/2014/main" id="{9355B973-8788-494C-AFD9-28A6E01A7555}"/>
              </a:ext>
            </a:extLst>
          </p:cNvPr>
          <p:cNvPicPr>
            <a:picLocks noChangeAspect="1"/>
          </p:cNvPicPr>
          <p:nvPr/>
        </p:nvPicPr>
        <p:blipFill>
          <a:blip r:embed="rId3"/>
          <a:stretch>
            <a:fillRect/>
          </a:stretch>
        </p:blipFill>
        <p:spPr>
          <a:xfrm>
            <a:off x="674495" y="2068954"/>
            <a:ext cx="8288944" cy="1257799"/>
          </a:xfrm>
          <a:prstGeom prst="rect">
            <a:avLst/>
          </a:prstGeom>
        </p:spPr>
      </p:pic>
      <p:sp>
        <p:nvSpPr>
          <p:cNvPr id="5" name="Cloud 4">
            <a:extLst>
              <a:ext uri="{FF2B5EF4-FFF2-40B4-BE49-F238E27FC236}">
                <a16:creationId xmlns:a16="http://schemas.microsoft.com/office/drawing/2014/main" id="{CD870B79-D35C-4E61-AFD7-919B94C705F6}"/>
              </a:ext>
            </a:extLst>
          </p:cNvPr>
          <p:cNvSpPr/>
          <p:nvPr/>
        </p:nvSpPr>
        <p:spPr>
          <a:xfrm>
            <a:off x="2801178" y="3654032"/>
            <a:ext cx="6589643" cy="3099468"/>
          </a:xfrm>
          <a:prstGeom prst="cloud">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Calibri" panose="020F0502020204030204" pitchFamily="34" charset="0"/>
                <a:cs typeface="Calibri" panose="020F0502020204030204" pitchFamily="34" charset="0"/>
              </a:rPr>
              <a:t>If faculty experience difficulties using </a:t>
            </a:r>
            <a:r>
              <a:rPr lang="en-US" sz="1500" b="1" dirty="0" err="1">
                <a:latin typeface="Calibri" panose="020F0502020204030204" pitchFamily="34" charset="0"/>
                <a:cs typeface="Calibri" panose="020F0502020204030204" pitchFamily="34" charset="0"/>
              </a:rPr>
              <a:t>PasteBoard</a:t>
            </a:r>
            <a:r>
              <a:rPr lang="en-US" sz="1500" dirty="0">
                <a:latin typeface="Calibri" panose="020F0502020204030204" pitchFamily="34" charset="0"/>
                <a:cs typeface="Calibri" panose="020F0502020204030204" pitchFamily="34" charset="0"/>
              </a:rPr>
              <a:t>, here are some troubleshooting tips: </a:t>
            </a:r>
          </a:p>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Clear your browser cookies &amp; restart browser</a:t>
            </a:r>
          </a:p>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Verify that nothing is blocking the storage of cookies</a:t>
            </a:r>
          </a:p>
          <a:p>
            <a:pPr marL="285750" indent="-285750">
              <a:buFont typeface="Arial" panose="020B0604020202020204" pitchFamily="34" charset="0"/>
              <a:buChar char="•"/>
            </a:pPr>
            <a:r>
              <a:rPr lang="en-US" sz="1500" dirty="0">
                <a:latin typeface="Calibri" panose="020F0502020204030204" pitchFamily="34" charset="0"/>
                <a:cs typeface="Calibri" panose="020F0502020204030204" pitchFamily="34" charset="0"/>
              </a:rPr>
              <a:t>Ensure that too much data is not pasted into </a:t>
            </a:r>
            <a:r>
              <a:rPr lang="en-US" sz="1500" b="1" dirty="0" err="1">
                <a:latin typeface="Calibri" panose="020F0502020204030204" pitchFamily="34" charset="0"/>
                <a:cs typeface="Calibri" panose="020F0502020204030204" pitchFamily="34" charset="0"/>
              </a:rPr>
              <a:t>PasteBoard</a:t>
            </a:r>
            <a:r>
              <a:rPr lang="en-US" sz="1500" dirty="0">
                <a:latin typeface="Calibri" panose="020F0502020204030204" pitchFamily="34" charset="0"/>
                <a:cs typeface="Calibri" panose="020F0502020204030204" pitchFamily="34" charset="0"/>
              </a:rPr>
              <a:t> (4K size limit)</a:t>
            </a:r>
          </a:p>
        </p:txBody>
      </p:sp>
    </p:spTree>
    <p:extLst>
      <p:ext uri="{BB962C8B-B14F-4D97-AF65-F5344CB8AC3E}">
        <p14:creationId xmlns:p14="http://schemas.microsoft.com/office/powerpoint/2010/main" val="206546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47" y="-22152"/>
            <a:ext cx="10515600" cy="1325563"/>
          </a:xfrm>
        </p:spPr>
        <p:txBody>
          <a:bodyPr>
            <a:normAutofit/>
          </a:bodyPr>
          <a:lstStyle/>
          <a:p>
            <a:r>
              <a:rPr lang="en-US" sz="3200" b="1" dirty="0">
                <a:solidFill>
                  <a:srgbClr val="00275C"/>
                </a:solidFill>
                <a:latin typeface="Avenir Heavy" charset="0"/>
                <a:ea typeface="Avenir Heavy" charset="0"/>
                <a:cs typeface="Avenir Heavy" charset="0"/>
              </a:rPr>
              <a:t>What is Faculty Success (formerly Digital Measures)?</a:t>
            </a:r>
            <a:br>
              <a:rPr lang="en-US" sz="2800" b="1" dirty="0">
                <a:solidFill>
                  <a:srgbClr val="00275C"/>
                </a:solidFill>
                <a:latin typeface="Avenir Black" charset="0"/>
                <a:ea typeface="Avenir Black" charset="0"/>
                <a:cs typeface="Avenir Black" charset="0"/>
              </a:rPr>
            </a:br>
            <a:r>
              <a:rPr lang="en-US" sz="2400" dirty="0">
                <a:solidFill>
                  <a:srgbClr val="00275C"/>
                </a:solidFill>
                <a:latin typeface="Avenir Medium" charset="0"/>
                <a:ea typeface="Avenir Medium" charset="0"/>
                <a:cs typeface="Avenir Medium" charset="0"/>
              </a:rPr>
              <a:t>“</a:t>
            </a:r>
            <a:r>
              <a:rPr lang="en-US" sz="2400" i="1" dirty="0">
                <a:solidFill>
                  <a:srgbClr val="00275C"/>
                </a:solidFill>
                <a:latin typeface="Avenir Medium" charset="0"/>
                <a:ea typeface="Avenir Medium" charset="0"/>
                <a:cs typeface="Avenir Medium" charset="0"/>
              </a:rPr>
              <a:t>Enter once, use infinitely.”</a:t>
            </a:r>
            <a:endParaRPr lang="en-US" sz="2400" dirty="0">
              <a:solidFill>
                <a:srgbClr val="00275C"/>
              </a:solidFill>
              <a:latin typeface="Avenir Medium" charset="0"/>
              <a:ea typeface="Avenir Medium" charset="0"/>
              <a:cs typeface="Avenir Medium" charset="0"/>
            </a:endParaRP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589564" y="1860464"/>
            <a:ext cx="10854440" cy="523220"/>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rgbClr val="00275C"/>
                </a:solidFill>
              </a:rPr>
              <a:t>Pages of Publication to enter? Use the </a:t>
            </a:r>
            <a:r>
              <a:rPr lang="en-US" sz="2800" b="1" dirty="0">
                <a:solidFill>
                  <a:srgbClr val="00275C"/>
                </a:solidFill>
              </a:rPr>
              <a:t>Import Tool</a:t>
            </a:r>
            <a:endParaRPr lang="en-US" sz="2800" dirty="0">
              <a:solidFill>
                <a:srgbClr val="00275C"/>
              </a:solidFill>
            </a:endParaRPr>
          </a:p>
        </p:txBody>
      </p:sp>
      <p:sp>
        <p:nvSpPr>
          <p:cNvPr id="3" name="TextBox 2">
            <a:extLst>
              <a:ext uri="{FF2B5EF4-FFF2-40B4-BE49-F238E27FC236}">
                <a16:creationId xmlns:a16="http://schemas.microsoft.com/office/drawing/2014/main" id="{3EB456A3-56E9-4896-8D3F-326F1DEEE1A2}"/>
              </a:ext>
            </a:extLst>
          </p:cNvPr>
          <p:cNvSpPr txBox="1"/>
          <p:nvPr/>
        </p:nvSpPr>
        <p:spPr>
          <a:xfrm>
            <a:off x="343347" y="286686"/>
            <a:ext cx="9168401" cy="707886"/>
          </a:xfrm>
          <a:prstGeom prst="rect">
            <a:avLst/>
          </a:prstGeom>
          <a:noFill/>
        </p:spPr>
        <p:txBody>
          <a:bodyPr wrap="square" rtlCol="0">
            <a:spAutoFit/>
          </a:bodyPr>
          <a:lstStyle/>
          <a:p>
            <a:r>
              <a:rPr lang="en-US" sz="4000" b="1" dirty="0">
                <a:solidFill>
                  <a:srgbClr val="00275C"/>
                </a:solidFill>
                <a:latin typeface="Calibri" panose="020F0502020204030204" pitchFamily="34" charset="0"/>
                <a:cs typeface="Calibri" panose="020F0502020204030204" pitchFamily="34" charset="0"/>
              </a:rPr>
              <a:t>Use Integrated Tools to save time</a:t>
            </a:r>
          </a:p>
        </p:txBody>
      </p:sp>
      <p:pic>
        <p:nvPicPr>
          <p:cNvPr id="7" name="Picture 6">
            <a:extLst>
              <a:ext uri="{FF2B5EF4-FFF2-40B4-BE49-F238E27FC236}">
                <a16:creationId xmlns:a16="http://schemas.microsoft.com/office/drawing/2014/main" id="{FB1FBB7B-5B01-4A54-BD44-3FA3ACE23723}"/>
              </a:ext>
            </a:extLst>
          </p:cNvPr>
          <p:cNvPicPr>
            <a:picLocks noChangeAspect="1"/>
          </p:cNvPicPr>
          <p:nvPr/>
        </p:nvPicPr>
        <p:blipFill>
          <a:blip r:embed="rId3"/>
          <a:stretch>
            <a:fillRect/>
          </a:stretch>
        </p:blipFill>
        <p:spPr>
          <a:xfrm>
            <a:off x="854765" y="2598208"/>
            <a:ext cx="9899374" cy="2827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732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13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vert="horz" lIns="91440" tIns="45720" rIns="91440" bIns="45720" rtlCol="0" anchor="ctr">
            <a:normAutofit/>
          </a:bodyPr>
          <a:lstStyle/>
          <a:p>
            <a:r>
              <a:rPr lang="en-US" b="1"/>
              <a:t>Screens to review throughout the year:</a:t>
            </a:r>
            <a:endParaRPr lang="en-US"/>
          </a:p>
        </p:txBody>
      </p:sp>
      <p:sp>
        <p:nvSpPr>
          <p:cNvPr id="6" name="TextBox 5"/>
          <p:cNvSpPr txBox="1"/>
          <p:nvPr/>
        </p:nvSpPr>
        <p:spPr>
          <a:xfrm>
            <a:off x="701550" y="2263723"/>
            <a:ext cx="5387967" cy="3843666"/>
          </a:xfrm>
          <a:prstGeom prst="rect">
            <a:avLst/>
          </a:prstGeom>
        </p:spPr>
        <p:txBody>
          <a:bodyPr vert="horz" lIns="91440" tIns="45720" rIns="91440" bIns="45720" rtlCol="0">
            <a:normAutofit/>
          </a:bodyPr>
          <a:lstStyle/>
          <a:p>
            <a:pPr marL="457200" indent="-228600" defTabSz="914400">
              <a:lnSpc>
                <a:spcPct val="90000"/>
              </a:lnSpc>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Pay careful attention to screens and activities that you may forget whenever it’s time for your annual review:</a:t>
            </a:r>
          </a:p>
          <a:p>
            <a:pPr marL="914400" lvl="1" indent="-228600" defTabSz="914400">
              <a:lnSpc>
                <a:spcPct val="90000"/>
              </a:lnSpc>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Teaching Innovation and Curriculum Development</a:t>
            </a:r>
          </a:p>
          <a:p>
            <a:pPr marL="914400" lvl="1" indent="-228600" defTabSz="914400">
              <a:lnSpc>
                <a:spcPct val="90000"/>
              </a:lnSpc>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Mentoring</a:t>
            </a:r>
          </a:p>
          <a:p>
            <a:pPr marL="914400" lvl="1" indent="-228600" defTabSz="914400">
              <a:lnSpc>
                <a:spcPct val="90000"/>
              </a:lnSpc>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Publications</a:t>
            </a:r>
          </a:p>
          <a:p>
            <a:pPr marL="914400" lvl="1" indent="-228600" defTabSz="914400">
              <a:lnSpc>
                <a:spcPct val="90000"/>
              </a:lnSpc>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Presentations</a:t>
            </a:r>
          </a:p>
          <a:p>
            <a:pPr marL="914400" lvl="1" indent="-228600" defTabSz="914400">
              <a:lnSpc>
                <a:spcPct val="90000"/>
              </a:lnSpc>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Public Service</a:t>
            </a:r>
          </a:p>
        </p:txBody>
      </p:sp>
      <p:pic>
        <p:nvPicPr>
          <p:cNvPr id="3076" name="Picture 4" descr="Research is teaching preparation | Times Higher Education (THE)">
            <a:extLst>
              <a:ext uri="{FF2B5EF4-FFF2-40B4-BE49-F238E27FC236}">
                <a16:creationId xmlns:a16="http://schemas.microsoft.com/office/drawing/2014/main" id="{3AA23C8B-6E00-4DB4-84D8-97044CDA1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18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46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TotalTime>
  <Words>480</Words>
  <Application>Microsoft Office PowerPoint</Application>
  <PresentationFormat>Widescreen</PresentationFormat>
  <Paragraphs>58</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Black</vt:lpstr>
      <vt:lpstr>Avenir Heavy</vt:lpstr>
      <vt:lpstr>Avenir Medium</vt:lpstr>
      <vt:lpstr>Calibri</vt:lpstr>
      <vt:lpstr>Calibri Light</vt:lpstr>
      <vt:lpstr>Office Theme</vt:lpstr>
      <vt:lpstr>FACULTY SUCCESS</vt:lpstr>
      <vt:lpstr>What is Faculty Success (formerly Digital Measures)? “Enter once, use infinitely.”</vt:lpstr>
      <vt:lpstr>How does MTSU use Faculty Success?</vt:lpstr>
      <vt:lpstr>Managing Faculty Activities/Accomplishments</vt:lpstr>
      <vt:lpstr>How often should I log into Faculty Success?</vt:lpstr>
      <vt:lpstr>What is Faculty Success (formerly Digital Measures)? “Enter once, use infinitely.”</vt:lpstr>
      <vt:lpstr>What is Faculty Success (formerly Digital Measures)? “Enter once, use infinitely.”</vt:lpstr>
      <vt:lpstr>What is Faculty Success (formerly Digital Measures)? “Enter once, use infinitely.”</vt:lpstr>
      <vt:lpstr>Screens to review throughout the year: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Angie Price</cp:lastModifiedBy>
  <cp:revision>18</cp:revision>
  <dcterms:created xsi:type="dcterms:W3CDTF">2020-09-10T13:30:40Z</dcterms:created>
  <dcterms:modified xsi:type="dcterms:W3CDTF">2023-11-10T14:55:21Z</dcterms:modified>
</cp:coreProperties>
</file>