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330" r:id="rId4"/>
    <p:sldId id="295" r:id="rId5"/>
    <p:sldId id="360" r:id="rId6"/>
    <p:sldId id="326" r:id="rId7"/>
    <p:sldId id="309" r:id="rId8"/>
    <p:sldId id="282" r:id="rId9"/>
    <p:sldId id="310" r:id="rId10"/>
    <p:sldId id="333" r:id="rId11"/>
    <p:sldId id="315" r:id="rId12"/>
    <p:sldId id="299" r:id="rId13"/>
    <p:sldId id="316" r:id="rId14"/>
    <p:sldId id="318" r:id="rId15"/>
    <p:sldId id="319" r:id="rId16"/>
    <p:sldId id="361" r:id="rId17"/>
    <p:sldId id="368" r:id="rId18"/>
    <p:sldId id="320" r:id="rId19"/>
    <p:sldId id="260" r:id="rId20"/>
    <p:sldId id="321" r:id="rId21"/>
    <p:sldId id="352" r:id="rId22"/>
    <p:sldId id="353" r:id="rId23"/>
    <p:sldId id="369" r:id="rId24"/>
    <p:sldId id="344" r:id="rId25"/>
    <p:sldId id="363" r:id="rId26"/>
    <p:sldId id="367" r:id="rId27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 autoAdjust="0"/>
    <p:restoredTop sz="97035" autoAdjust="0"/>
  </p:normalViewPr>
  <p:slideViewPr>
    <p:cSldViewPr snapToGrid="0" snapToObjects="1">
      <p:cViewPr varScale="1">
        <p:scale>
          <a:sx n="106" d="100"/>
          <a:sy n="106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A6AAECA0-D210-48D9-9428-41E3E4FB8930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B1CC4343-601E-4723-AC79-18DFC85B2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0" hangingPunct="0">
              <a:defRPr sz="1200"/>
            </a:lvl1pPr>
          </a:lstStyle>
          <a:p>
            <a:pPr>
              <a:defRPr/>
            </a:pPr>
            <a:fld id="{9614980B-6AD6-465C-8729-518EF583CC1B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0" hangingPunct="0">
              <a:defRPr sz="1200"/>
            </a:lvl1pPr>
          </a:lstStyle>
          <a:p>
            <a:pPr>
              <a:defRPr/>
            </a:pPr>
            <a:fld id="{2D5CF59E-6FC1-4C0A-8E79-267F88328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Untitled-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662613"/>
            <a:ext cx="1819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79" y="2401990"/>
            <a:ext cx="8077200" cy="1281258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200" b="1" spc="-1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106" y="3684776"/>
            <a:ext cx="8077200" cy="843755"/>
          </a:xfrm>
        </p:spPr>
        <p:txBody>
          <a:bodyPr lIns="118872" tIns="0" rIns="45720" bIns="0"/>
          <a:lstStyle>
            <a:lvl1pPr marL="0" indent="0" algn="l">
              <a:buNone/>
              <a:defRPr sz="2000" b="0" spc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invGray">
          <a:xfrm>
            <a:off x="0" y="59372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0" y="5981700"/>
            <a:ext cx="9144000" cy="876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invGray">
          <a:xfrm>
            <a:off x="0" y="1279525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ltGray">
          <a:xfrm>
            <a:off x="0" y="0"/>
            <a:ext cx="9144000" cy="1276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115050"/>
            <a:ext cx="1395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7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7105"/>
            <a:ext cx="8075614" cy="43007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B224-69DF-4146-85DB-D17987C488BC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2932112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6263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5945-73A5-4326-BA07-1A18EC9D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68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invGray">
          <a:xfrm>
            <a:off x="0" y="26987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0" y="0"/>
            <a:ext cx="9144000" cy="269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2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ED829D-831C-4C91-BAA8-0430BD0922A7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B3BF73-0D80-4A2D-B07F-286901BA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invGray">
          <a:xfrm>
            <a:off x="0" y="59372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5981700"/>
            <a:ext cx="9144000" cy="876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invGray">
          <a:xfrm>
            <a:off x="0" y="1279525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0"/>
            <a:ext cx="9144000" cy="1276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1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115050"/>
            <a:ext cx="1395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2017"/>
            <a:ext cx="4038600" cy="4019790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2017"/>
            <a:ext cx="4038600" cy="40197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0A06-AC03-4C7F-AA11-2FBEF945DE54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437673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2788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90F5-AD3F-4C65-A2DA-37DDC9DC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48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invGray">
          <a:xfrm>
            <a:off x="0" y="59372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5981700"/>
            <a:ext cx="9144000" cy="876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invGray">
          <a:xfrm>
            <a:off x="0" y="1279525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ltGray">
          <a:xfrm>
            <a:off x="0" y="0"/>
            <a:ext cx="9144000" cy="1276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115050"/>
            <a:ext cx="1395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839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839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8CC7-3D66-473E-9885-4B16D3BF7F7D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6DA5-247D-4156-980E-F46EFCCA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07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invGray">
          <a:xfrm>
            <a:off x="0" y="59372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81700"/>
            <a:ext cx="9144000" cy="876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invGray">
          <a:xfrm>
            <a:off x="0" y="1279525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ltGray">
          <a:xfrm>
            <a:off x="0" y="0"/>
            <a:ext cx="9144000" cy="1276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1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115050"/>
            <a:ext cx="1395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65D-7BB3-4519-B5B9-38236F0167EE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12FD-CEC3-43D7-A0EA-8593F087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51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247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invGray">
          <a:xfrm>
            <a:off x="0" y="5937250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 bwMode="ltGray">
          <a:xfrm>
            <a:off x="0" y="5981700"/>
            <a:ext cx="9144000" cy="876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279525"/>
            <a:ext cx="9144000" cy="444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276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2088"/>
            <a:ext cx="80962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3538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7561500-5424-4E1C-80BD-412965F5061A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6350" y="6477000"/>
            <a:ext cx="4422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6288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07339C5-73A9-48E7-8BB9-AA33657FD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3" descr="Untitled-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115050"/>
            <a:ext cx="1395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  <a:cs typeface="Geneva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800" kern="1200">
          <a:solidFill>
            <a:srgbClr val="474746"/>
          </a:solidFill>
          <a:latin typeface="+mn-lt"/>
          <a:ea typeface="Geneva" charset="-128"/>
          <a:cs typeface="Geneva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2400" kern="1200">
          <a:solidFill>
            <a:srgbClr val="6D6E6D"/>
          </a:solidFill>
          <a:latin typeface="+mn-lt"/>
          <a:ea typeface="Geneva" charset="-128"/>
          <a:cs typeface="Geneva" pitchFamily="34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2B3B2"/>
        </a:buClr>
        <a:buFont typeface="Wingdings" pitchFamily="2" charset="2"/>
        <a:buChar char="§"/>
        <a:defRPr sz="2000" kern="1200">
          <a:solidFill>
            <a:srgbClr val="999A98"/>
          </a:solidFill>
          <a:latin typeface="+mn-lt"/>
          <a:ea typeface="Geneva" charset="-128"/>
          <a:cs typeface="Geneva" pitchFamily="34" charset="0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999A98"/>
        </a:buClr>
        <a:buFont typeface="Wingdings" pitchFamily="2" charset="2"/>
        <a:buChar char="§"/>
        <a:defRPr kern="1200">
          <a:solidFill>
            <a:srgbClr val="B2B3B2"/>
          </a:solidFill>
          <a:latin typeface="+mn-lt"/>
          <a:ea typeface="Geneva" charset="-128"/>
          <a:cs typeface="Geneva" pitchFamily="34" charset="0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D6E6D"/>
        </a:buClr>
        <a:buFont typeface="Wingdings" pitchFamily="2" charset="2"/>
        <a:buChar char="§"/>
        <a:defRPr lang="en-US" kern="1200">
          <a:solidFill>
            <a:srgbClr val="B2B3B2"/>
          </a:solidFill>
          <a:latin typeface="+mn-lt"/>
          <a:ea typeface="Geneva" charset="-128"/>
          <a:cs typeface="Geneva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nterprise.com/car_rental/deeplinkmap.do?bid=028&amp;refId=STATET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nterprise.com/car_rental/deeplinkmap.do?bid=028&amp;refId=STATET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nterprise.com/car_rental/deeplinkmap.do?bid=028&amp;refId=STATET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nterprise.com/car_rental/deeplinkmap.do?bid=028&amp;refId=STATET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nterprise.com/car_rental/deeplinkmap.do?bid=028&amp;refId=STATET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25" y="2727325"/>
            <a:ext cx="8710613" cy="735013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Middle Tennessee State University Rental Program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12725" y="3652838"/>
            <a:ext cx="8077200" cy="844550"/>
          </a:xfrm>
          <a:noFill/>
        </p:spPr>
        <p:txBody>
          <a:bodyPr/>
          <a:lstStyle/>
          <a:p>
            <a:pPr eaLnBrk="1" hangingPunct="1"/>
            <a:endParaRPr lang="en-US" altLang="en-US" sz="180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idx="4294967295"/>
          </p:nvPr>
        </p:nvSpPr>
        <p:spPr>
          <a:xfrm>
            <a:off x="212725" y="2727325"/>
            <a:ext cx="8710613" cy="735013"/>
          </a:xfrm>
          <a:noFill/>
        </p:spPr>
        <p:txBody>
          <a:bodyPr tIns="0" bIns="0" anchor="b"/>
          <a:lstStyle/>
          <a:p>
            <a:pPr eaLnBrk="1" hangingPunct="1"/>
            <a:r>
              <a:rPr lang="en-US" altLang="en-US" sz="400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Reserve at Enterprise Rent-A-Car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212725" y="3652838"/>
            <a:ext cx="8077200" cy="844550"/>
          </a:xfrm>
          <a:noFill/>
        </p:spPr>
        <p:txBody>
          <a:bodyPr lIns="118872" tIns="0" rIns="45720" bIns="0"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smtClean="0">
              <a:solidFill>
                <a:srgbClr val="FFFFFF"/>
              </a:solidFill>
              <a:ea typeface="Geneva" pitchFamily="34" charset="0"/>
              <a:cs typeface="Genev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smtClean="0">
              <a:solidFill>
                <a:srgbClr val="FFFFFF"/>
              </a:solidFill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</a:br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>http://www.enterprise.com/car_rental/deeplinkmap.do?bid=028&amp;refId=STATETN</a:t>
            </a:r>
            <a:r>
              <a:rPr lang="en-US" altLang="en-US" smtClean="0">
                <a:ea typeface="Geneva" pitchFamily="34" charset="0"/>
                <a:cs typeface="Geneva" pitchFamily="34" charset="0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</a:rPr>
            </a:b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12160" r="18694" b="15607"/>
          <a:stretch>
            <a:fillRect/>
          </a:stretch>
        </p:blipFill>
        <p:spPr bwMode="auto">
          <a:xfrm>
            <a:off x="1174750" y="1712913"/>
            <a:ext cx="65881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696075" y="3568700"/>
            <a:ext cx="914400" cy="6000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z="3000" smtClean="0">
                <a:ea typeface="Geneva" pitchFamily="34" charset="0"/>
                <a:cs typeface="Geneva" pitchFamily="34" charset="0"/>
              </a:rPr>
              <a:t>Enterprise Reservations – Middle Tennessee State University </a:t>
            </a:r>
          </a:p>
        </p:txBody>
      </p:sp>
      <p:sp>
        <p:nvSpPr>
          <p:cNvPr id="20483" name="Oval 7"/>
          <p:cNvSpPr>
            <a:spLocks noChangeArrowheads="1"/>
          </p:cNvSpPr>
          <p:nvPr/>
        </p:nvSpPr>
        <p:spPr bwMode="auto">
          <a:xfrm>
            <a:off x="5575300" y="4764088"/>
            <a:ext cx="850900" cy="2952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9563"/>
            <a:ext cx="63754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Enterprise Reservations – Enter City,  Select Date / Time, and Vehicle Class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7475" indent="0">
              <a:buFont typeface="Wingdings" pitchFamily="2" charset="2"/>
              <a:buNone/>
            </a:pP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11978" r="19128" b="31761"/>
          <a:stretch>
            <a:fillRect/>
          </a:stretch>
        </p:blipFill>
        <p:spPr bwMode="auto">
          <a:xfrm>
            <a:off x="457200" y="1462088"/>
            <a:ext cx="76469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Enterprise Reservations – Select Vehicle </a:t>
            </a: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5957888" y="3540125"/>
            <a:ext cx="1120775" cy="33813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68450"/>
            <a:ext cx="7505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000" smtClean="0">
                <a:ea typeface="Geneva" pitchFamily="34" charset="0"/>
                <a:cs typeface="Geneva" pitchFamily="34" charset="0"/>
              </a:rPr>
              <a:t>Enterprise Reservation – Enter Information</a:t>
            </a:r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5486400" y="3746500"/>
            <a:ext cx="1031875" cy="3540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2919413" y="3111500"/>
            <a:ext cx="3097212" cy="2952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362075"/>
            <a:ext cx="688022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/>
          <a:lstStyle/>
          <a:p>
            <a:pPr algn="ctr"/>
            <a:r>
              <a:rPr lang="en-US" altLang="en-US" smtClean="0">
                <a:ea typeface="Geneva" pitchFamily="34" charset="0"/>
                <a:cs typeface="Geneva" pitchFamily="34" charset="0"/>
              </a:rPr>
              <a:t>Billing Number Required 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12341" r="18694" b="18718"/>
          <a:stretch>
            <a:fillRect/>
          </a:stretch>
        </p:blipFill>
        <p:spPr bwMode="auto">
          <a:xfrm>
            <a:off x="904875" y="1541463"/>
            <a:ext cx="74326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30538" y="3613150"/>
            <a:ext cx="23749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Billing Number Required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075613" cy="4300537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MTSU has a secure billing number</a:t>
            </a:r>
          </a:p>
          <a:p>
            <a:pPr lvl="1"/>
            <a:r>
              <a:rPr lang="en-US" altLang="en-US" smtClean="0">
                <a:ea typeface="Geneva" pitchFamily="34" charset="0"/>
              </a:rPr>
              <a:t>Must be obtained from authorized personnel</a:t>
            </a:r>
          </a:p>
          <a:p>
            <a:pPr lvl="1"/>
            <a:r>
              <a:rPr lang="en-US" altLang="en-US" smtClean="0">
                <a:ea typeface="Geneva" pitchFamily="34" charset="0"/>
              </a:rPr>
              <a:t>Must be provided at time of reservation</a:t>
            </a:r>
          </a:p>
          <a:p>
            <a:pPr lvl="1"/>
            <a:r>
              <a:rPr lang="en-US" altLang="en-US" smtClean="0">
                <a:ea typeface="Geneva" pitchFamily="34" charset="0"/>
              </a:rPr>
              <a:t>Without billing number, you must pay with credit card</a:t>
            </a:r>
          </a:p>
          <a:p>
            <a:pPr lvl="1"/>
            <a:r>
              <a:rPr lang="en-US" altLang="en-US" smtClean="0">
                <a:ea typeface="Geneva" pitchFamily="34" charset="0"/>
              </a:rPr>
              <a:t>The Enterprise branch does not have access to MTSU’s secured billing number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smtClean="0">
                <a:ea typeface="Geneva" pitchFamily="34" charset="0"/>
                <a:cs typeface="Geneva" pitchFamily="34" charset="0"/>
              </a:rPr>
              <a:t>Enterprise Reservation – Details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62801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958013" y="2078038"/>
            <a:ext cx="19494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Note: The State of Tennessee is tax exempt and the taxes will be removed at the time of rental!!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4379913" y="2522538"/>
            <a:ext cx="25781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5634038" y="5413375"/>
            <a:ext cx="1323975" cy="4254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2381250"/>
            <a:ext cx="8077200" cy="128111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Airport Reservations at National Car Rental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Agenda</a:t>
            </a:r>
          </a:p>
        </p:txBody>
      </p:sp>
      <p:sp>
        <p:nvSpPr>
          <p:cNvPr id="10243" name="Rectangle 5"/>
          <p:cNvSpPr>
            <a:spLocks noGrp="1"/>
          </p:cNvSpPr>
          <p:nvPr>
            <p:ph type="body" idx="4294967295"/>
          </p:nvPr>
        </p:nvSpPr>
        <p:spPr>
          <a:xfrm>
            <a:off x="250825" y="1462088"/>
            <a:ext cx="8096250" cy="4332287"/>
          </a:xfrm>
          <a:noFill/>
        </p:spPr>
        <p:txBody>
          <a:bodyPr/>
          <a:lstStyle/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Middle Tennessee State University Program Overview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State webpage (eLink)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Trip Optimizer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Enterprise Reservations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National Reservations</a:t>
            </a:r>
          </a:p>
          <a:p>
            <a:pPr lvl="1"/>
            <a:r>
              <a:rPr lang="en-US" altLang="en-US" sz="2000" smtClean="0">
                <a:ea typeface="Geneva" pitchFamily="34" charset="0"/>
              </a:rPr>
              <a:t>Emerald Club Benefits 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Personal Use </a:t>
            </a:r>
          </a:p>
          <a:p>
            <a:r>
              <a:rPr lang="en-US" altLang="en-US" sz="2400" smtClean="0">
                <a:ea typeface="Geneva" pitchFamily="34" charset="0"/>
                <a:cs typeface="Geneva" pitchFamily="34" charset="0"/>
              </a:rPr>
              <a:t>Q&amp;A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161925" y="0"/>
            <a:ext cx="8229600" cy="1279525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</a:br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>http://www.enterprise.com/car_rental/deeplinkmap.do?bid=028&amp;refId=STATETN</a:t>
            </a:r>
            <a:r>
              <a:rPr lang="en-US" altLang="en-US" smtClean="0">
                <a:ea typeface="Geneva" pitchFamily="34" charset="0"/>
                <a:cs typeface="Geneva" pitchFamily="34" charset="0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</a:rPr>
            </a:b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sp>
        <p:nvSpPr>
          <p:cNvPr id="28675" name="Oval 5"/>
          <p:cNvSpPr>
            <a:spLocks noChangeArrowheads="1"/>
          </p:cNvSpPr>
          <p:nvPr/>
        </p:nvSpPr>
        <p:spPr bwMode="auto">
          <a:xfrm>
            <a:off x="6370638" y="4808538"/>
            <a:ext cx="1254125" cy="3825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71600"/>
            <a:ext cx="618013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National Car Rental - Reservations</a:t>
            </a:r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5575300" y="2670175"/>
            <a:ext cx="850900" cy="30956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9563"/>
            <a:ext cx="63754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258763" y="0"/>
            <a:ext cx="8229600" cy="1279525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National Car Rental – Enter Trip Data</a:t>
            </a:r>
          </a:p>
        </p:txBody>
      </p:sp>
      <p:sp>
        <p:nvSpPr>
          <p:cNvPr id="30723" name="Line 9"/>
          <p:cNvSpPr>
            <a:spLocks noChangeShapeType="1"/>
          </p:cNvSpPr>
          <p:nvPr/>
        </p:nvSpPr>
        <p:spPr bwMode="auto">
          <a:xfrm flipH="1">
            <a:off x="2905125" y="4011613"/>
            <a:ext cx="3730625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r="36552" b="15063"/>
          <a:stretch>
            <a:fillRect/>
          </a:stretch>
        </p:blipFill>
        <p:spPr bwMode="auto">
          <a:xfrm>
            <a:off x="771525" y="1517650"/>
            <a:ext cx="723423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487738"/>
            <a:ext cx="21336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030538" y="4483100"/>
            <a:ext cx="4714875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98738" y="3695700"/>
            <a:ext cx="612775" cy="21113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Billing number required?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075613" cy="4300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MTSU has a secure billing number</a:t>
            </a:r>
          </a:p>
          <a:p>
            <a:pPr lvl="1">
              <a:defRPr/>
            </a:pPr>
            <a:r>
              <a:rPr lang="en-US" dirty="0" smtClean="0"/>
              <a:t>Must be obtained from authorized personnel</a:t>
            </a:r>
          </a:p>
          <a:p>
            <a:pPr lvl="1">
              <a:defRPr/>
            </a:pPr>
            <a:r>
              <a:rPr lang="en-US" dirty="0" smtClean="0"/>
              <a:t>Must be provided at time of reservation</a:t>
            </a:r>
          </a:p>
          <a:p>
            <a:pPr lvl="1">
              <a:defRPr/>
            </a:pPr>
            <a:r>
              <a:rPr lang="en-US" dirty="0" smtClean="0"/>
              <a:t>Without billing number, you must pay with credit card</a:t>
            </a:r>
          </a:p>
          <a:p>
            <a:pPr lvl="1">
              <a:defRPr/>
            </a:pPr>
            <a:r>
              <a:rPr lang="en-US" dirty="0" smtClean="0"/>
              <a:t>The Enterprise branch does not have access to MTSU’s secured billing number</a:t>
            </a:r>
          </a:p>
          <a:p>
            <a:pPr marL="119062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 idx="4294967295"/>
          </p:nvPr>
        </p:nvSpPr>
        <p:spPr>
          <a:xfrm>
            <a:off x="438150" y="2381250"/>
            <a:ext cx="8077200" cy="1281113"/>
          </a:xfrm>
          <a:noFill/>
        </p:spPr>
        <p:txBody>
          <a:bodyPr tIns="0" bIns="0" anchor="b"/>
          <a:lstStyle/>
          <a:p>
            <a:pPr eaLnBrk="1" hangingPunct="1"/>
            <a:r>
              <a:rPr lang="en-US" altLang="en-US" sz="420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Personal Use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</a:br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>http://www.enterprise.com/car_rental/deeplinkmap.do?bid=028&amp;refId=STATETN</a:t>
            </a:r>
            <a:r>
              <a:rPr lang="en-US" altLang="en-US" smtClean="0">
                <a:ea typeface="Geneva" pitchFamily="34" charset="0"/>
                <a:cs typeface="Geneva" pitchFamily="34" charset="0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</a:rPr>
            </a:b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28750"/>
            <a:ext cx="717232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2381250"/>
            <a:ext cx="8077200" cy="128111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 &amp;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212725" y="2727325"/>
            <a:ext cx="8710613" cy="735013"/>
          </a:xfrm>
          <a:noFill/>
        </p:spPr>
        <p:txBody>
          <a:bodyPr tIns="0" bIns="0" anchor="b"/>
          <a:lstStyle/>
          <a:p>
            <a:pPr eaLnBrk="1" hangingPunct="1"/>
            <a:r>
              <a:rPr lang="en-US" altLang="en-US" sz="360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Program Overview and Main Webpage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mtClean="0">
                <a:ea typeface="Geneva" pitchFamily="34" charset="0"/>
                <a:cs typeface="Geneva" pitchFamily="34" charset="0"/>
              </a:rPr>
              <a:t>MTSU– Program Overview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047750" y="1462088"/>
            <a:ext cx="8096250" cy="4332287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en-US" smtClean="0">
              <a:ea typeface="Geneva" pitchFamily="34" charset="0"/>
              <a:cs typeface="Genev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altLang="en-US" smtClean="0">
              <a:ea typeface="Geneva" pitchFamily="34" charset="0"/>
              <a:cs typeface="Genev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altLang="en-US" smtClean="0">
              <a:ea typeface="Geneva" pitchFamily="34" charset="0"/>
              <a:cs typeface="Genev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altLang="en-US" sz="6000" smtClean="0">
              <a:ea typeface="Geneva" pitchFamily="34" charset="0"/>
              <a:cs typeface="Geneva" pitchFamily="34" charset="0"/>
            </a:endParaRPr>
          </a:p>
        </p:txBody>
      </p:sp>
      <p:sp>
        <p:nvSpPr>
          <p:cNvPr id="12292" name="Rectangle 6"/>
          <p:cNvSpPr>
            <a:spLocks/>
          </p:cNvSpPr>
          <p:nvPr/>
        </p:nvSpPr>
        <p:spPr bwMode="auto">
          <a:xfrm>
            <a:off x="2193925" y="1462088"/>
            <a:ext cx="67405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altLang="en-US" sz="2100" b="1">
                <a:solidFill>
                  <a:srgbClr val="474746"/>
                </a:solidFill>
              </a:rPr>
              <a:t>Enterprise Rent-A-Car </a:t>
            </a:r>
          </a:p>
          <a:p>
            <a:pPr lvl="1" defTabSz="9144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altLang="en-US" sz="1900" b="1">
                <a:solidFill>
                  <a:srgbClr val="6D6E6D"/>
                </a:solidFill>
              </a:rPr>
              <a:t>127 office within Tennessee</a:t>
            </a:r>
          </a:p>
          <a:p>
            <a:pPr lvl="1" defTabSz="9144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altLang="en-US" sz="1900" b="1">
                <a:solidFill>
                  <a:srgbClr val="6D6E6D"/>
                </a:solidFill>
              </a:rPr>
              <a:t>Statewide travel directed to the closest rental location</a:t>
            </a:r>
          </a:p>
          <a:p>
            <a:pPr defTabSz="91440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altLang="en-US" sz="2100" b="1">
                <a:solidFill>
                  <a:srgbClr val="474746"/>
                </a:solidFill>
              </a:rPr>
              <a:t>National Car Rental </a:t>
            </a:r>
          </a:p>
          <a:p>
            <a:pPr lvl="1" defTabSz="9144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altLang="en-US" sz="1900" b="1">
                <a:solidFill>
                  <a:srgbClr val="6D6E6D"/>
                </a:solidFill>
              </a:rPr>
              <a:t>Airport Travel </a:t>
            </a:r>
          </a:p>
          <a:p>
            <a:pPr lvl="1" defTabSz="9144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altLang="en-US" sz="1900" b="1">
                <a:solidFill>
                  <a:srgbClr val="6D6E6D"/>
                </a:solidFill>
              </a:rPr>
              <a:t>Emerald Club  </a:t>
            </a:r>
          </a:p>
          <a:p>
            <a:pPr defTabSz="91440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altLang="en-US" sz="2100" b="1">
                <a:solidFill>
                  <a:srgbClr val="474746"/>
                </a:solidFill>
              </a:rPr>
              <a:t>Q&amp;A</a:t>
            </a:r>
          </a:p>
          <a:p>
            <a:pPr defTabSz="914400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altLang="en-US" sz="2100" b="1">
              <a:solidFill>
                <a:srgbClr val="474746"/>
              </a:solidFill>
            </a:endParaRPr>
          </a:p>
          <a:p>
            <a:pPr defTabSz="914400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2100" b="1">
                <a:solidFill>
                  <a:srgbClr val="474746"/>
                </a:solidFill>
              </a:rPr>
              <a:t>Agency Billing included for Enterprise &amp; National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814513"/>
            <a:ext cx="2247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What Brand Do I Use?</a:t>
            </a:r>
          </a:p>
        </p:txBody>
      </p:sp>
      <p:pic>
        <p:nvPicPr>
          <p:cNvPr id="1331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52650"/>
            <a:ext cx="63246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212725" y="2727325"/>
            <a:ext cx="8710613" cy="735013"/>
          </a:xfrm>
          <a:noFill/>
        </p:spPr>
        <p:txBody>
          <a:bodyPr tIns="0" bIns="0" anchor="b"/>
          <a:lstStyle/>
          <a:p>
            <a:pPr eaLnBrk="1" hangingPunct="1"/>
            <a:r>
              <a:rPr lang="en-US" altLang="en-US" sz="4000" smtClean="0">
                <a:solidFill>
                  <a:srgbClr val="FFFFFF"/>
                </a:solidFill>
                <a:ea typeface="Geneva" pitchFamily="34" charset="0"/>
                <a:cs typeface="Geneva" pitchFamily="34" charset="0"/>
              </a:rPr>
              <a:t>Trip Optimizer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212725" y="3652838"/>
            <a:ext cx="8077200" cy="844550"/>
          </a:xfrm>
          <a:noFill/>
        </p:spPr>
        <p:txBody>
          <a:bodyPr lIns="118872" tIns="0" rIns="45720" bIns="0"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z="2000" b="1" smtClean="0">
              <a:solidFill>
                <a:srgbClr val="FFFFFF"/>
              </a:solidFill>
              <a:ea typeface="Geneva" pitchFamily="34" charset="0"/>
              <a:cs typeface="Geneva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smtClean="0">
              <a:solidFill>
                <a:srgbClr val="FFFFFF"/>
              </a:solidFill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</a:br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>http://www.enterprise.com/car_rental/deeplinkmap.do?bid=028&amp;refId=STATETN</a:t>
            </a:r>
            <a:r>
              <a:rPr lang="en-US" altLang="en-US" smtClean="0">
                <a:ea typeface="Geneva" pitchFamily="34" charset="0"/>
                <a:cs typeface="Geneva" pitchFamily="34" charset="0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</a:rPr>
            </a:b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12160" r="18694" b="15607"/>
          <a:stretch>
            <a:fillRect/>
          </a:stretch>
        </p:blipFill>
        <p:spPr bwMode="auto">
          <a:xfrm>
            <a:off x="1057275" y="1712913"/>
            <a:ext cx="69659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32500" y="2393950"/>
            <a:ext cx="979488" cy="484188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</a:br>
            <a:r>
              <a:rPr lang="en-US" altLang="en-US" smtClean="0">
                <a:ea typeface="Geneva" pitchFamily="34" charset="0"/>
                <a:cs typeface="Geneva" pitchFamily="34" charset="0"/>
                <a:hlinkClick r:id="rId2"/>
              </a:rPr>
              <a:t>http://www.enterprise.com/car_rental/deeplinkmap.do?bid=028&amp;refId=STATETN</a:t>
            </a:r>
            <a:r>
              <a:rPr lang="en-US" altLang="en-US" smtClean="0">
                <a:ea typeface="Geneva" pitchFamily="34" charset="0"/>
                <a:cs typeface="Geneva" pitchFamily="34" charset="0"/>
              </a:rPr>
              <a:t/>
            </a:r>
            <a:br>
              <a:rPr lang="en-US" altLang="en-US" smtClean="0">
                <a:ea typeface="Geneva" pitchFamily="34" charset="0"/>
                <a:cs typeface="Geneva" pitchFamily="34" charset="0"/>
              </a:rPr>
            </a:br>
            <a:endParaRPr lang="en-US" alt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55738"/>
            <a:ext cx="7277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Geneva" pitchFamily="34" charset="0"/>
                <a:cs typeface="Geneva" pitchFamily="34" charset="0"/>
              </a:rPr>
              <a:t>Roundtrip – One Day trip to Knoxville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924425" y="3821113"/>
            <a:ext cx="3922713" cy="1046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u="sng" smtClean="0">
                <a:solidFill>
                  <a:schemeClr val="accent2"/>
                </a:solidFill>
                <a:ea typeface="Geneva" pitchFamily="34" charset="0"/>
                <a:cs typeface="Geneva" pitchFamily="34" charset="0"/>
              </a:rPr>
              <a:t>Trip Savings $101.66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8"/>
            <a:ext cx="48260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462088"/>
            <a:ext cx="40433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870575" y="2095500"/>
            <a:ext cx="1327150" cy="4714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640638" y="2566988"/>
            <a:ext cx="1327150" cy="4714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100F0F"/>
      </a:dk2>
      <a:lt2>
        <a:srgbClr val="B2B3B2"/>
      </a:lt2>
      <a:accent1>
        <a:srgbClr val="006739"/>
      </a:accent1>
      <a:accent2>
        <a:srgbClr val="008B4A"/>
      </a:accent2>
      <a:accent3>
        <a:srgbClr val="B2B3B2"/>
      </a:accent3>
      <a:accent4>
        <a:srgbClr val="999A98"/>
      </a:accent4>
      <a:accent5>
        <a:srgbClr val="6D6E6D"/>
      </a:accent5>
      <a:accent6>
        <a:srgbClr val="474746"/>
      </a:accent6>
      <a:hlink>
        <a:srgbClr val="008B4A"/>
      </a:hlink>
      <a:folHlink>
        <a:srgbClr val="0068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00F0F"/>
    </a:dk2>
    <a:lt2>
      <a:srgbClr val="B2B3B2"/>
    </a:lt2>
    <a:accent1>
      <a:srgbClr val="006739"/>
    </a:accent1>
    <a:accent2>
      <a:srgbClr val="008B4A"/>
    </a:accent2>
    <a:accent3>
      <a:srgbClr val="B2B3B2"/>
    </a:accent3>
    <a:accent4>
      <a:srgbClr val="999A98"/>
    </a:accent4>
    <a:accent5>
      <a:srgbClr val="6D6E6D"/>
    </a:accent5>
    <a:accent6>
      <a:srgbClr val="474746"/>
    </a:accent6>
    <a:hlink>
      <a:srgbClr val="008B4A"/>
    </a:hlink>
    <a:folHlink>
      <a:srgbClr val="006833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00F0F"/>
    </a:dk2>
    <a:lt2>
      <a:srgbClr val="B2B3B2"/>
    </a:lt2>
    <a:accent1>
      <a:srgbClr val="006739"/>
    </a:accent1>
    <a:accent2>
      <a:srgbClr val="008B4A"/>
    </a:accent2>
    <a:accent3>
      <a:srgbClr val="B2B3B2"/>
    </a:accent3>
    <a:accent4>
      <a:srgbClr val="999A98"/>
    </a:accent4>
    <a:accent5>
      <a:srgbClr val="6D6E6D"/>
    </a:accent5>
    <a:accent6>
      <a:srgbClr val="474746"/>
    </a:accent6>
    <a:hlink>
      <a:srgbClr val="008B4A"/>
    </a:hlink>
    <a:folHlink>
      <a:srgbClr val="0068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4837</TotalTime>
  <Words>263</Words>
  <Application>Microsoft Office PowerPoint</Application>
  <PresentationFormat>On-screen Show (4:3)</PresentationFormat>
  <Paragraphs>57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Geneva</vt:lpstr>
      <vt:lpstr>Wingdings</vt:lpstr>
      <vt:lpstr>Calibri</vt:lpstr>
      <vt:lpstr>Module</vt:lpstr>
      <vt:lpstr>Middle Tennessee State University Rental Program</vt:lpstr>
      <vt:lpstr>Agenda</vt:lpstr>
      <vt:lpstr>Program Overview and Main Webpage</vt:lpstr>
      <vt:lpstr>MTSU– Program Overview</vt:lpstr>
      <vt:lpstr>What Brand Do I Use?</vt:lpstr>
      <vt:lpstr>Trip Optimizer</vt:lpstr>
      <vt:lpstr> http://www.enterprise.com/car_rental/deeplinkmap.do?bid=028&amp;refId=STATETN </vt:lpstr>
      <vt:lpstr> http://www.enterprise.com/car_rental/deeplinkmap.do?bid=028&amp;refId=STATETN </vt:lpstr>
      <vt:lpstr>Roundtrip – One Day trip to Knoxville</vt:lpstr>
      <vt:lpstr>Reserve at Enterprise Rent-A-Car</vt:lpstr>
      <vt:lpstr> http://www.enterprise.com/car_rental/deeplinkmap.do?bid=028&amp;refId=STATETN </vt:lpstr>
      <vt:lpstr>Enterprise Reservations – Middle Tennessee State University </vt:lpstr>
      <vt:lpstr>Enterprise Reservations – Enter City,  Select Date / Time, and Vehicle Class</vt:lpstr>
      <vt:lpstr>Enterprise Reservations – Select Vehicle </vt:lpstr>
      <vt:lpstr>Enterprise Reservation – Enter Information</vt:lpstr>
      <vt:lpstr>Billing Number Required ?</vt:lpstr>
      <vt:lpstr>Billing Number Required</vt:lpstr>
      <vt:lpstr>Enterprise Reservation – Details</vt:lpstr>
      <vt:lpstr>Airport Reservations at National Car Rental</vt:lpstr>
      <vt:lpstr> http://www.enterprise.com/car_rental/deeplinkmap.do?bid=028&amp;refId=STATETN </vt:lpstr>
      <vt:lpstr>National Car Rental - Reservations</vt:lpstr>
      <vt:lpstr>National Car Rental – Enter Trip Data</vt:lpstr>
      <vt:lpstr>Billing number required? </vt:lpstr>
      <vt:lpstr>Personal Use </vt:lpstr>
      <vt:lpstr> http://www.enterprise.com/car_rental/deeplinkmap.do?bid=028&amp;refId=STATETN </vt:lpstr>
      <vt:lpstr>Q &amp; A</vt:lpstr>
    </vt:vector>
  </TitlesOfParts>
  <Company>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Value Proposition</dc:title>
  <dc:creator>enterprise rent-a-car</dc:creator>
  <cp:lastModifiedBy>Jackie Michaud</cp:lastModifiedBy>
  <cp:revision>85</cp:revision>
  <dcterms:created xsi:type="dcterms:W3CDTF">2011-09-16T18:07:51Z</dcterms:created>
  <dcterms:modified xsi:type="dcterms:W3CDTF">2013-11-01T15:41:18Z</dcterms:modified>
</cp:coreProperties>
</file>