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7" r:id="rId9"/>
    <p:sldId id="263" r:id="rId10"/>
    <p:sldId id="268" r:id="rId11"/>
    <p:sldId id="262" r:id="rId12"/>
    <p:sldId id="289" r:id="rId13"/>
    <p:sldId id="290" r:id="rId14"/>
    <p:sldId id="265" r:id="rId15"/>
    <p:sldId id="270" r:id="rId16"/>
    <p:sldId id="271" r:id="rId17"/>
    <p:sldId id="272" r:id="rId18"/>
    <p:sldId id="274" r:id="rId19"/>
    <p:sldId id="276" r:id="rId20"/>
    <p:sldId id="280" r:id="rId21"/>
    <p:sldId id="278" r:id="rId22"/>
    <p:sldId id="279" r:id="rId23"/>
    <p:sldId id="281" r:id="rId24"/>
    <p:sldId id="284" r:id="rId25"/>
    <p:sldId id="285" r:id="rId26"/>
    <p:sldId id="283" r:id="rId27"/>
    <p:sldId id="286" r:id="rId28"/>
    <p:sldId id="287" r:id="rId29"/>
  </p:sldIdLst>
  <p:sldSz cx="12192000" cy="6858000"/>
  <p:notesSz cx="695325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Cyndi.Smith@mtsu.edu" TargetMode="External"/><Relationship Id="rId2" Type="http://schemas.openxmlformats.org/officeDocument/2006/relationships/hyperlink" Target="mailto:Christy.Weir@mtsu.edu" TargetMode="External"/><Relationship Id="rId1" Type="http://schemas.openxmlformats.org/officeDocument/2006/relationships/hyperlink" Target="mailto:Tammy.Maples@mtsu.edu" TargetMode="External"/><Relationship Id="rId6" Type="http://schemas.openxmlformats.org/officeDocument/2006/relationships/hyperlink" Target="mailto:Anne.Ford@mtsu.edu" TargetMode="External"/><Relationship Id="rId5" Type="http://schemas.openxmlformats.org/officeDocument/2006/relationships/hyperlink" Target="mailto:Kimberly.Primas@mtsu.edu" TargetMode="External"/><Relationship Id="rId4" Type="http://schemas.openxmlformats.org/officeDocument/2006/relationships/hyperlink" Target="mailto:register@mtsu.edu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Cyndi.Smith@mtsu.edu" TargetMode="External"/><Relationship Id="rId2" Type="http://schemas.openxmlformats.org/officeDocument/2006/relationships/hyperlink" Target="mailto:Christy.Weir@mtsu.edu" TargetMode="External"/><Relationship Id="rId1" Type="http://schemas.openxmlformats.org/officeDocument/2006/relationships/hyperlink" Target="mailto:Tammy.Maples@mtsu.edu" TargetMode="External"/><Relationship Id="rId6" Type="http://schemas.openxmlformats.org/officeDocument/2006/relationships/hyperlink" Target="mailto:Anne.Ford@mtsu.edu" TargetMode="External"/><Relationship Id="rId5" Type="http://schemas.openxmlformats.org/officeDocument/2006/relationships/hyperlink" Target="mailto:Kimberly.Primas@mtsu.edu" TargetMode="External"/><Relationship Id="rId4" Type="http://schemas.openxmlformats.org/officeDocument/2006/relationships/hyperlink" Target="mailto:register@mtsu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AFB3D-DB5F-43D8-BFBD-33F6231EB5B6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13DFCA8-E869-4A22-966F-5F2239667FB9}">
      <dgm:prSet/>
      <dgm:spPr/>
      <dgm:t>
        <a:bodyPr/>
        <a:lstStyle/>
        <a:p>
          <a:r>
            <a:rPr lang="en-US" dirty="0"/>
            <a:t>Scheduling</a:t>
          </a:r>
        </a:p>
      </dgm:t>
    </dgm:pt>
    <dgm:pt modelId="{40CC336A-3D01-4539-BEA1-C23D2E4379F3}" type="parTrans" cxnId="{706B7B38-7D4F-4432-A4B5-36BCDADE670A}">
      <dgm:prSet/>
      <dgm:spPr/>
      <dgm:t>
        <a:bodyPr/>
        <a:lstStyle/>
        <a:p>
          <a:endParaRPr lang="en-US"/>
        </a:p>
      </dgm:t>
    </dgm:pt>
    <dgm:pt modelId="{B96908F4-C546-4155-AF1B-8DFAB2A24EC4}" type="sibTrans" cxnId="{706B7B38-7D4F-4432-A4B5-36BCDADE670A}">
      <dgm:prSet/>
      <dgm:spPr/>
      <dgm:t>
        <a:bodyPr/>
        <a:lstStyle/>
        <a:p>
          <a:endParaRPr lang="en-US"/>
        </a:p>
      </dgm:t>
    </dgm:pt>
    <dgm:pt modelId="{04830288-1697-4947-A169-C46489694CC4}">
      <dgm:prSet/>
      <dgm:spPr/>
      <dgm:t>
        <a:bodyPr/>
        <a:lstStyle/>
        <a:p>
          <a:r>
            <a:rPr lang="en-US" dirty="0"/>
            <a:t>Tammy Maples – </a:t>
          </a:r>
          <a:r>
            <a:rPr lang="en-US" dirty="0">
              <a:hlinkClick xmlns:r="http://schemas.openxmlformats.org/officeDocument/2006/relationships" r:id="rId1"/>
            </a:rPr>
            <a:t>Tammy.Maples@mtsu.edu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 615-898-5815 </a:t>
          </a:r>
        </a:p>
      </dgm:t>
    </dgm:pt>
    <dgm:pt modelId="{52B690FB-4E08-45C8-A26D-83CC1BF72663}" type="parTrans" cxnId="{0259F4CC-2081-4E0F-A83C-D188EA0CDCC7}">
      <dgm:prSet/>
      <dgm:spPr/>
      <dgm:t>
        <a:bodyPr/>
        <a:lstStyle/>
        <a:p>
          <a:endParaRPr lang="en-US"/>
        </a:p>
      </dgm:t>
    </dgm:pt>
    <dgm:pt modelId="{74249D02-86D5-4710-A914-975FDFE8A290}" type="sibTrans" cxnId="{0259F4CC-2081-4E0F-A83C-D188EA0CDCC7}">
      <dgm:prSet/>
      <dgm:spPr/>
      <dgm:t>
        <a:bodyPr/>
        <a:lstStyle/>
        <a:p>
          <a:endParaRPr lang="en-US"/>
        </a:p>
      </dgm:t>
    </dgm:pt>
    <dgm:pt modelId="{49310AC5-E01E-497C-9A95-B7CC4CB047B8}">
      <dgm:prSet/>
      <dgm:spPr/>
      <dgm:t>
        <a:bodyPr/>
        <a:lstStyle/>
        <a:p>
          <a:r>
            <a:rPr lang="en-US" dirty="0"/>
            <a:t>Christy Weir – </a:t>
          </a:r>
          <a:r>
            <a:rPr lang="en-US" dirty="0">
              <a:hlinkClick xmlns:r="http://schemas.openxmlformats.org/officeDocument/2006/relationships" r:id="rId2"/>
            </a:rPr>
            <a:t>Christy.Weir@mtsu.edu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615-494-7619</a:t>
          </a:r>
        </a:p>
      </dgm:t>
    </dgm:pt>
    <dgm:pt modelId="{3E5DF393-81E3-415C-A151-13FCDB43F527}" type="parTrans" cxnId="{DBEA412E-9F94-454F-B2B7-3C883EF1C234}">
      <dgm:prSet/>
      <dgm:spPr/>
      <dgm:t>
        <a:bodyPr/>
        <a:lstStyle/>
        <a:p>
          <a:endParaRPr lang="en-US"/>
        </a:p>
      </dgm:t>
    </dgm:pt>
    <dgm:pt modelId="{10E27C72-F4AB-4C41-B623-55F0119A3CC4}" type="sibTrans" cxnId="{DBEA412E-9F94-454F-B2B7-3C883EF1C234}">
      <dgm:prSet/>
      <dgm:spPr/>
      <dgm:t>
        <a:bodyPr/>
        <a:lstStyle/>
        <a:p>
          <a:endParaRPr lang="en-US"/>
        </a:p>
      </dgm:t>
    </dgm:pt>
    <dgm:pt modelId="{6FCB2187-914F-4FFF-A663-DADFB0B81046}">
      <dgm:prSet/>
      <dgm:spPr/>
      <dgm:t>
        <a:bodyPr/>
        <a:lstStyle/>
        <a:p>
          <a:r>
            <a:rPr lang="en-US" dirty="0"/>
            <a:t>Cyndi Smith – </a:t>
          </a:r>
          <a:r>
            <a:rPr lang="en-US" dirty="0">
              <a:hlinkClick xmlns:r="http://schemas.openxmlformats.org/officeDocument/2006/relationships" r:id="rId3"/>
            </a:rPr>
            <a:t>Cyndi.Smith@mtsu.edu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615-898-5817</a:t>
          </a:r>
        </a:p>
      </dgm:t>
    </dgm:pt>
    <dgm:pt modelId="{2097FCCA-3C7F-4D39-9107-E3F1B70E0C24}" type="parTrans" cxnId="{1E67549B-1FDF-4EF0-8FCB-2AB13485061F}">
      <dgm:prSet/>
      <dgm:spPr/>
      <dgm:t>
        <a:bodyPr/>
        <a:lstStyle/>
        <a:p>
          <a:endParaRPr lang="en-US"/>
        </a:p>
      </dgm:t>
    </dgm:pt>
    <dgm:pt modelId="{628AE67F-4068-4B15-BD60-7EEB241D9CE2}" type="sibTrans" cxnId="{1E67549B-1FDF-4EF0-8FCB-2AB13485061F}">
      <dgm:prSet/>
      <dgm:spPr/>
      <dgm:t>
        <a:bodyPr/>
        <a:lstStyle/>
        <a:p>
          <a:endParaRPr lang="en-US"/>
        </a:p>
      </dgm:t>
    </dgm:pt>
    <dgm:pt modelId="{C6B35900-CC5A-40BF-849C-C864A61C35BB}">
      <dgm:prSet/>
      <dgm:spPr/>
      <dgm:t>
        <a:bodyPr/>
        <a:lstStyle/>
        <a:p>
          <a:r>
            <a:rPr lang="en-US" dirty="0"/>
            <a:t>Registration</a:t>
          </a:r>
        </a:p>
      </dgm:t>
    </dgm:pt>
    <dgm:pt modelId="{72037513-1D4D-4058-9DA3-123976781C64}" type="parTrans" cxnId="{9D13B03D-E344-466F-8968-6A799E5C5365}">
      <dgm:prSet/>
      <dgm:spPr/>
      <dgm:t>
        <a:bodyPr/>
        <a:lstStyle/>
        <a:p>
          <a:endParaRPr lang="en-US"/>
        </a:p>
      </dgm:t>
    </dgm:pt>
    <dgm:pt modelId="{B277C81C-5234-494C-BFCF-B72597D842D3}" type="sibTrans" cxnId="{9D13B03D-E344-466F-8968-6A799E5C5365}">
      <dgm:prSet/>
      <dgm:spPr/>
      <dgm:t>
        <a:bodyPr/>
        <a:lstStyle/>
        <a:p>
          <a:endParaRPr lang="en-US"/>
        </a:p>
      </dgm:t>
    </dgm:pt>
    <dgm:pt modelId="{AB63A369-CAF2-46BD-A356-F8D7866A9D2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register@mtsu.edu</a:t>
          </a:r>
          <a:r>
            <a:rPr lang="en-US" dirty="0"/>
            <a:t> </a:t>
          </a:r>
        </a:p>
      </dgm:t>
    </dgm:pt>
    <dgm:pt modelId="{492DACAE-3194-477B-81CE-9C330BD91C52}" type="parTrans" cxnId="{3AC965D9-35F2-4E55-ABBA-9922E023268A}">
      <dgm:prSet/>
      <dgm:spPr/>
      <dgm:t>
        <a:bodyPr/>
        <a:lstStyle/>
        <a:p>
          <a:endParaRPr lang="en-US"/>
        </a:p>
      </dgm:t>
    </dgm:pt>
    <dgm:pt modelId="{1D36A962-60E7-4953-99BA-4216BD3080D8}" type="sibTrans" cxnId="{3AC965D9-35F2-4E55-ABBA-9922E023268A}">
      <dgm:prSet/>
      <dgm:spPr/>
      <dgm:t>
        <a:bodyPr/>
        <a:lstStyle/>
        <a:p>
          <a:endParaRPr lang="en-US"/>
        </a:p>
      </dgm:t>
    </dgm:pt>
    <dgm:pt modelId="{473A4695-ACF6-4100-AC80-4D48F555D7AA}">
      <dgm:prSet/>
      <dgm:spPr/>
      <dgm:t>
        <a:bodyPr/>
        <a:lstStyle/>
        <a:p>
          <a:r>
            <a:rPr lang="en-US" dirty="0"/>
            <a:t>Kim Primas – </a:t>
          </a:r>
          <a:r>
            <a:rPr lang="en-US" dirty="0">
              <a:hlinkClick xmlns:r="http://schemas.openxmlformats.org/officeDocument/2006/relationships" r:id="rId5"/>
            </a:rPr>
            <a:t>Kimberly.Primas@mtsu.edu</a:t>
          </a:r>
          <a:r>
            <a:rPr lang="en-US" dirty="0"/>
            <a:t>  615-494-8763</a:t>
          </a:r>
        </a:p>
      </dgm:t>
    </dgm:pt>
    <dgm:pt modelId="{796871B8-B970-4496-B08A-E53AEBF62C63}" type="parTrans" cxnId="{F60E8D51-6892-43DC-B1ED-D320450C4C3E}">
      <dgm:prSet/>
      <dgm:spPr/>
      <dgm:t>
        <a:bodyPr/>
        <a:lstStyle/>
        <a:p>
          <a:endParaRPr lang="en-US"/>
        </a:p>
      </dgm:t>
    </dgm:pt>
    <dgm:pt modelId="{9060306B-3837-4C45-AC5D-C6A2C429333B}" type="sibTrans" cxnId="{F60E8D51-6892-43DC-B1ED-D320450C4C3E}">
      <dgm:prSet/>
      <dgm:spPr/>
      <dgm:t>
        <a:bodyPr/>
        <a:lstStyle/>
        <a:p>
          <a:endParaRPr lang="en-US"/>
        </a:p>
      </dgm:t>
    </dgm:pt>
    <dgm:pt modelId="{BCD72D9B-D169-4D59-A1B3-6A9AC2A933A9}">
      <dgm:prSet/>
      <dgm:spPr/>
      <dgm:t>
        <a:bodyPr/>
        <a:lstStyle/>
        <a:p>
          <a:r>
            <a:rPr lang="en-US" dirty="0"/>
            <a:t>Anne Ford – Associate Registrar </a:t>
          </a:r>
          <a:r>
            <a:rPr lang="en-US" dirty="0">
              <a:hlinkClick xmlns:r="http://schemas.openxmlformats.org/officeDocument/2006/relationships" r:id="rId6"/>
            </a:rPr>
            <a:t>Anne.Ford@mtsu.edu</a:t>
          </a:r>
          <a:r>
            <a:rPr lang="en-US" dirty="0"/>
            <a:t> -  615-898-2161</a:t>
          </a:r>
        </a:p>
      </dgm:t>
    </dgm:pt>
    <dgm:pt modelId="{EAC0EB0B-343C-45C2-AB43-09A7863A0020}" type="parTrans" cxnId="{D915CC97-83BF-448A-9F8E-A1C59F10FF19}">
      <dgm:prSet/>
      <dgm:spPr/>
      <dgm:t>
        <a:bodyPr/>
        <a:lstStyle/>
        <a:p>
          <a:endParaRPr lang="en-US"/>
        </a:p>
      </dgm:t>
    </dgm:pt>
    <dgm:pt modelId="{49469A38-A22F-4BA3-A89D-AF35E0F70CA9}" type="sibTrans" cxnId="{D915CC97-83BF-448A-9F8E-A1C59F10FF19}">
      <dgm:prSet/>
      <dgm:spPr/>
      <dgm:t>
        <a:bodyPr/>
        <a:lstStyle/>
        <a:p>
          <a:endParaRPr lang="en-US"/>
        </a:p>
      </dgm:t>
    </dgm:pt>
    <dgm:pt modelId="{97EF2699-CFC0-4892-9872-79EB4E31AC16}" type="pres">
      <dgm:prSet presAssocID="{186AFB3D-DB5F-43D8-BFBD-33F6231EB5B6}" presName="vert0" presStyleCnt="0">
        <dgm:presLayoutVars>
          <dgm:dir/>
          <dgm:animOne val="branch"/>
          <dgm:animLvl val="lvl"/>
        </dgm:presLayoutVars>
      </dgm:prSet>
      <dgm:spPr/>
    </dgm:pt>
    <dgm:pt modelId="{F9051291-7E42-47C3-AD5C-FB69F253550E}" type="pres">
      <dgm:prSet presAssocID="{A13DFCA8-E869-4A22-966F-5F2239667FB9}" presName="thickLine" presStyleLbl="alignNode1" presStyleIdx="0" presStyleCnt="2"/>
      <dgm:spPr/>
    </dgm:pt>
    <dgm:pt modelId="{3AA49617-B91A-4908-A439-5A0884E85B09}" type="pres">
      <dgm:prSet presAssocID="{A13DFCA8-E869-4A22-966F-5F2239667FB9}" presName="horz1" presStyleCnt="0"/>
      <dgm:spPr/>
    </dgm:pt>
    <dgm:pt modelId="{216EE6A5-DB86-4C63-B12A-9988E01734A4}" type="pres">
      <dgm:prSet presAssocID="{A13DFCA8-E869-4A22-966F-5F2239667FB9}" presName="tx1" presStyleLbl="revTx" presStyleIdx="0" presStyleCnt="8"/>
      <dgm:spPr/>
    </dgm:pt>
    <dgm:pt modelId="{BB44FAA1-047D-4F12-837F-F00F64A7C20F}" type="pres">
      <dgm:prSet presAssocID="{A13DFCA8-E869-4A22-966F-5F2239667FB9}" presName="vert1" presStyleCnt="0"/>
      <dgm:spPr/>
    </dgm:pt>
    <dgm:pt modelId="{6A6EE098-4EF6-415C-BE87-D11B62524008}" type="pres">
      <dgm:prSet presAssocID="{04830288-1697-4947-A169-C46489694CC4}" presName="vertSpace2a" presStyleCnt="0"/>
      <dgm:spPr/>
    </dgm:pt>
    <dgm:pt modelId="{A9DC6C38-4D67-4C5F-86EE-161DED0D2C74}" type="pres">
      <dgm:prSet presAssocID="{04830288-1697-4947-A169-C46489694CC4}" presName="horz2" presStyleCnt="0"/>
      <dgm:spPr/>
    </dgm:pt>
    <dgm:pt modelId="{6AED0659-1E44-4515-B896-0A7CA42C6887}" type="pres">
      <dgm:prSet presAssocID="{04830288-1697-4947-A169-C46489694CC4}" presName="horzSpace2" presStyleCnt="0"/>
      <dgm:spPr/>
    </dgm:pt>
    <dgm:pt modelId="{96D39C9C-C7AF-4E39-B95D-0C78E24B298A}" type="pres">
      <dgm:prSet presAssocID="{04830288-1697-4947-A169-C46489694CC4}" presName="tx2" presStyleLbl="revTx" presStyleIdx="1" presStyleCnt="8"/>
      <dgm:spPr/>
    </dgm:pt>
    <dgm:pt modelId="{70431A6E-4D0B-4D81-A1D0-C39936D4672D}" type="pres">
      <dgm:prSet presAssocID="{04830288-1697-4947-A169-C46489694CC4}" presName="vert2" presStyleCnt="0"/>
      <dgm:spPr/>
    </dgm:pt>
    <dgm:pt modelId="{8D895FC9-6A2F-4C68-8AE5-61F8993E17B6}" type="pres">
      <dgm:prSet presAssocID="{04830288-1697-4947-A169-C46489694CC4}" presName="thinLine2b" presStyleLbl="callout" presStyleIdx="0" presStyleCnt="6"/>
      <dgm:spPr/>
    </dgm:pt>
    <dgm:pt modelId="{82A1F91E-2678-4DAE-A0B9-033ADFCB7A83}" type="pres">
      <dgm:prSet presAssocID="{04830288-1697-4947-A169-C46489694CC4}" presName="vertSpace2b" presStyleCnt="0"/>
      <dgm:spPr/>
    </dgm:pt>
    <dgm:pt modelId="{1250B5DA-2CCE-401B-8327-14ECF67D00DB}" type="pres">
      <dgm:prSet presAssocID="{49310AC5-E01E-497C-9A95-B7CC4CB047B8}" presName="horz2" presStyleCnt="0"/>
      <dgm:spPr/>
    </dgm:pt>
    <dgm:pt modelId="{2721D227-22DC-48C5-BB4D-5BE6E6FD3A32}" type="pres">
      <dgm:prSet presAssocID="{49310AC5-E01E-497C-9A95-B7CC4CB047B8}" presName="horzSpace2" presStyleCnt="0"/>
      <dgm:spPr/>
    </dgm:pt>
    <dgm:pt modelId="{35E53DCD-C9A1-402D-A1D9-7DC7530727B5}" type="pres">
      <dgm:prSet presAssocID="{49310AC5-E01E-497C-9A95-B7CC4CB047B8}" presName="tx2" presStyleLbl="revTx" presStyleIdx="2" presStyleCnt="8"/>
      <dgm:spPr/>
    </dgm:pt>
    <dgm:pt modelId="{5F8F9A87-10F1-4E0D-9EA7-FBB65D571870}" type="pres">
      <dgm:prSet presAssocID="{49310AC5-E01E-497C-9A95-B7CC4CB047B8}" presName="vert2" presStyleCnt="0"/>
      <dgm:spPr/>
    </dgm:pt>
    <dgm:pt modelId="{AC5C4A59-421A-486B-A4B9-AA3069DB6451}" type="pres">
      <dgm:prSet presAssocID="{49310AC5-E01E-497C-9A95-B7CC4CB047B8}" presName="thinLine2b" presStyleLbl="callout" presStyleIdx="1" presStyleCnt="6"/>
      <dgm:spPr/>
    </dgm:pt>
    <dgm:pt modelId="{D00600EC-3F53-48F5-85DD-E049E854D05A}" type="pres">
      <dgm:prSet presAssocID="{49310AC5-E01E-497C-9A95-B7CC4CB047B8}" presName="vertSpace2b" presStyleCnt="0"/>
      <dgm:spPr/>
    </dgm:pt>
    <dgm:pt modelId="{6C96D182-E0B3-4C1B-8ED1-2CC34AF00FC2}" type="pres">
      <dgm:prSet presAssocID="{6FCB2187-914F-4FFF-A663-DADFB0B81046}" presName="horz2" presStyleCnt="0"/>
      <dgm:spPr/>
    </dgm:pt>
    <dgm:pt modelId="{83F3CE93-6E02-4B04-9ADC-D2AF1BCB28CB}" type="pres">
      <dgm:prSet presAssocID="{6FCB2187-914F-4FFF-A663-DADFB0B81046}" presName="horzSpace2" presStyleCnt="0"/>
      <dgm:spPr/>
    </dgm:pt>
    <dgm:pt modelId="{08BF98F9-6BF0-46A4-AA22-A88B3CAC7B17}" type="pres">
      <dgm:prSet presAssocID="{6FCB2187-914F-4FFF-A663-DADFB0B81046}" presName="tx2" presStyleLbl="revTx" presStyleIdx="3" presStyleCnt="8"/>
      <dgm:spPr/>
    </dgm:pt>
    <dgm:pt modelId="{CB1D807B-A751-43D2-8FDF-1AEEFE32D35C}" type="pres">
      <dgm:prSet presAssocID="{6FCB2187-914F-4FFF-A663-DADFB0B81046}" presName="vert2" presStyleCnt="0"/>
      <dgm:spPr/>
    </dgm:pt>
    <dgm:pt modelId="{5B17D17A-D206-4E31-8CB1-1D44F3105AC5}" type="pres">
      <dgm:prSet presAssocID="{6FCB2187-914F-4FFF-A663-DADFB0B81046}" presName="thinLine2b" presStyleLbl="callout" presStyleIdx="2" presStyleCnt="6"/>
      <dgm:spPr/>
    </dgm:pt>
    <dgm:pt modelId="{8578B611-FC35-45A8-A56C-D843E4012012}" type="pres">
      <dgm:prSet presAssocID="{6FCB2187-914F-4FFF-A663-DADFB0B81046}" presName="vertSpace2b" presStyleCnt="0"/>
      <dgm:spPr/>
    </dgm:pt>
    <dgm:pt modelId="{DFB13F6F-6D8F-4225-9A97-0906BAE748D0}" type="pres">
      <dgm:prSet presAssocID="{C6B35900-CC5A-40BF-849C-C864A61C35BB}" presName="thickLine" presStyleLbl="alignNode1" presStyleIdx="1" presStyleCnt="2"/>
      <dgm:spPr/>
    </dgm:pt>
    <dgm:pt modelId="{9F17F52E-E036-4F74-B569-D882D1681CBC}" type="pres">
      <dgm:prSet presAssocID="{C6B35900-CC5A-40BF-849C-C864A61C35BB}" presName="horz1" presStyleCnt="0"/>
      <dgm:spPr/>
    </dgm:pt>
    <dgm:pt modelId="{45B33DA6-E1B4-473E-A7BE-3167FC94B559}" type="pres">
      <dgm:prSet presAssocID="{C6B35900-CC5A-40BF-849C-C864A61C35BB}" presName="tx1" presStyleLbl="revTx" presStyleIdx="4" presStyleCnt="8"/>
      <dgm:spPr/>
    </dgm:pt>
    <dgm:pt modelId="{63879E2B-1E8A-4831-9580-CA586A9D33EC}" type="pres">
      <dgm:prSet presAssocID="{C6B35900-CC5A-40BF-849C-C864A61C35BB}" presName="vert1" presStyleCnt="0"/>
      <dgm:spPr/>
    </dgm:pt>
    <dgm:pt modelId="{C82AF03B-0C0A-44BF-B127-CE620BCF69AA}" type="pres">
      <dgm:prSet presAssocID="{AB63A369-CAF2-46BD-A356-F8D7866A9D21}" presName="vertSpace2a" presStyleCnt="0"/>
      <dgm:spPr/>
    </dgm:pt>
    <dgm:pt modelId="{CDBAA0C0-9E04-4C7A-B429-BC9DB3F22E1E}" type="pres">
      <dgm:prSet presAssocID="{AB63A369-CAF2-46BD-A356-F8D7866A9D21}" presName="horz2" presStyleCnt="0"/>
      <dgm:spPr/>
    </dgm:pt>
    <dgm:pt modelId="{F7F47D89-8206-4392-ACCF-F4E1C0C01519}" type="pres">
      <dgm:prSet presAssocID="{AB63A369-CAF2-46BD-A356-F8D7866A9D21}" presName="horzSpace2" presStyleCnt="0"/>
      <dgm:spPr/>
    </dgm:pt>
    <dgm:pt modelId="{C1202F2B-802E-40BD-A7B2-C6471C386CDC}" type="pres">
      <dgm:prSet presAssocID="{AB63A369-CAF2-46BD-A356-F8D7866A9D21}" presName="tx2" presStyleLbl="revTx" presStyleIdx="5" presStyleCnt="8"/>
      <dgm:spPr/>
    </dgm:pt>
    <dgm:pt modelId="{72E2CA5A-B303-45DF-9248-74E2D2709251}" type="pres">
      <dgm:prSet presAssocID="{AB63A369-CAF2-46BD-A356-F8D7866A9D21}" presName="vert2" presStyleCnt="0"/>
      <dgm:spPr/>
    </dgm:pt>
    <dgm:pt modelId="{67E1CEB7-2ABA-4CA3-A816-032AE16763AE}" type="pres">
      <dgm:prSet presAssocID="{AB63A369-CAF2-46BD-A356-F8D7866A9D21}" presName="thinLine2b" presStyleLbl="callout" presStyleIdx="3" presStyleCnt="6"/>
      <dgm:spPr/>
    </dgm:pt>
    <dgm:pt modelId="{40DB7BD3-5400-443A-B337-B382C41E8ADD}" type="pres">
      <dgm:prSet presAssocID="{AB63A369-CAF2-46BD-A356-F8D7866A9D21}" presName="vertSpace2b" presStyleCnt="0"/>
      <dgm:spPr/>
    </dgm:pt>
    <dgm:pt modelId="{31BFB76C-5A52-4CC7-9590-AB30CE634739}" type="pres">
      <dgm:prSet presAssocID="{473A4695-ACF6-4100-AC80-4D48F555D7AA}" presName="horz2" presStyleCnt="0"/>
      <dgm:spPr/>
    </dgm:pt>
    <dgm:pt modelId="{892472EF-BDB5-472E-AE9E-DF02EA6C567A}" type="pres">
      <dgm:prSet presAssocID="{473A4695-ACF6-4100-AC80-4D48F555D7AA}" presName="horzSpace2" presStyleCnt="0"/>
      <dgm:spPr/>
    </dgm:pt>
    <dgm:pt modelId="{C9932D39-B535-437F-935D-CB71C446F72D}" type="pres">
      <dgm:prSet presAssocID="{473A4695-ACF6-4100-AC80-4D48F555D7AA}" presName="tx2" presStyleLbl="revTx" presStyleIdx="6" presStyleCnt="8"/>
      <dgm:spPr/>
    </dgm:pt>
    <dgm:pt modelId="{DC7A8D67-6FD0-427E-A5F7-1A11A6ECAAC8}" type="pres">
      <dgm:prSet presAssocID="{473A4695-ACF6-4100-AC80-4D48F555D7AA}" presName="vert2" presStyleCnt="0"/>
      <dgm:spPr/>
    </dgm:pt>
    <dgm:pt modelId="{7FD405F0-691F-48E8-91AD-8D8049667897}" type="pres">
      <dgm:prSet presAssocID="{473A4695-ACF6-4100-AC80-4D48F555D7AA}" presName="thinLine2b" presStyleLbl="callout" presStyleIdx="4" presStyleCnt="6"/>
      <dgm:spPr/>
    </dgm:pt>
    <dgm:pt modelId="{A8842AE5-E875-483A-9A3C-A0EEB7396328}" type="pres">
      <dgm:prSet presAssocID="{473A4695-ACF6-4100-AC80-4D48F555D7AA}" presName="vertSpace2b" presStyleCnt="0"/>
      <dgm:spPr/>
    </dgm:pt>
    <dgm:pt modelId="{6CC39A8A-3684-469F-9B21-F5DBFB61341B}" type="pres">
      <dgm:prSet presAssocID="{BCD72D9B-D169-4D59-A1B3-6A9AC2A933A9}" presName="horz2" presStyleCnt="0"/>
      <dgm:spPr/>
    </dgm:pt>
    <dgm:pt modelId="{D8EFFF94-AE6C-44CF-BDF4-3E4878DCDBE3}" type="pres">
      <dgm:prSet presAssocID="{BCD72D9B-D169-4D59-A1B3-6A9AC2A933A9}" presName="horzSpace2" presStyleCnt="0"/>
      <dgm:spPr/>
    </dgm:pt>
    <dgm:pt modelId="{6428A369-6ADA-41AB-8F62-0B0F63E70EC3}" type="pres">
      <dgm:prSet presAssocID="{BCD72D9B-D169-4D59-A1B3-6A9AC2A933A9}" presName="tx2" presStyleLbl="revTx" presStyleIdx="7" presStyleCnt="8"/>
      <dgm:spPr/>
    </dgm:pt>
    <dgm:pt modelId="{2F484C3A-A10B-4D6B-B8C5-3FB3316B10FF}" type="pres">
      <dgm:prSet presAssocID="{BCD72D9B-D169-4D59-A1B3-6A9AC2A933A9}" presName="vert2" presStyleCnt="0"/>
      <dgm:spPr/>
    </dgm:pt>
    <dgm:pt modelId="{A65FA9AE-113D-41DE-A420-3910CDDE5984}" type="pres">
      <dgm:prSet presAssocID="{BCD72D9B-D169-4D59-A1B3-6A9AC2A933A9}" presName="thinLine2b" presStyleLbl="callout" presStyleIdx="5" presStyleCnt="6"/>
      <dgm:spPr/>
    </dgm:pt>
    <dgm:pt modelId="{8620A40E-4010-4AD5-9BCD-4868635BA7D2}" type="pres">
      <dgm:prSet presAssocID="{BCD72D9B-D169-4D59-A1B3-6A9AC2A933A9}" presName="vertSpace2b" presStyleCnt="0"/>
      <dgm:spPr/>
    </dgm:pt>
  </dgm:ptLst>
  <dgm:cxnLst>
    <dgm:cxn modelId="{10930502-1D78-425C-8BA4-F2A8464E7BDB}" type="presOf" srcId="{C6B35900-CC5A-40BF-849C-C864A61C35BB}" destId="{45B33DA6-E1B4-473E-A7BE-3167FC94B559}" srcOrd="0" destOrd="0" presId="urn:microsoft.com/office/officeart/2008/layout/LinedList"/>
    <dgm:cxn modelId="{7AC1C503-E573-4038-AC0F-D244D43A38C0}" type="presOf" srcId="{6FCB2187-914F-4FFF-A663-DADFB0B81046}" destId="{08BF98F9-6BF0-46A4-AA22-A88B3CAC7B17}" srcOrd="0" destOrd="0" presId="urn:microsoft.com/office/officeart/2008/layout/LinedList"/>
    <dgm:cxn modelId="{46A59815-DAD6-4A8F-A6A2-025C1D597753}" type="presOf" srcId="{186AFB3D-DB5F-43D8-BFBD-33F6231EB5B6}" destId="{97EF2699-CFC0-4892-9872-79EB4E31AC16}" srcOrd="0" destOrd="0" presId="urn:microsoft.com/office/officeart/2008/layout/LinedList"/>
    <dgm:cxn modelId="{DBEA412E-9F94-454F-B2B7-3C883EF1C234}" srcId="{A13DFCA8-E869-4A22-966F-5F2239667FB9}" destId="{49310AC5-E01E-497C-9A95-B7CC4CB047B8}" srcOrd="1" destOrd="0" parTransId="{3E5DF393-81E3-415C-A151-13FCDB43F527}" sibTransId="{10E27C72-F4AB-4C41-B623-55F0119A3CC4}"/>
    <dgm:cxn modelId="{706B7B38-7D4F-4432-A4B5-36BCDADE670A}" srcId="{186AFB3D-DB5F-43D8-BFBD-33F6231EB5B6}" destId="{A13DFCA8-E869-4A22-966F-5F2239667FB9}" srcOrd="0" destOrd="0" parTransId="{40CC336A-3D01-4539-BEA1-C23D2E4379F3}" sibTransId="{B96908F4-C546-4155-AF1B-8DFAB2A24EC4}"/>
    <dgm:cxn modelId="{0E24613A-E5F8-42FF-9C36-CE2DFDB58577}" type="presOf" srcId="{BCD72D9B-D169-4D59-A1B3-6A9AC2A933A9}" destId="{6428A369-6ADA-41AB-8F62-0B0F63E70EC3}" srcOrd="0" destOrd="0" presId="urn:microsoft.com/office/officeart/2008/layout/LinedList"/>
    <dgm:cxn modelId="{B82C873A-9C1B-4A4E-B0CE-9A6B81E2FCAC}" type="presOf" srcId="{AB63A369-CAF2-46BD-A356-F8D7866A9D21}" destId="{C1202F2B-802E-40BD-A7B2-C6471C386CDC}" srcOrd="0" destOrd="0" presId="urn:microsoft.com/office/officeart/2008/layout/LinedList"/>
    <dgm:cxn modelId="{9D13B03D-E344-466F-8968-6A799E5C5365}" srcId="{186AFB3D-DB5F-43D8-BFBD-33F6231EB5B6}" destId="{C6B35900-CC5A-40BF-849C-C864A61C35BB}" srcOrd="1" destOrd="0" parTransId="{72037513-1D4D-4058-9DA3-123976781C64}" sibTransId="{B277C81C-5234-494C-BFCF-B72597D842D3}"/>
    <dgm:cxn modelId="{C5E0A942-48BD-4669-867F-FDD3006B50E4}" type="presOf" srcId="{A13DFCA8-E869-4A22-966F-5F2239667FB9}" destId="{216EE6A5-DB86-4C63-B12A-9988E01734A4}" srcOrd="0" destOrd="0" presId="urn:microsoft.com/office/officeart/2008/layout/LinedList"/>
    <dgm:cxn modelId="{C5F29B6F-D696-40A5-8B4E-BB48A666707C}" type="presOf" srcId="{04830288-1697-4947-A169-C46489694CC4}" destId="{96D39C9C-C7AF-4E39-B95D-0C78E24B298A}" srcOrd="0" destOrd="0" presId="urn:microsoft.com/office/officeart/2008/layout/LinedList"/>
    <dgm:cxn modelId="{F60E8D51-6892-43DC-B1ED-D320450C4C3E}" srcId="{C6B35900-CC5A-40BF-849C-C864A61C35BB}" destId="{473A4695-ACF6-4100-AC80-4D48F555D7AA}" srcOrd="1" destOrd="0" parTransId="{796871B8-B970-4496-B08A-E53AEBF62C63}" sibTransId="{9060306B-3837-4C45-AC5D-C6A2C429333B}"/>
    <dgm:cxn modelId="{D915CC97-83BF-448A-9F8E-A1C59F10FF19}" srcId="{C6B35900-CC5A-40BF-849C-C864A61C35BB}" destId="{BCD72D9B-D169-4D59-A1B3-6A9AC2A933A9}" srcOrd="2" destOrd="0" parTransId="{EAC0EB0B-343C-45C2-AB43-09A7863A0020}" sibTransId="{49469A38-A22F-4BA3-A89D-AF35E0F70CA9}"/>
    <dgm:cxn modelId="{1E67549B-1FDF-4EF0-8FCB-2AB13485061F}" srcId="{A13DFCA8-E869-4A22-966F-5F2239667FB9}" destId="{6FCB2187-914F-4FFF-A663-DADFB0B81046}" srcOrd="2" destOrd="0" parTransId="{2097FCCA-3C7F-4D39-9107-E3F1B70E0C24}" sibTransId="{628AE67F-4068-4B15-BD60-7EEB241D9CE2}"/>
    <dgm:cxn modelId="{0DBD86B3-2111-4F69-885B-CE1876449BD4}" type="presOf" srcId="{473A4695-ACF6-4100-AC80-4D48F555D7AA}" destId="{C9932D39-B535-437F-935D-CB71C446F72D}" srcOrd="0" destOrd="0" presId="urn:microsoft.com/office/officeart/2008/layout/LinedList"/>
    <dgm:cxn modelId="{69207FB8-CC3D-4657-B4E9-4843AF27715B}" type="presOf" srcId="{49310AC5-E01E-497C-9A95-B7CC4CB047B8}" destId="{35E53DCD-C9A1-402D-A1D9-7DC7530727B5}" srcOrd="0" destOrd="0" presId="urn:microsoft.com/office/officeart/2008/layout/LinedList"/>
    <dgm:cxn modelId="{0259F4CC-2081-4E0F-A83C-D188EA0CDCC7}" srcId="{A13DFCA8-E869-4A22-966F-5F2239667FB9}" destId="{04830288-1697-4947-A169-C46489694CC4}" srcOrd="0" destOrd="0" parTransId="{52B690FB-4E08-45C8-A26D-83CC1BF72663}" sibTransId="{74249D02-86D5-4710-A914-975FDFE8A290}"/>
    <dgm:cxn modelId="{3AC965D9-35F2-4E55-ABBA-9922E023268A}" srcId="{C6B35900-CC5A-40BF-849C-C864A61C35BB}" destId="{AB63A369-CAF2-46BD-A356-F8D7866A9D21}" srcOrd="0" destOrd="0" parTransId="{492DACAE-3194-477B-81CE-9C330BD91C52}" sibTransId="{1D36A962-60E7-4953-99BA-4216BD3080D8}"/>
    <dgm:cxn modelId="{2D9FF215-F715-4665-9C19-C39DFC0253CA}" type="presParOf" srcId="{97EF2699-CFC0-4892-9872-79EB4E31AC16}" destId="{F9051291-7E42-47C3-AD5C-FB69F253550E}" srcOrd="0" destOrd="0" presId="urn:microsoft.com/office/officeart/2008/layout/LinedList"/>
    <dgm:cxn modelId="{C6ADC013-6890-40E2-B68A-BC1293B97B86}" type="presParOf" srcId="{97EF2699-CFC0-4892-9872-79EB4E31AC16}" destId="{3AA49617-B91A-4908-A439-5A0884E85B09}" srcOrd="1" destOrd="0" presId="urn:microsoft.com/office/officeart/2008/layout/LinedList"/>
    <dgm:cxn modelId="{CE7970D8-3FF0-43BE-880B-DF65CC593184}" type="presParOf" srcId="{3AA49617-B91A-4908-A439-5A0884E85B09}" destId="{216EE6A5-DB86-4C63-B12A-9988E01734A4}" srcOrd="0" destOrd="0" presId="urn:microsoft.com/office/officeart/2008/layout/LinedList"/>
    <dgm:cxn modelId="{52782D75-B9B7-4C28-9856-EA77A2C84AC8}" type="presParOf" srcId="{3AA49617-B91A-4908-A439-5A0884E85B09}" destId="{BB44FAA1-047D-4F12-837F-F00F64A7C20F}" srcOrd="1" destOrd="0" presId="urn:microsoft.com/office/officeart/2008/layout/LinedList"/>
    <dgm:cxn modelId="{5D76C352-6F4A-452F-BB8A-1EDEF72EEEAB}" type="presParOf" srcId="{BB44FAA1-047D-4F12-837F-F00F64A7C20F}" destId="{6A6EE098-4EF6-415C-BE87-D11B62524008}" srcOrd="0" destOrd="0" presId="urn:microsoft.com/office/officeart/2008/layout/LinedList"/>
    <dgm:cxn modelId="{6DD6CE74-7948-40AC-8CC0-A20F53E612CE}" type="presParOf" srcId="{BB44FAA1-047D-4F12-837F-F00F64A7C20F}" destId="{A9DC6C38-4D67-4C5F-86EE-161DED0D2C74}" srcOrd="1" destOrd="0" presId="urn:microsoft.com/office/officeart/2008/layout/LinedList"/>
    <dgm:cxn modelId="{92E683B2-DDFF-4351-AD41-42DB6E40600C}" type="presParOf" srcId="{A9DC6C38-4D67-4C5F-86EE-161DED0D2C74}" destId="{6AED0659-1E44-4515-B896-0A7CA42C6887}" srcOrd="0" destOrd="0" presId="urn:microsoft.com/office/officeart/2008/layout/LinedList"/>
    <dgm:cxn modelId="{01C4ED3B-6847-4DDE-94BB-9D0B43C7A9DF}" type="presParOf" srcId="{A9DC6C38-4D67-4C5F-86EE-161DED0D2C74}" destId="{96D39C9C-C7AF-4E39-B95D-0C78E24B298A}" srcOrd="1" destOrd="0" presId="urn:microsoft.com/office/officeart/2008/layout/LinedList"/>
    <dgm:cxn modelId="{FF54609D-EF2C-434A-B242-DDE66A55B18F}" type="presParOf" srcId="{A9DC6C38-4D67-4C5F-86EE-161DED0D2C74}" destId="{70431A6E-4D0B-4D81-A1D0-C39936D4672D}" srcOrd="2" destOrd="0" presId="urn:microsoft.com/office/officeart/2008/layout/LinedList"/>
    <dgm:cxn modelId="{5A3364EA-671D-44A7-9618-CBFF1E82CDEA}" type="presParOf" srcId="{BB44FAA1-047D-4F12-837F-F00F64A7C20F}" destId="{8D895FC9-6A2F-4C68-8AE5-61F8993E17B6}" srcOrd="2" destOrd="0" presId="urn:microsoft.com/office/officeart/2008/layout/LinedList"/>
    <dgm:cxn modelId="{F55C0D9B-AEC9-4D51-B5ED-D7F2E771AD2C}" type="presParOf" srcId="{BB44FAA1-047D-4F12-837F-F00F64A7C20F}" destId="{82A1F91E-2678-4DAE-A0B9-033ADFCB7A83}" srcOrd="3" destOrd="0" presId="urn:microsoft.com/office/officeart/2008/layout/LinedList"/>
    <dgm:cxn modelId="{75625BFA-E979-44D6-ADF6-B2B0D4B17EFB}" type="presParOf" srcId="{BB44FAA1-047D-4F12-837F-F00F64A7C20F}" destId="{1250B5DA-2CCE-401B-8327-14ECF67D00DB}" srcOrd="4" destOrd="0" presId="urn:microsoft.com/office/officeart/2008/layout/LinedList"/>
    <dgm:cxn modelId="{B2439A7D-EC53-4BE3-90CC-89F4A6EEE237}" type="presParOf" srcId="{1250B5DA-2CCE-401B-8327-14ECF67D00DB}" destId="{2721D227-22DC-48C5-BB4D-5BE6E6FD3A32}" srcOrd="0" destOrd="0" presId="urn:microsoft.com/office/officeart/2008/layout/LinedList"/>
    <dgm:cxn modelId="{CAF11C1C-0D48-4D8F-9800-5B8DB2050CDF}" type="presParOf" srcId="{1250B5DA-2CCE-401B-8327-14ECF67D00DB}" destId="{35E53DCD-C9A1-402D-A1D9-7DC7530727B5}" srcOrd="1" destOrd="0" presId="urn:microsoft.com/office/officeart/2008/layout/LinedList"/>
    <dgm:cxn modelId="{43240356-C8EF-4243-B277-3F74B8DF56B4}" type="presParOf" srcId="{1250B5DA-2CCE-401B-8327-14ECF67D00DB}" destId="{5F8F9A87-10F1-4E0D-9EA7-FBB65D571870}" srcOrd="2" destOrd="0" presId="urn:microsoft.com/office/officeart/2008/layout/LinedList"/>
    <dgm:cxn modelId="{821360BF-4EDA-4C58-B254-9E26AE1AFBA7}" type="presParOf" srcId="{BB44FAA1-047D-4F12-837F-F00F64A7C20F}" destId="{AC5C4A59-421A-486B-A4B9-AA3069DB6451}" srcOrd="5" destOrd="0" presId="urn:microsoft.com/office/officeart/2008/layout/LinedList"/>
    <dgm:cxn modelId="{34FDFB40-DECD-4806-BF15-75E1847E077D}" type="presParOf" srcId="{BB44FAA1-047D-4F12-837F-F00F64A7C20F}" destId="{D00600EC-3F53-48F5-85DD-E049E854D05A}" srcOrd="6" destOrd="0" presId="urn:microsoft.com/office/officeart/2008/layout/LinedList"/>
    <dgm:cxn modelId="{9E80EC85-B46A-422C-A0EB-AA2B1C722FCA}" type="presParOf" srcId="{BB44FAA1-047D-4F12-837F-F00F64A7C20F}" destId="{6C96D182-E0B3-4C1B-8ED1-2CC34AF00FC2}" srcOrd="7" destOrd="0" presId="urn:microsoft.com/office/officeart/2008/layout/LinedList"/>
    <dgm:cxn modelId="{63223A96-4CF9-40A8-828E-FE00B7947B2A}" type="presParOf" srcId="{6C96D182-E0B3-4C1B-8ED1-2CC34AF00FC2}" destId="{83F3CE93-6E02-4B04-9ADC-D2AF1BCB28CB}" srcOrd="0" destOrd="0" presId="urn:microsoft.com/office/officeart/2008/layout/LinedList"/>
    <dgm:cxn modelId="{5658C31D-BCC6-4A47-916A-D8DD7F7578B3}" type="presParOf" srcId="{6C96D182-E0B3-4C1B-8ED1-2CC34AF00FC2}" destId="{08BF98F9-6BF0-46A4-AA22-A88B3CAC7B17}" srcOrd="1" destOrd="0" presId="urn:microsoft.com/office/officeart/2008/layout/LinedList"/>
    <dgm:cxn modelId="{DB7AC8C2-96E7-445C-95F6-9EF215AD8F34}" type="presParOf" srcId="{6C96D182-E0B3-4C1B-8ED1-2CC34AF00FC2}" destId="{CB1D807B-A751-43D2-8FDF-1AEEFE32D35C}" srcOrd="2" destOrd="0" presId="urn:microsoft.com/office/officeart/2008/layout/LinedList"/>
    <dgm:cxn modelId="{AB105ED1-6F68-4C9F-98BE-14C197978891}" type="presParOf" srcId="{BB44FAA1-047D-4F12-837F-F00F64A7C20F}" destId="{5B17D17A-D206-4E31-8CB1-1D44F3105AC5}" srcOrd="8" destOrd="0" presId="urn:microsoft.com/office/officeart/2008/layout/LinedList"/>
    <dgm:cxn modelId="{FB92D9F2-092A-499A-BACE-052DE9C46425}" type="presParOf" srcId="{BB44FAA1-047D-4F12-837F-F00F64A7C20F}" destId="{8578B611-FC35-45A8-A56C-D843E4012012}" srcOrd="9" destOrd="0" presId="urn:microsoft.com/office/officeart/2008/layout/LinedList"/>
    <dgm:cxn modelId="{D5A01FB6-09BB-4CA7-8A38-63D2E63A9CFA}" type="presParOf" srcId="{97EF2699-CFC0-4892-9872-79EB4E31AC16}" destId="{DFB13F6F-6D8F-4225-9A97-0906BAE748D0}" srcOrd="2" destOrd="0" presId="urn:microsoft.com/office/officeart/2008/layout/LinedList"/>
    <dgm:cxn modelId="{96A05004-B5DA-457E-908C-5F08A651CA5A}" type="presParOf" srcId="{97EF2699-CFC0-4892-9872-79EB4E31AC16}" destId="{9F17F52E-E036-4F74-B569-D882D1681CBC}" srcOrd="3" destOrd="0" presId="urn:microsoft.com/office/officeart/2008/layout/LinedList"/>
    <dgm:cxn modelId="{E54726CA-07DF-4E45-BF34-586BBDA5F398}" type="presParOf" srcId="{9F17F52E-E036-4F74-B569-D882D1681CBC}" destId="{45B33DA6-E1B4-473E-A7BE-3167FC94B559}" srcOrd="0" destOrd="0" presId="urn:microsoft.com/office/officeart/2008/layout/LinedList"/>
    <dgm:cxn modelId="{5AF62404-F5D0-4224-A7DE-FBF7CE373DC5}" type="presParOf" srcId="{9F17F52E-E036-4F74-B569-D882D1681CBC}" destId="{63879E2B-1E8A-4831-9580-CA586A9D33EC}" srcOrd="1" destOrd="0" presId="urn:microsoft.com/office/officeart/2008/layout/LinedList"/>
    <dgm:cxn modelId="{721770CD-15BB-4069-8F70-E4121DF59E86}" type="presParOf" srcId="{63879E2B-1E8A-4831-9580-CA586A9D33EC}" destId="{C82AF03B-0C0A-44BF-B127-CE620BCF69AA}" srcOrd="0" destOrd="0" presId="urn:microsoft.com/office/officeart/2008/layout/LinedList"/>
    <dgm:cxn modelId="{B22C4336-E6D4-4816-B18A-C832456C79B9}" type="presParOf" srcId="{63879E2B-1E8A-4831-9580-CA586A9D33EC}" destId="{CDBAA0C0-9E04-4C7A-B429-BC9DB3F22E1E}" srcOrd="1" destOrd="0" presId="urn:microsoft.com/office/officeart/2008/layout/LinedList"/>
    <dgm:cxn modelId="{47D3EE41-B601-448E-BC92-8BCBDBFA7A21}" type="presParOf" srcId="{CDBAA0C0-9E04-4C7A-B429-BC9DB3F22E1E}" destId="{F7F47D89-8206-4392-ACCF-F4E1C0C01519}" srcOrd="0" destOrd="0" presId="urn:microsoft.com/office/officeart/2008/layout/LinedList"/>
    <dgm:cxn modelId="{65CDADAE-51B9-4426-9E47-7D54B67E359D}" type="presParOf" srcId="{CDBAA0C0-9E04-4C7A-B429-BC9DB3F22E1E}" destId="{C1202F2B-802E-40BD-A7B2-C6471C386CDC}" srcOrd="1" destOrd="0" presId="urn:microsoft.com/office/officeart/2008/layout/LinedList"/>
    <dgm:cxn modelId="{EE2C25AA-15C0-405C-BBAF-C8ACE9560A34}" type="presParOf" srcId="{CDBAA0C0-9E04-4C7A-B429-BC9DB3F22E1E}" destId="{72E2CA5A-B303-45DF-9248-74E2D2709251}" srcOrd="2" destOrd="0" presId="urn:microsoft.com/office/officeart/2008/layout/LinedList"/>
    <dgm:cxn modelId="{CCC22726-07D3-4849-A540-B261BB564134}" type="presParOf" srcId="{63879E2B-1E8A-4831-9580-CA586A9D33EC}" destId="{67E1CEB7-2ABA-4CA3-A816-032AE16763AE}" srcOrd="2" destOrd="0" presId="urn:microsoft.com/office/officeart/2008/layout/LinedList"/>
    <dgm:cxn modelId="{ADE4C12A-0B68-4523-8CC2-0473D42E786C}" type="presParOf" srcId="{63879E2B-1E8A-4831-9580-CA586A9D33EC}" destId="{40DB7BD3-5400-443A-B337-B382C41E8ADD}" srcOrd="3" destOrd="0" presId="urn:microsoft.com/office/officeart/2008/layout/LinedList"/>
    <dgm:cxn modelId="{05DDF1ED-531F-461F-82D9-C150007665EF}" type="presParOf" srcId="{63879E2B-1E8A-4831-9580-CA586A9D33EC}" destId="{31BFB76C-5A52-4CC7-9590-AB30CE634739}" srcOrd="4" destOrd="0" presId="urn:microsoft.com/office/officeart/2008/layout/LinedList"/>
    <dgm:cxn modelId="{45D9CA51-D608-41E1-B1E2-6940C6F6F218}" type="presParOf" srcId="{31BFB76C-5A52-4CC7-9590-AB30CE634739}" destId="{892472EF-BDB5-472E-AE9E-DF02EA6C567A}" srcOrd="0" destOrd="0" presId="urn:microsoft.com/office/officeart/2008/layout/LinedList"/>
    <dgm:cxn modelId="{AF505F66-FADB-43F9-AE85-EAB792BAC2C6}" type="presParOf" srcId="{31BFB76C-5A52-4CC7-9590-AB30CE634739}" destId="{C9932D39-B535-437F-935D-CB71C446F72D}" srcOrd="1" destOrd="0" presId="urn:microsoft.com/office/officeart/2008/layout/LinedList"/>
    <dgm:cxn modelId="{1C34273A-30F6-407B-9A59-7995862CBE81}" type="presParOf" srcId="{31BFB76C-5A52-4CC7-9590-AB30CE634739}" destId="{DC7A8D67-6FD0-427E-A5F7-1A11A6ECAAC8}" srcOrd="2" destOrd="0" presId="urn:microsoft.com/office/officeart/2008/layout/LinedList"/>
    <dgm:cxn modelId="{1A7D237F-67F9-41E7-B973-DBA71B96965F}" type="presParOf" srcId="{63879E2B-1E8A-4831-9580-CA586A9D33EC}" destId="{7FD405F0-691F-48E8-91AD-8D8049667897}" srcOrd="5" destOrd="0" presId="urn:microsoft.com/office/officeart/2008/layout/LinedList"/>
    <dgm:cxn modelId="{7C40956B-9A1E-4851-8AAE-7B4C52F18B41}" type="presParOf" srcId="{63879E2B-1E8A-4831-9580-CA586A9D33EC}" destId="{A8842AE5-E875-483A-9A3C-A0EEB7396328}" srcOrd="6" destOrd="0" presId="urn:microsoft.com/office/officeart/2008/layout/LinedList"/>
    <dgm:cxn modelId="{BDD17C43-6F64-48CD-9C73-FE3B0CA80891}" type="presParOf" srcId="{63879E2B-1E8A-4831-9580-CA586A9D33EC}" destId="{6CC39A8A-3684-469F-9B21-F5DBFB61341B}" srcOrd="7" destOrd="0" presId="urn:microsoft.com/office/officeart/2008/layout/LinedList"/>
    <dgm:cxn modelId="{80D308EF-41B9-432D-8DB7-89C9F85E4119}" type="presParOf" srcId="{6CC39A8A-3684-469F-9B21-F5DBFB61341B}" destId="{D8EFFF94-AE6C-44CF-BDF4-3E4878DCDBE3}" srcOrd="0" destOrd="0" presId="urn:microsoft.com/office/officeart/2008/layout/LinedList"/>
    <dgm:cxn modelId="{4661D7BB-013A-467D-8161-EEB2A555D7FA}" type="presParOf" srcId="{6CC39A8A-3684-469F-9B21-F5DBFB61341B}" destId="{6428A369-6ADA-41AB-8F62-0B0F63E70EC3}" srcOrd="1" destOrd="0" presId="urn:microsoft.com/office/officeart/2008/layout/LinedList"/>
    <dgm:cxn modelId="{389A8258-1D7E-499F-AB98-A10C7EC297A5}" type="presParOf" srcId="{6CC39A8A-3684-469F-9B21-F5DBFB61341B}" destId="{2F484C3A-A10B-4D6B-B8C5-3FB3316B10FF}" srcOrd="2" destOrd="0" presId="urn:microsoft.com/office/officeart/2008/layout/LinedList"/>
    <dgm:cxn modelId="{5DB38C6C-F888-4D0D-A2A6-9EB021C2BF2F}" type="presParOf" srcId="{63879E2B-1E8A-4831-9580-CA586A9D33EC}" destId="{A65FA9AE-113D-41DE-A420-3910CDDE5984}" srcOrd="8" destOrd="0" presId="urn:microsoft.com/office/officeart/2008/layout/LinedList"/>
    <dgm:cxn modelId="{D27B36F8-E69E-433A-A555-A3274B1B4E0A}" type="presParOf" srcId="{63879E2B-1E8A-4831-9580-CA586A9D33EC}" destId="{8620A40E-4010-4AD5-9BCD-4868635BA7D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51291-7E42-47C3-AD5C-FB69F253550E}">
      <dsp:nvSpPr>
        <dsp:cNvPr id="0" name=""/>
        <dsp:cNvSpPr/>
      </dsp:nvSpPr>
      <dsp:spPr>
        <a:xfrm>
          <a:off x="0" y="0"/>
          <a:ext cx="52082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6EE6A5-DB86-4C63-B12A-9988E01734A4}">
      <dsp:nvSpPr>
        <dsp:cNvPr id="0" name=""/>
        <dsp:cNvSpPr/>
      </dsp:nvSpPr>
      <dsp:spPr>
        <a:xfrm>
          <a:off x="0" y="0"/>
          <a:ext cx="1041640" cy="2096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Scheduling</a:t>
          </a:r>
        </a:p>
      </dsp:txBody>
      <dsp:txXfrm>
        <a:off x="0" y="0"/>
        <a:ext cx="1041640" cy="2096655"/>
      </dsp:txXfrm>
    </dsp:sp>
    <dsp:sp modelId="{96D39C9C-C7AF-4E39-B95D-0C78E24B298A}">
      <dsp:nvSpPr>
        <dsp:cNvPr id="0" name=""/>
        <dsp:cNvSpPr/>
      </dsp:nvSpPr>
      <dsp:spPr>
        <a:xfrm>
          <a:off x="1119763" y="32760"/>
          <a:ext cx="4088437" cy="6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Tammy Maples – </a:t>
          </a:r>
          <a:r>
            <a:rPr lang="en-US" sz="1700" kern="1200" dirty="0">
              <a:hlinkClick xmlns:r="http://schemas.openxmlformats.org/officeDocument/2006/relationships" r:id="rId1"/>
            </a:rPr>
            <a:t>Tammy.Maples@mtsu.edu</a:t>
          </a:r>
          <a:r>
            <a:rPr lang="en-US" sz="1700" kern="1200" dirty="0"/>
            <a:t> </a:t>
          </a:r>
          <a:br>
            <a:rPr lang="en-US" sz="1700" kern="1200" dirty="0"/>
          </a:br>
          <a:r>
            <a:rPr lang="en-US" sz="1700" kern="1200" dirty="0"/>
            <a:t> 615-898-5815 </a:t>
          </a:r>
        </a:p>
      </dsp:txBody>
      <dsp:txXfrm>
        <a:off x="1119763" y="32760"/>
        <a:ext cx="4088437" cy="655204"/>
      </dsp:txXfrm>
    </dsp:sp>
    <dsp:sp modelId="{8D895FC9-6A2F-4C68-8AE5-61F8993E17B6}">
      <dsp:nvSpPr>
        <dsp:cNvPr id="0" name=""/>
        <dsp:cNvSpPr/>
      </dsp:nvSpPr>
      <dsp:spPr>
        <a:xfrm>
          <a:off x="1041640" y="687965"/>
          <a:ext cx="41665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E53DCD-C9A1-402D-A1D9-7DC7530727B5}">
      <dsp:nvSpPr>
        <dsp:cNvPr id="0" name=""/>
        <dsp:cNvSpPr/>
      </dsp:nvSpPr>
      <dsp:spPr>
        <a:xfrm>
          <a:off x="1119763" y="720725"/>
          <a:ext cx="4088437" cy="6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Christy Weir – </a:t>
          </a:r>
          <a:r>
            <a:rPr lang="en-US" sz="1700" kern="1200" dirty="0">
              <a:hlinkClick xmlns:r="http://schemas.openxmlformats.org/officeDocument/2006/relationships" r:id="rId2"/>
            </a:rPr>
            <a:t>Christy.Weir@mtsu.edu</a:t>
          </a:r>
          <a:r>
            <a:rPr lang="en-US" sz="1700" kern="1200" dirty="0"/>
            <a:t> </a:t>
          </a:r>
          <a:br>
            <a:rPr lang="en-US" sz="1700" kern="1200" dirty="0"/>
          </a:br>
          <a:r>
            <a:rPr lang="en-US" sz="1700" kern="1200" dirty="0"/>
            <a:t>615-494-7619</a:t>
          </a:r>
        </a:p>
      </dsp:txBody>
      <dsp:txXfrm>
        <a:off x="1119763" y="720725"/>
        <a:ext cx="4088437" cy="655204"/>
      </dsp:txXfrm>
    </dsp:sp>
    <dsp:sp modelId="{AC5C4A59-421A-486B-A4B9-AA3069DB6451}">
      <dsp:nvSpPr>
        <dsp:cNvPr id="0" name=""/>
        <dsp:cNvSpPr/>
      </dsp:nvSpPr>
      <dsp:spPr>
        <a:xfrm>
          <a:off x="1041640" y="1375930"/>
          <a:ext cx="41665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BF98F9-6BF0-46A4-AA22-A88B3CAC7B17}">
      <dsp:nvSpPr>
        <dsp:cNvPr id="0" name=""/>
        <dsp:cNvSpPr/>
      </dsp:nvSpPr>
      <dsp:spPr>
        <a:xfrm>
          <a:off x="1119763" y="1408690"/>
          <a:ext cx="4088437" cy="6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Cyndi Smith – </a:t>
          </a:r>
          <a:r>
            <a:rPr lang="en-US" sz="1700" kern="1200" dirty="0">
              <a:hlinkClick xmlns:r="http://schemas.openxmlformats.org/officeDocument/2006/relationships" r:id="rId3"/>
            </a:rPr>
            <a:t>Cyndi.Smith@mtsu.edu</a:t>
          </a:r>
          <a:r>
            <a:rPr lang="en-US" sz="1700" kern="1200" dirty="0"/>
            <a:t> </a:t>
          </a:r>
          <a:br>
            <a:rPr lang="en-US" sz="1700" kern="1200" dirty="0"/>
          </a:br>
          <a:r>
            <a:rPr lang="en-US" sz="1700" kern="1200" dirty="0"/>
            <a:t>615-898-5817</a:t>
          </a:r>
        </a:p>
      </dsp:txBody>
      <dsp:txXfrm>
        <a:off x="1119763" y="1408690"/>
        <a:ext cx="4088437" cy="655204"/>
      </dsp:txXfrm>
    </dsp:sp>
    <dsp:sp modelId="{5B17D17A-D206-4E31-8CB1-1D44F3105AC5}">
      <dsp:nvSpPr>
        <dsp:cNvPr id="0" name=""/>
        <dsp:cNvSpPr/>
      </dsp:nvSpPr>
      <dsp:spPr>
        <a:xfrm>
          <a:off x="1041640" y="2063895"/>
          <a:ext cx="41665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B13F6F-6D8F-4225-9A97-0906BAE748D0}">
      <dsp:nvSpPr>
        <dsp:cNvPr id="0" name=""/>
        <dsp:cNvSpPr/>
      </dsp:nvSpPr>
      <dsp:spPr>
        <a:xfrm>
          <a:off x="0" y="2096655"/>
          <a:ext cx="52082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B33DA6-E1B4-473E-A7BE-3167FC94B559}">
      <dsp:nvSpPr>
        <dsp:cNvPr id="0" name=""/>
        <dsp:cNvSpPr/>
      </dsp:nvSpPr>
      <dsp:spPr>
        <a:xfrm>
          <a:off x="0" y="2096655"/>
          <a:ext cx="1041640" cy="2096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Registration</a:t>
          </a:r>
        </a:p>
      </dsp:txBody>
      <dsp:txXfrm>
        <a:off x="0" y="2096655"/>
        <a:ext cx="1041640" cy="2096655"/>
      </dsp:txXfrm>
    </dsp:sp>
    <dsp:sp modelId="{C1202F2B-802E-40BD-A7B2-C6471C386CDC}">
      <dsp:nvSpPr>
        <dsp:cNvPr id="0" name=""/>
        <dsp:cNvSpPr/>
      </dsp:nvSpPr>
      <dsp:spPr>
        <a:xfrm>
          <a:off x="1119763" y="2129416"/>
          <a:ext cx="4088437" cy="6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4"/>
            </a:rPr>
            <a:t>register@mtsu.edu</a:t>
          </a:r>
          <a:r>
            <a:rPr lang="en-US" sz="1700" kern="1200" dirty="0"/>
            <a:t> </a:t>
          </a:r>
        </a:p>
      </dsp:txBody>
      <dsp:txXfrm>
        <a:off x="1119763" y="2129416"/>
        <a:ext cx="4088437" cy="655204"/>
      </dsp:txXfrm>
    </dsp:sp>
    <dsp:sp modelId="{67E1CEB7-2ABA-4CA3-A816-032AE16763AE}">
      <dsp:nvSpPr>
        <dsp:cNvPr id="0" name=""/>
        <dsp:cNvSpPr/>
      </dsp:nvSpPr>
      <dsp:spPr>
        <a:xfrm>
          <a:off x="1041640" y="2784621"/>
          <a:ext cx="41665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932D39-B535-437F-935D-CB71C446F72D}">
      <dsp:nvSpPr>
        <dsp:cNvPr id="0" name=""/>
        <dsp:cNvSpPr/>
      </dsp:nvSpPr>
      <dsp:spPr>
        <a:xfrm>
          <a:off x="1119763" y="2817381"/>
          <a:ext cx="4088437" cy="6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Kim Primas – </a:t>
          </a:r>
          <a:r>
            <a:rPr lang="en-US" sz="1700" kern="1200" dirty="0">
              <a:hlinkClick xmlns:r="http://schemas.openxmlformats.org/officeDocument/2006/relationships" r:id="rId5"/>
            </a:rPr>
            <a:t>Kimberly.Primas@mtsu.edu</a:t>
          </a:r>
          <a:r>
            <a:rPr lang="en-US" sz="1700" kern="1200" dirty="0"/>
            <a:t>  615-494-8763</a:t>
          </a:r>
        </a:p>
      </dsp:txBody>
      <dsp:txXfrm>
        <a:off x="1119763" y="2817381"/>
        <a:ext cx="4088437" cy="655204"/>
      </dsp:txXfrm>
    </dsp:sp>
    <dsp:sp modelId="{7FD405F0-691F-48E8-91AD-8D8049667897}">
      <dsp:nvSpPr>
        <dsp:cNvPr id="0" name=""/>
        <dsp:cNvSpPr/>
      </dsp:nvSpPr>
      <dsp:spPr>
        <a:xfrm>
          <a:off x="1041640" y="3472586"/>
          <a:ext cx="41665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28A369-6ADA-41AB-8F62-0B0F63E70EC3}">
      <dsp:nvSpPr>
        <dsp:cNvPr id="0" name=""/>
        <dsp:cNvSpPr/>
      </dsp:nvSpPr>
      <dsp:spPr>
        <a:xfrm>
          <a:off x="1119763" y="3505346"/>
          <a:ext cx="4088437" cy="6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Anne Ford – Associate Registrar </a:t>
          </a:r>
          <a:r>
            <a:rPr lang="en-US" sz="1700" kern="1200" dirty="0">
              <a:hlinkClick xmlns:r="http://schemas.openxmlformats.org/officeDocument/2006/relationships" r:id="rId6"/>
            </a:rPr>
            <a:t>Anne.Ford@mtsu.edu</a:t>
          </a:r>
          <a:r>
            <a:rPr lang="en-US" sz="1700" kern="1200" dirty="0"/>
            <a:t> -  615-898-2161</a:t>
          </a:r>
        </a:p>
      </dsp:txBody>
      <dsp:txXfrm>
        <a:off x="1119763" y="3505346"/>
        <a:ext cx="4088437" cy="655204"/>
      </dsp:txXfrm>
    </dsp:sp>
    <dsp:sp modelId="{A65FA9AE-113D-41DE-A420-3910CDDE5984}">
      <dsp:nvSpPr>
        <dsp:cNvPr id="0" name=""/>
        <dsp:cNvSpPr/>
      </dsp:nvSpPr>
      <dsp:spPr>
        <a:xfrm>
          <a:off x="1041640" y="4160551"/>
          <a:ext cx="41665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E497-D319-F141-19B7-B3A0282F5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22254-294B-4F78-BF75-E3B25207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6F1D4-16C9-28F3-2745-CD8B05D1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BC931-FFF6-44CD-6A9C-C452CC13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7D76-2E83-3123-0785-17DC8893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6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D864-72AF-61D6-13EA-3C187D62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E9858-2814-9CB8-6D81-9C9D91C01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8C9BA-73F2-6AE3-9B5B-2822A083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B6528-D3F9-7D6F-6CBE-EE4846B7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465E6-7843-DC69-16E2-38A84C93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0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3FBFC-F393-A1D8-E916-488C0DC98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5B93C-882B-BD4B-06A1-B48D907D3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0F1F9-A106-575A-A760-97CDA120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084C7-BE62-0286-4329-2A0EA632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F8776-C82C-D490-6E48-98289179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4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B3ED-CDF7-B684-EA8D-28CA236B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7C72-FAAA-612F-0D94-3C452126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7C8E8-9043-FD81-E143-5CF26D0F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AAA19-D83A-C18E-233C-2782428C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B74A5-D445-35BF-BB86-89A41572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5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0FC5-F874-7E41-D780-C71E7318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2714C-E355-9657-9D45-A6F9AF47C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91D0C-F151-BEF5-7312-570437A2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ACBD-7B47-CEF8-ED82-CBB681DC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FBE02-F9BB-6A16-8450-3B25DA22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8F79-98CF-AE11-A905-88F6388A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ED74B-D239-3930-6D33-19B05D322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2FEC5-C417-D7FA-ED84-0BC8AE8F8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EC587-FACB-2AFA-3312-58FF0BEF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EF466-9043-59DB-0A47-8F56252E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8A05A-238C-144A-466F-F4EF55B6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9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99C4-EF37-43ED-9F98-7889CFBD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8DB1F-C826-B939-0FA1-E0A948F11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598C3-2B4A-DCE3-3122-58D0A2304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70FBD-4C87-2FB9-D475-42F26C967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EFAAF-0A28-2C9C-A105-1F23981BF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8C90E-14EE-D167-2EF3-D8FA05CC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04E61-577B-B159-4BE1-8AFF034A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EF23D-1FC0-D933-F589-B427A2CB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9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A67E-7F44-71A2-50A1-4A4D7C78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8B715-49D5-B1CA-F51E-F282ADD2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43E78-1788-9EF3-A4EE-9F3E130F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BF0C2-6B41-436E-C0D2-D1D70063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2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72FFD-2B8C-81EE-0D34-CF4D3DF7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DC0A0-7106-D066-D4F3-D08A1AB9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EBB6D-36F6-CB03-C414-63148A2F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1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0A93-22FD-DF59-023D-45584067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512DD-6163-8027-8B2A-12D99D8B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38DD1-E661-89D3-CBFE-88833B932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F5E9E-E34C-AC98-3587-2A1784D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68B08-286F-E977-611B-FDA06BEF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4C523-5E1C-2485-C859-219E1133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3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C390-5E87-F5F8-2CB9-AF7B2F49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2D1C0-D4DC-E946-225B-DB10CB13F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C14D2-D774-5C73-7D55-12F6DD63A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AD745-690B-7B42-39BA-01D2E406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E7F74-1ED7-D7ED-7A85-C07DED75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1F991-42A0-3F2C-AECC-89F65E81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8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B7537-3DAC-3025-9973-B2FD4E7C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E0CD7-BDCE-22F9-E01B-23CC0F62E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372A3-2119-B85B-B4A4-D170EC1A0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7EC4-92F5-434A-9965-A19F5D14AE86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9A60A-AA65-90C1-FD9E-0DC034E58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825A7-FA89-E35F-F856-B7648B290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7532-8637-493C-955F-E4E2C101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su.edu/ait/D2L/Forms/crosslisting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tsu.edu/registration/coursetypes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tsu.edu/registration/registration-guide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er@mtsu.ed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er@mtsu.ed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su.edu/one-stop/forms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tsu.edu/resources/staff/class-schedule-production.php" TargetMode="External"/><Relationship Id="rId4" Type="http://schemas.openxmlformats.org/officeDocument/2006/relationships/hyperlink" Target="https://www.mtsu.edu/registration/registration-guide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tsu.edu/resources/staff/class-schedule-production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6" descr="MTSU, News 2 partner to showcase student, alumni success | WKRN News 2">
            <a:extLst>
              <a:ext uri="{FF2B5EF4-FFF2-40B4-BE49-F238E27FC236}">
                <a16:creationId xmlns:a16="http://schemas.microsoft.com/office/drawing/2014/main" id="{4A5CC5BB-7B87-1FEC-7616-ADEB1EDD2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" b="124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60C4E-0081-59D4-18E7-77378D633B18}"/>
              </a:ext>
            </a:extLst>
          </p:cNvPr>
          <p:cNvSpPr txBox="1"/>
          <p:nvPr/>
        </p:nvSpPr>
        <p:spPr>
          <a:xfrm>
            <a:off x="316872" y="3429000"/>
            <a:ext cx="4725909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DEPARTMENT TRAINING – Scheduling and Registration</a:t>
            </a:r>
          </a:p>
        </p:txBody>
      </p:sp>
    </p:spTree>
    <p:extLst>
      <p:ext uri="{BB962C8B-B14F-4D97-AF65-F5344CB8AC3E}">
        <p14:creationId xmlns:p14="http://schemas.microsoft.com/office/powerpoint/2010/main" val="131584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6B9B-837D-1984-5FEE-22C6DFF7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Academic Course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A816-9E9A-FBB6-962C-06EFE301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28" y="1885279"/>
            <a:ext cx="10310322" cy="42157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Space</a:t>
            </a:r>
          </a:p>
          <a:p>
            <a:pPr lvl="1"/>
            <a:r>
              <a:rPr lang="en-US" sz="2000" dirty="0"/>
              <a:t>Courses capacity should be set as close to the room capacity as possible. </a:t>
            </a:r>
          </a:p>
          <a:p>
            <a:pPr lvl="1"/>
            <a:r>
              <a:rPr lang="en-US" sz="2000" dirty="0"/>
              <a:t>Course should follow the 67% fill rate guideline.  </a:t>
            </a:r>
          </a:p>
          <a:p>
            <a:pPr lvl="2"/>
            <a:r>
              <a:rPr lang="en-US" dirty="0"/>
              <a:t>For example, we should not place a course with enrollment of 30 in a room that holds 400 people.  </a:t>
            </a:r>
          </a:p>
          <a:p>
            <a:pPr lvl="1"/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sz="2000" b="1" dirty="0"/>
              <a:t>First-priority space- </a:t>
            </a:r>
            <a:r>
              <a:rPr lang="en-US" sz="2000" dirty="0"/>
              <a:t>the department can use this space for their courses until the automatic scheduler runs.  After the automatic scheduler runs, first-priority space can be used by any department.  </a:t>
            </a:r>
          </a:p>
          <a:p>
            <a:pPr marL="228600" lvl="1">
              <a:spcBef>
                <a:spcPts val="1000"/>
              </a:spcBef>
            </a:pPr>
            <a:r>
              <a:rPr lang="en-US" sz="2000" b="1" dirty="0"/>
              <a:t>Restricted space </a:t>
            </a:r>
            <a:r>
              <a:rPr lang="en-US" sz="2000" dirty="0"/>
              <a:t>– this space is always reserved for the department.  Nothing can be placed in this space without the department's permission.  </a:t>
            </a:r>
          </a:p>
        </p:txBody>
      </p:sp>
    </p:spTree>
    <p:extLst>
      <p:ext uri="{BB962C8B-B14F-4D97-AF65-F5344CB8AC3E}">
        <p14:creationId xmlns:p14="http://schemas.microsoft.com/office/powerpoint/2010/main" val="49810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471CC-7245-8AFA-EEEF-3E2B5DF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Space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CE309-7AB8-D399-6042-2026A7F7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311" y="258184"/>
            <a:ext cx="6478923" cy="645458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Beginning Summer 2024, KOM will be offline for at least 2 years.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All courses will be scheduled in other open spaces during the time this building is offline. 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How does this impact your department if you don’t schedule in KOM?  </a:t>
            </a:r>
          </a:p>
          <a:p>
            <a:pPr lvl="1"/>
            <a:r>
              <a:rPr lang="en-US" sz="2000" dirty="0"/>
              <a:t>We will be using every available space to place courses that would normally meet in the KOM. </a:t>
            </a:r>
          </a:p>
          <a:p>
            <a:pPr lvl="1"/>
            <a:r>
              <a:rPr lang="en-US" sz="2000" dirty="0"/>
              <a:t>This means, there will be little to no space available if you need to move a course.  </a:t>
            </a:r>
          </a:p>
          <a:p>
            <a:pPr lvl="1"/>
            <a:r>
              <a:rPr lang="en-US" sz="2000" dirty="0"/>
              <a:t>We ask that all restricted and first priority space be used by your department before you use space outside your area.  </a:t>
            </a:r>
          </a:p>
        </p:txBody>
      </p:sp>
    </p:spTree>
    <p:extLst>
      <p:ext uri="{BB962C8B-B14F-4D97-AF65-F5344CB8AC3E}">
        <p14:creationId xmlns:p14="http://schemas.microsoft.com/office/powerpoint/2010/main" val="164824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6B9B-837D-1984-5FEE-22C6DFF7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Crosslisting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A816-9E9A-FBB6-962C-06EFE301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5" y="1812868"/>
            <a:ext cx="11267550" cy="447832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Crosslisting a course for Scheduling purposes is only done to share space. </a:t>
            </a:r>
            <a:br>
              <a:rPr lang="en-US" sz="2600" dirty="0"/>
            </a:br>
            <a:endParaRPr lang="en-US" sz="2600" dirty="0"/>
          </a:p>
          <a:p>
            <a:pPr marL="0" indent="0">
              <a:buNone/>
            </a:pPr>
            <a:r>
              <a:rPr lang="en-US" sz="2600" dirty="0"/>
              <a:t>The courses with the meeting patterns listed below will not be crosslisted: </a:t>
            </a:r>
            <a:br>
              <a:rPr lang="en-US" sz="2000" dirty="0"/>
            </a:br>
            <a:endParaRPr lang="en-US" sz="2000" dirty="0"/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TBA meeting pattern.</a:t>
            </a:r>
            <a:b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with different Instructors (only if they share physical campus space).</a:t>
            </a:r>
            <a:b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with different meeting patterns (unless they share space). </a:t>
            </a:r>
            <a:b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courses that are not dual listed or curricular equivalents.  Dual Listed course are defined as Undergraduate/Graduate equivalents and 6000/7000 levels.  Any question regarding dual listed can be sent to the Associate Registrar. Curricular equivalent examples would be EMC/JOUR/RIM 1020 or ECON 2110/FIN 2010.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42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6B9B-837D-1984-5FEE-22C6DFF7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Crosslisting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A816-9E9A-FBB6-962C-06EFE301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89" y="1810693"/>
            <a:ext cx="11732646" cy="4843604"/>
          </a:xfrm>
        </p:spPr>
        <p:txBody>
          <a:bodyPr anchor="ctr">
            <a:normAutofit fontScale="6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Circumstance outside of the list provided by Scheduling should be reviewed by the Associate Registrar.</a:t>
            </a:r>
            <a:br>
              <a:rPr lang="en-US" sz="2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Associate Registrar can’t approve, the department can request ITD to crosslist in D2L only. The courses must meet the guidelines set forth by ITD.  </a:t>
            </a:r>
          </a:p>
          <a:p>
            <a:pPr lvl="1"/>
            <a:r>
              <a:rPr lang="en-US" sz="2600" b="0" i="0" dirty="0">
                <a:solidFill>
                  <a:srgbClr val="242424"/>
                </a:solidFill>
                <a:effectLst/>
                <a:latin typeface="Nunito Sans" pitchFamily="2" charset="0"/>
              </a:rPr>
              <a:t>Two or more online sections of the same course taught by the same instructor.</a:t>
            </a:r>
          </a:p>
          <a:p>
            <a:pPr lvl="1"/>
            <a:r>
              <a:rPr lang="en-US" sz="2600" b="0" i="0" dirty="0">
                <a:solidFill>
                  <a:srgbClr val="242424"/>
                </a:solidFill>
                <a:effectLst/>
                <a:latin typeface="Nunito Sans" pitchFamily="2" charset="0"/>
              </a:rPr>
              <a:t>Two or more sections of the same on-campus or blended course that meet in the same location at the same time.</a:t>
            </a:r>
          </a:p>
          <a:p>
            <a:pPr lvl="1"/>
            <a:r>
              <a:rPr lang="en-US" sz="2600" b="0" i="0" dirty="0">
                <a:solidFill>
                  <a:srgbClr val="242424"/>
                </a:solidFill>
                <a:effectLst/>
                <a:latin typeface="Nunito Sans" pitchFamily="2" charset="0"/>
              </a:rPr>
              <a:t>A combination of online, blended, and on-campus sections of the same course taught by the same instructor. (On-campus and blended courses must meet at the same time in the same location.)</a:t>
            </a:r>
          </a:p>
          <a:p>
            <a:pPr lvl="1"/>
            <a:r>
              <a:rPr lang="en-US" sz="2600" b="0" i="0" dirty="0">
                <a:solidFill>
                  <a:srgbClr val="242424"/>
                </a:solidFill>
                <a:effectLst/>
                <a:latin typeface="Nunito Sans" pitchFamily="2" charset="0"/>
              </a:rPr>
              <a:t>Cross-listed courses that combine graduate and undergraduate sections that are taught by the same instructor at the same time in the same location or are online sections.</a:t>
            </a:r>
          </a:p>
          <a:p>
            <a:pPr lvl="1"/>
            <a:r>
              <a:rPr lang="en-US" sz="2600" b="0" i="0" dirty="0">
                <a:solidFill>
                  <a:srgbClr val="242424"/>
                </a:solidFill>
                <a:effectLst/>
                <a:latin typeface="Nunito Sans" pitchFamily="2" charset="0"/>
              </a:rPr>
              <a:t>Cross-listed courses that combine interdisciplinary courses taught by the same instructor at the same time in the same location or are online sections.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b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www.mtsu.edu/ait/D2L/Forms/crosslisting.php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course does not fit one of these parameters listed, the department can appeal to the Registrar.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30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6B9B-837D-1984-5FEE-22C6DFF7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774" y="361791"/>
            <a:ext cx="6427240" cy="1025945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/>
              <a:t>Academic Course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A816-9E9A-FBB6-962C-06EFE301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71" y="1570615"/>
            <a:ext cx="11553713" cy="4485940"/>
          </a:xfrm>
        </p:spPr>
        <p:txBody>
          <a:bodyPr anchor="t">
            <a:normAutofit/>
          </a:bodyPr>
          <a:lstStyle/>
          <a:p>
            <a:r>
              <a:rPr lang="en-US" sz="2000" dirty="0"/>
              <a:t>Course Types</a:t>
            </a:r>
          </a:p>
          <a:p>
            <a:pPr lvl="1"/>
            <a:r>
              <a:rPr lang="en-US" sz="2000" dirty="0"/>
              <a:t>Conventional – Traditional, on ground meetings at a standard time.</a:t>
            </a:r>
          </a:p>
          <a:p>
            <a:pPr lvl="1"/>
            <a:r>
              <a:rPr lang="en-US" sz="2000" dirty="0"/>
              <a:t>Blended – a blend of on ground and online meetings.</a:t>
            </a:r>
          </a:p>
          <a:p>
            <a:pPr lvl="1"/>
            <a:r>
              <a:rPr lang="en-US" sz="2000" dirty="0"/>
              <a:t>Synchronous – courses with a standard meeting pattern, but meets online.</a:t>
            </a:r>
          </a:p>
          <a:p>
            <a:pPr lvl="1"/>
            <a:r>
              <a:rPr lang="en-US" sz="2000" dirty="0"/>
              <a:t>Online – courses that take place only online.  These courses cannot have any required meetings on ground or online.  </a:t>
            </a:r>
          </a:p>
          <a:p>
            <a:pPr lvl="1"/>
            <a:r>
              <a:rPr lang="en-US" sz="2000" dirty="0"/>
              <a:t>Detailed information on course types can be found online. </a:t>
            </a:r>
            <a:r>
              <a:rPr lang="en-US" sz="2000" dirty="0">
                <a:hlinkClick r:id="rId2"/>
              </a:rPr>
              <a:t>https://mtsu.edu/registration/coursetypes.php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Distance Education courses are determined by how much time the course meets on ground and online.  </a:t>
            </a:r>
          </a:p>
          <a:p>
            <a:pPr lvl="2"/>
            <a:r>
              <a:rPr lang="en-US" dirty="0"/>
              <a:t>Any course meeting 50% or more of the required time is considered </a:t>
            </a:r>
            <a:r>
              <a:rPr lang="en-US" b="1" dirty="0"/>
              <a:t>on ground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Courses meeting less than 50% of the required time is considered </a:t>
            </a:r>
            <a:r>
              <a:rPr lang="en-US" b="1" dirty="0"/>
              <a:t>online</a:t>
            </a:r>
            <a:r>
              <a:rPr lang="en-US" dirty="0"/>
              <a:t>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8000"/>
                </a:srgb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3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C1325-ABEF-16FF-2010-00F21C176EC6}"/>
              </a:ext>
            </a:extLst>
          </p:cNvPr>
          <p:cNvSpPr txBox="1"/>
          <p:nvPr/>
        </p:nvSpPr>
        <p:spPr>
          <a:xfrm>
            <a:off x="939609" y="1809005"/>
            <a:ext cx="4613300" cy="3163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STUDENT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REGISTRATION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PROCESS</a:t>
            </a: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State rejects MTSU law school | Legal | nashvillepost.com">
            <a:extLst>
              <a:ext uri="{FF2B5EF4-FFF2-40B4-BE49-F238E27FC236}">
                <a16:creationId xmlns:a16="http://schemas.microsoft.com/office/drawing/2014/main" id="{55CF9710-03EE-B3EC-0B72-942E963B3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r="23449" b="-2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1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AB7D0-0C56-57A1-E46F-411EB393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76DCD-ED82-B54E-A5E1-AE790059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891970"/>
            <a:ext cx="11589214" cy="459489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Students can register online from their assigned registration time through the seventh day of courses for a full-term course. 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All dates and deadlines for dropping and adding can be found in the Registration Guide. </a:t>
            </a:r>
            <a:r>
              <a:rPr lang="en-US" sz="2400" dirty="0">
                <a:hlinkClick r:id="rId2"/>
              </a:rPr>
              <a:t>https://www.mtsu.edu/registration/registration-guide.php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r>
              <a:rPr lang="en-US" sz="2400" dirty="0"/>
              <a:t>Once forms are required, the student should obtain signatures from the professor and the department and bring the form to the One Stop to be processed. </a:t>
            </a:r>
          </a:p>
          <a:p>
            <a:pPr lvl="1"/>
            <a:r>
              <a:rPr lang="en-US" dirty="0"/>
              <a:t>We ask that forms be brought by the student to the One Stop as most students will need to prepay for the course before it can be added.  </a:t>
            </a:r>
          </a:p>
        </p:txBody>
      </p:sp>
    </p:spTree>
    <p:extLst>
      <p:ext uri="{BB962C8B-B14F-4D97-AF65-F5344CB8AC3E}">
        <p14:creationId xmlns:p14="http://schemas.microsoft.com/office/powerpoint/2010/main" val="1529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85F84-F1AB-D7C8-9B6E-E82107D39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" t="5520" r="1596"/>
          <a:stretch/>
        </p:blipFill>
        <p:spPr>
          <a:xfrm>
            <a:off x="674865" y="1350310"/>
            <a:ext cx="10878748" cy="39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AB7D0-0C56-57A1-E46F-411EB393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488659-BE42-7D9D-295F-56FCC576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1885279"/>
            <a:ext cx="11887200" cy="4787124"/>
          </a:xfrm>
        </p:spPr>
        <p:txBody>
          <a:bodyPr/>
          <a:lstStyle/>
          <a:p>
            <a:r>
              <a:rPr lang="en-US" dirty="0"/>
              <a:t>When Add/Drop forms are required, the One Stop will process the form with the Department Signature.  We do not require the Instructor’s signature. </a:t>
            </a:r>
          </a:p>
          <a:p>
            <a:pPr lvl="1"/>
            <a:r>
              <a:rPr lang="en-US" dirty="0"/>
              <a:t>It is at the discretion of the department if the Instructor signature is required.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Signature Authorization list that is maintained in our area and includes the name and copy of a signature for every person authorized to sign add/drop forms.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someone signs an add/drop form that is not on the list or we can’t recognize the signatures, the One Stop will contact the department for verification before processing the form.  </a:t>
            </a:r>
          </a:p>
        </p:txBody>
      </p:sp>
    </p:spTree>
    <p:extLst>
      <p:ext uri="{BB962C8B-B14F-4D97-AF65-F5344CB8AC3E}">
        <p14:creationId xmlns:p14="http://schemas.microsoft.com/office/powerpoint/2010/main" val="387826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AB7D0-0C56-57A1-E46F-411EB393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488659-BE42-7D9D-295F-56FCC576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1885279"/>
            <a:ext cx="11887200" cy="4787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signing an add/drop form, the department should review the course to ensure there are open seats. </a:t>
            </a:r>
            <a:br>
              <a:rPr lang="en-US" dirty="0"/>
            </a:b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The department should also enter all permits before the student brings the add/drop form to the One Stop to be processed.  </a:t>
            </a:r>
          </a:p>
          <a:p>
            <a:pPr lvl="1"/>
            <a:r>
              <a:rPr lang="en-US" dirty="0"/>
              <a:t>The add/drop only gives us permission to late add the student.  It does not give us permission to override any registration errors. </a:t>
            </a:r>
            <a:br>
              <a:rPr lang="en-US" dirty="0"/>
            </a:br>
            <a:r>
              <a:rPr lang="en-US" dirty="0"/>
              <a:t> 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The One Stop processes the form.  If they receive registration errors, they will contact the department to assist in resolving these errors.  </a:t>
            </a:r>
          </a:p>
          <a:p>
            <a:pPr lvl="1"/>
            <a:r>
              <a:rPr lang="en-US" dirty="0"/>
              <a:t>The One Stop does not enter permits.  If no one is available in your office to enter permits, the Chair should email Anne Ford for assistance.  </a:t>
            </a:r>
          </a:p>
        </p:txBody>
      </p:sp>
    </p:spTree>
    <p:extLst>
      <p:ext uri="{BB962C8B-B14F-4D97-AF65-F5344CB8AC3E}">
        <p14:creationId xmlns:p14="http://schemas.microsoft.com/office/powerpoint/2010/main" val="330213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A776E-B54F-7164-F397-B639CD175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Registrar’s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776B1-6765-4312-FF90-5C4FC194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Registrar and Assistant Vice Provost – </a:t>
            </a:r>
            <a:r>
              <a:rPr lang="en-US" sz="2000" dirty="0"/>
              <a:t>Dr. Tyler Henson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Associate Registrar, Curriculum and Graduation – </a:t>
            </a:r>
            <a:r>
              <a:rPr lang="en-US" sz="2000" dirty="0"/>
              <a:t>Cindy Johnson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Associate Registrar, Scheduling, Registrar and Records – </a:t>
            </a:r>
            <a:r>
              <a:rPr lang="en-US" sz="2000" dirty="0"/>
              <a:t>Anne Ford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Scheduling Manager – </a:t>
            </a:r>
            <a:r>
              <a:rPr lang="en-US" sz="2000" dirty="0"/>
              <a:t>Tammy Maples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Academic Course Schedulers – </a:t>
            </a:r>
            <a:r>
              <a:rPr lang="en-US" sz="2000" dirty="0"/>
              <a:t>Christy Weir, Cyndi Smith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Registration Coordinator – </a:t>
            </a:r>
            <a:r>
              <a:rPr lang="en-US" sz="2000" dirty="0"/>
              <a:t>Kimberly Primas</a:t>
            </a:r>
          </a:p>
        </p:txBody>
      </p:sp>
    </p:spTree>
    <p:extLst>
      <p:ext uri="{BB962C8B-B14F-4D97-AF65-F5344CB8AC3E}">
        <p14:creationId xmlns:p14="http://schemas.microsoft.com/office/powerpoint/2010/main" val="112131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AB7D0-0C56-57A1-E46F-411EB393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76DCD-ED82-B54E-A5E1-AE790059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891970"/>
            <a:ext cx="11589214" cy="459489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Registration forms can be emailed to </a:t>
            </a:r>
            <a:r>
              <a:rPr lang="en-US" sz="2400" dirty="0">
                <a:hlinkClick r:id="rId2"/>
              </a:rPr>
              <a:t>register@mtsu.edu</a:t>
            </a:r>
            <a:r>
              <a:rPr lang="en-US" sz="2400" dirty="0"/>
              <a:t> </a:t>
            </a:r>
            <a:r>
              <a:rPr lang="en-US" sz="2400" b="1" dirty="0"/>
              <a:t>only if the student is only registered in online courses.  </a:t>
            </a:r>
          </a:p>
          <a:p>
            <a:r>
              <a:rPr lang="en-US" sz="2400" dirty="0"/>
              <a:t>We only have one staff member that monitors this email account. </a:t>
            </a:r>
          </a:p>
          <a:p>
            <a:r>
              <a:rPr lang="en-US" sz="2400" dirty="0"/>
              <a:t>Late registrations through email can take days to process depending on how fast each area responds to a request or how long the student takes to pay the fees.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45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AB7D0-0C56-57A1-E46F-411EB393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PERMITS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488659-BE42-7D9D-295F-56FCC576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1885279"/>
            <a:ext cx="11887200" cy="4787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 course has registration restrictions (prerequisites, corequisites or program restrictions) the student must meet all of the registration restrictions that are specifically listed in Banner.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the student does not meet all of the registration restrictions the department can determine if the student should receive a registration permit to allow the student to register.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Registration permits are specific to the registration error the student is receiving.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There is not a blanket permit that overrides all errors.  </a:t>
            </a:r>
          </a:p>
        </p:txBody>
      </p:sp>
    </p:spTree>
    <p:extLst>
      <p:ext uri="{BB962C8B-B14F-4D97-AF65-F5344CB8AC3E}">
        <p14:creationId xmlns:p14="http://schemas.microsoft.com/office/powerpoint/2010/main" val="1506551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AB7D0-0C56-57A1-E46F-411EB393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PERMITS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488659-BE42-7D9D-295F-56FCC576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1885279"/>
            <a:ext cx="11887200" cy="4787124"/>
          </a:xfrm>
        </p:spPr>
        <p:txBody>
          <a:bodyPr/>
          <a:lstStyle/>
          <a:p>
            <a:r>
              <a:rPr lang="en-US" dirty="0"/>
              <a:t>Permits should be entered by the department in Banner. </a:t>
            </a:r>
          </a:p>
          <a:p>
            <a:r>
              <a:rPr lang="en-US" dirty="0"/>
              <a:t>Permits are entered on SFASRPO.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Students M Number and the term should be entered on the first screen. </a:t>
            </a:r>
          </a:p>
          <a:p>
            <a:r>
              <a:rPr lang="en-US" dirty="0"/>
              <a:t>After pressing                   the permit can be entered at the top of the screen. </a:t>
            </a:r>
          </a:p>
          <a:p>
            <a:r>
              <a:rPr lang="en-US" dirty="0"/>
              <a:t>Please note the permits should be entered with a CRN.  </a:t>
            </a:r>
          </a:p>
          <a:p>
            <a:pPr lvl="1"/>
            <a:r>
              <a:rPr lang="en-US" dirty="0"/>
              <a:t>Not entering a CRN allows students to override the error for </a:t>
            </a:r>
            <a:r>
              <a:rPr lang="en-US"/>
              <a:t>every section. </a:t>
            </a:r>
            <a:endParaRPr lang="en-US" dirty="0"/>
          </a:p>
          <a:p>
            <a:pPr lvl="1"/>
            <a:r>
              <a:rPr lang="en-US" dirty="0"/>
              <a:t>When entering a PREQ permit, this will allow students to register in every section, this includes Prescribed, Honors and Dual Enrollment courses.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C71E7-0CA1-D1A5-C7B7-C0B12B2E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0" y="2862183"/>
            <a:ext cx="10536120" cy="113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85327-CBBA-C9CD-3839-C797A688B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95" y="4458298"/>
            <a:ext cx="1228896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48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AB7D0-0C56-57A1-E46F-411EB393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PERMITS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B263E8-0DE1-9F73-1404-0C89D92A3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41"/>
          <a:stretch/>
        </p:blipFill>
        <p:spPr>
          <a:xfrm>
            <a:off x="390416" y="2259106"/>
            <a:ext cx="11418236" cy="3902682"/>
          </a:xfrm>
        </p:spPr>
      </p:pic>
    </p:spTree>
    <p:extLst>
      <p:ext uri="{BB962C8B-B14F-4D97-AF65-F5344CB8AC3E}">
        <p14:creationId xmlns:p14="http://schemas.microsoft.com/office/powerpoint/2010/main" val="322735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AB7D0-0C56-57A1-E46F-411EB393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PERMITS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488659-BE42-7D9D-295F-56FCC576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1885279"/>
            <a:ext cx="11887200" cy="4787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Best Practices</a:t>
            </a:r>
          </a:p>
          <a:p>
            <a:pPr lvl="1"/>
            <a:r>
              <a:rPr lang="en-US" dirty="0"/>
              <a:t>Before ENRL permits are entered, you should check the </a:t>
            </a:r>
            <a:r>
              <a:rPr lang="en-US" b="1" dirty="0"/>
              <a:t>room capacity </a:t>
            </a:r>
            <a:r>
              <a:rPr lang="en-US" dirty="0"/>
              <a:t>to ensure that the room will hold extra students.  </a:t>
            </a:r>
          </a:p>
          <a:p>
            <a:pPr lvl="1"/>
            <a:r>
              <a:rPr lang="en-US" dirty="0"/>
              <a:t>All permits should be entered with a </a:t>
            </a:r>
            <a:r>
              <a:rPr lang="en-US" b="1" dirty="0"/>
              <a:t>CRN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CREQ (Corequisite) permits should be entered for the course the </a:t>
            </a:r>
            <a:r>
              <a:rPr lang="en-US" b="1" dirty="0"/>
              <a:t>student is registering in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There are no permits for </a:t>
            </a:r>
            <a:r>
              <a:rPr lang="en-US" b="1" dirty="0"/>
              <a:t>Repeat restrictions</a:t>
            </a:r>
            <a:r>
              <a:rPr lang="en-US" dirty="0"/>
              <a:t>.  If a student receives any repeat error, the student must complete a repeat form.  This is the only way they can register for a course. </a:t>
            </a:r>
          </a:p>
          <a:p>
            <a:pPr lvl="1"/>
            <a:r>
              <a:rPr lang="en-US" dirty="0"/>
              <a:t>There are no permits for </a:t>
            </a:r>
            <a:r>
              <a:rPr lang="en-US" b="1" dirty="0"/>
              <a:t>Duplicate Course </a:t>
            </a:r>
            <a:r>
              <a:rPr lang="en-US" dirty="0"/>
              <a:t>errors.  The student should email </a:t>
            </a:r>
            <a:r>
              <a:rPr lang="en-US" dirty="0">
                <a:hlinkClick r:id="rId2"/>
              </a:rPr>
              <a:t>register@mtsu.edu</a:t>
            </a:r>
            <a:r>
              <a:rPr lang="en-US" dirty="0"/>
              <a:t> and we will register them manually. </a:t>
            </a:r>
          </a:p>
          <a:p>
            <a:pPr lvl="1"/>
            <a:r>
              <a:rPr lang="en-US" dirty="0"/>
              <a:t>If a course is Department Permission, a PREQ permit should never be entered, only the SPEC permit. </a:t>
            </a:r>
          </a:p>
          <a:p>
            <a:pPr lvl="2"/>
            <a:r>
              <a:rPr lang="en-US" dirty="0"/>
              <a:t>When we add Department Permission to a course, we remove all prerequisites and restrictions. </a:t>
            </a:r>
          </a:p>
        </p:txBody>
      </p:sp>
    </p:spTree>
    <p:extLst>
      <p:ext uri="{BB962C8B-B14F-4D97-AF65-F5344CB8AC3E}">
        <p14:creationId xmlns:p14="http://schemas.microsoft.com/office/powerpoint/2010/main" val="619675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AB7D0-0C56-57A1-E46F-411EB393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PERMITS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488659-BE42-7D9D-295F-56FCC576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1885279"/>
            <a:ext cx="11887200" cy="4787124"/>
          </a:xfrm>
        </p:spPr>
        <p:txBody>
          <a:bodyPr/>
          <a:lstStyle/>
          <a:p>
            <a:r>
              <a:rPr lang="en-US" dirty="0"/>
              <a:t>Best Practices</a:t>
            </a:r>
          </a:p>
          <a:p>
            <a:pPr lvl="1"/>
            <a:r>
              <a:rPr lang="en-US" dirty="0"/>
              <a:t>If you are not sure what permit to enter, please contact Anne or Kimberly and we can help you.  </a:t>
            </a:r>
          </a:p>
          <a:p>
            <a:pPr lvl="1"/>
            <a:r>
              <a:rPr lang="en-US" dirty="0"/>
              <a:t>If you feel as though the prerequisite is incorrect or there’s a problem, please reach out to Anne Ford.  </a:t>
            </a:r>
          </a:p>
          <a:p>
            <a:pPr lvl="2"/>
            <a:r>
              <a:rPr lang="en-US" dirty="0"/>
              <a:t>There are times that things get lost in translation between the Curriculog request form and processing the change.  We can correct issues when a prerequisite is set up incorrectly.  </a:t>
            </a:r>
          </a:p>
          <a:p>
            <a:pPr lvl="1"/>
            <a:r>
              <a:rPr lang="en-US" dirty="0"/>
              <a:t>If you find yourself entering multiple permits for the same course, please reach out to Anne Ford.  We can look at the prerequisite to see if there’s an issue.  </a:t>
            </a:r>
          </a:p>
        </p:txBody>
      </p:sp>
    </p:spTree>
    <p:extLst>
      <p:ext uri="{BB962C8B-B14F-4D97-AF65-F5344CB8AC3E}">
        <p14:creationId xmlns:p14="http://schemas.microsoft.com/office/powerpoint/2010/main" val="3317218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AB7D0-0C56-57A1-E46F-411EB39303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805" y="242069"/>
            <a:ext cx="2752354" cy="2709275"/>
          </a:xfrm>
          <a:prstGeom prst="rect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PERMITS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69772-63BD-B1DC-5E65-1F354405D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"/>
          <a:stretch/>
        </p:blipFill>
        <p:spPr>
          <a:xfrm>
            <a:off x="3521976" y="1023099"/>
            <a:ext cx="7517667" cy="51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89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7AC37-CAC3-CE92-AB7F-C099B06E37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14006" y="599355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QUESTIONS? </a:t>
            </a:r>
          </a:p>
        </p:txBody>
      </p:sp>
      <p:pic>
        <p:nvPicPr>
          <p:cNvPr id="4" name="Picture 3" descr="Question marks in a line and one question mark is lit">
            <a:extLst>
              <a:ext uri="{FF2B5EF4-FFF2-40B4-BE49-F238E27FC236}">
                <a16:creationId xmlns:a16="http://schemas.microsoft.com/office/drawing/2014/main" id="{6163D6FA-147A-0BF7-4C1C-96253CD76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47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40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7190F-C9B7-76C4-4A1C-61E7D283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466436"/>
            <a:ext cx="5623837" cy="1565164"/>
          </a:xfrm>
        </p:spPr>
        <p:txBody>
          <a:bodyPr anchor="b">
            <a:normAutofit fontScale="90000"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Contact Information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7C9674A1-F023-F3B2-4D38-08067A877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466977"/>
              </p:ext>
            </p:extLst>
          </p:nvPr>
        </p:nvGraphicFramePr>
        <p:xfrm>
          <a:off x="371363" y="2198252"/>
          <a:ext cx="5208201" cy="419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78AEBF84-1E68-9A6E-BBF1-C8AA5FF70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9" r="5584"/>
          <a:stretch/>
        </p:blipFill>
        <p:spPr bwMode="auto">
          <a:xfrm>
            <a:off x="5894159" y="0"/>
            <a:ext cx="6263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8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88ED-4D8D-97D6-0980-91E406AC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307" y="398034"/>
            <a:ext cx="6707090" cy="796066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ONLINE RESOURCES</a:t>
            </a:r>
          </a:p>
        </p:txBody>
      </p:sp>
      <p:pic>
        <p:nvPicPr>
          <p:cNvPr id="7" name="Picture 2" descr="State rejects MTSU law school | Legal | nashvillepost.com">
            <a:extLst>
              <a:ext uri="{FF2B5EF4-FFF2-40B4-BE49-F238E27FC236}">
                <a16:creationId xmlns:a16="http://schemas.microsoft.com/office/drawing/2014/main" id="{6EC62B58-762B-514A-F030-8F1DB4ECD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r="21915" b="-2"/>
          <a:stretch/>
        </p:blipFill>
        <p:spPr bwMode="auto">
          <a:xfrm>
            <a:off x="3" y="1587"/>
            <a:ext cx="4582756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33AC-1CFE-E7D7-9AEE-6DC4EEC7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308" y="1839558"/>
            <a:ext cx="6707090" cy="4527903"/>
          </a:xfrm>
        </p:spPr>
        <p:txBody>
          <a:bodyPr>
            <a:normAutofit/>
          </a:bodyPr>
          <a:lstStyle/>
          <a:p>
            <a:pPr marL="544068" lvl="1" indent="-342900"/>
            <a:r>
              <a:rPr lang="en-US" sz="1800" b="1" dirty="0"/>
              <a:t>Registration Forms  </a:t>
            </a:r>
            <a:r>
              <a:rPr lang="en-US" sz="1800" dirty="0"/>
              <a:t>-  </a:t>
            </a:r>
            <a:r>
              <a:rPr lang="en-US" sz="1800" dirty="0">
                <a:hlinkClick r:id="rId3"/>
              </a:rPr>
              <a:t>https://www.mtsu.edu/one-stop/forms.php</a:t>
            </a:r>
            <a:r>
              <a:rPr lang="en-US" sz="1800" dirty="0"/>
              <a:t> </a:t>
            </a:r>
          </a:p>
          <a:p>
            <a:pPr marL="1001268" lvl="2" indent="-342900"/>
            <a:r>
              <a:rPr lang="en-US" sz="1800" dirty="0"/>
              <a:t>Add/Drop Forms and instructions, UG Repeat forms</a:t>
            </a:r>
            <a:br>
              <a:rPr lang="en-US" sz="1800" dirty="0"/>
            </a:br>
            <a:endParaRPr lang="en-US" sz="1800" dirty="0"/>
          </a:p>
          <a:p>
            <a:pPr marL="544068" lvl="1" indent="-342900"/>
            <a:r>
              <a:rPr lang="en-US" sz="1800" b="1" dirty="0"/>
              <a:t>Registration Guide - </a:t>
            </a:r>
            <a:r>
              <a:rPr lang="en-US" sz="1800" dirty="0"/>
              <a:t> Course Type Information, Waitlist, Pipeline navigation, Winter Information -  </a:t>
            </a:r>
            <a:r>
              <a:rPr lang="en-US" sz="1800" dirty="0">
                <a:hlinkClick r:id="rId4"/>
              </a:rPr>
              <a:t>https://www.mtsu.edu/registration/registration-guide.php</a:t>
            </a:r>
            <a:r>
              <a:rPr lang="en-US" sz="1800" dirty="0"/>
              <a:t> </a:t>
            </a:r>
          </a:p>
          <a:p>
            <a:pPr marL="1001268" lvl="2" indent="-342900"/>
            <a:r>
              <a:rPr lang="en-US" sz="1800" dirty="0"/>
              <a:t>Dates and deadlines for each semester, also includes purge dates</a:t>
            </a:r>
            <a:br>
              <a:rPr lang="en-US" sz="1800" dirty="0"/>
            </a:br>
            <a:endParaRPr lang="en-US" sz="1800" dirty="0"/>
          </a:p>
          <a:p>
            <a:pPr marL="544068" lvl="1" indent="-342900"/>
            <a:r>
              <a:rPr lang="en-US" sz="1800" b="1" dirty="0"/>
              <a:t>Scheduling Information</a:t>
            </a:r>
            <a:r>
              <a:rPr lang="en-US" sz="1800" dirty="0"/>
              <a:t> –  </a:t>
            </a:r>
            <a:r>
              <a:rPr lang="en-US" sz="1800" dirty="0">
                <a:hlinkClick r:id="rId5"/>
              </a:rPr>
              <a:t>https://mtsu.edu/resources/staff/class-schedule-production.php</a:t>
            </a:r>
            <a:endParaRPr lang="en-US" sz="1800" dirty="0"/>
          </a:p>
          <a:p>
            <a:pPr marL="1001268" lvl="2" indent="-342900"/>
            <a:r>
              <a:rPr lang="en-US" sz="1800" dirty="0"/>
              <a:t>Scheduling Timeline, Standard Times, Instructional Space Use Procedures, Schedule Production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47491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2" descr="Raider Patrol – MTSU News">
            <a:extLst>
              <a:ext uri="{FF2B5EF4-FFF2-40B4-BE49-F238E27FC236}">
                <a16:creationId xmlns:a16="http://schemas.microsoft.com/office/drawing/2014/main" id="{65D9866B-6E11-96F3-38AC-1A980F622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 b="2136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09BF42-1DAD-C591-137E-F9478E2F209E}"/>
              </a:ext>
            </a:extLst>
          </p:cNvPr>
          <p:cNvSpPr txBox="1"/>
          <p:nvPr/>
        </p:nvSpPr>
        <p:spPr>
          <a:xfrm>
            <a:off x="429986" y="497301"/>
            <a:ext cx="5970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ACADEMIC COURSE SCHEDULING</a:t>
            </a:r>
          </a:p>
        </p:txBody>
      </p:sp>
    </p:spTree>
    <p:extLst>
      <p:ext uri="{BB962C8B-B14F-4D97-AF65-F5344CB8AC3E}">
        <p14:creationId xmlns:p14="http://schemas.microsoft.com/office/powerpoint/2010/main" val="138811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57028-D77A-930E-5178-2DBA8E72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Academic Course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AE1A-D17A-AA1E-AD60-7DCAECD55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1900" dirty="0"/>
              <a:t>Scheduling rolls the courses from the previous like term to create the new term.  For example, Summer 2023 is rolled to create Summer 2024.  </a:t>
            </a:r>
            <a:br>
              <a:rPr lang="en-US" sz="1900" dirty="0"/>
            </a:br>
            <a:endParaRPr lang="en-US" sz="1900" dirty="0"/>
          </a:p>
          <a:p>
            <a:r>
              <a:rPr lang="en-US" sz="1900" dirty="0"/>
              <a:t>Scheduling “cleans up” the data by removing previous dates and times from the schedule, removing non-first priority space and deleting cancelled courses. </a:t>
            </a:r>
          </a:p>
          <a:p>
            <a:pPr lvl="1"/>
            <a:r>
              <a:rPr lang="en-US" sz="1900" dirty="0"/>
              <a:t>Our office is not always notified of prefix or number changes.  Please make sure you let us know if you have a prefix or number change and include the course information so that we can get it added to your schedule.  </a:t>
            </a:r>
            <a:br>
              <a:rPr lang="en-US" sz="1900" dirty="0"/>
            </a:br>
            <a:endParaRPr lang="en-US" sz="1900" dirty="0"/>
          </a:p>
          <a:p>
            <a:r>
              <a:rPr lang="en-US" sz="1900" dirty="0"/>
              <a:t>Scheduling then sends the schedule out to the departments with a memo explaining what we have done including the timeline of dates and deadlines for the schedule.  </a:t>
            </a:r>
          </a:p>
        </p:txBody>
      </p:sp>
    </p:spTree>
    <p:extLst>
      <p:ext uri="{BB962C8B-B14F-4D97-AF65-F5344CB8AC3E}">
        <p14:creationId xmlns:p14="http://schemas.microsoft.com/office/powerpoint/2010/main" val="422288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BE6A4-0843-70F1-29DE-427793EA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Academic Course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CBD48-B980-CD4D-84B3-9961232A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13" y="1891970"/>
            <a:ext cx="10514717" cy="410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Schedules are sent to the departments. Departments have approximately 6-8 weeks to make any schedule changes depending on the semester.  </a:t>
            </a:r>
          </a:p>
          <a:p>
            <a:r>
              <a:rPr lang="en-US" sz="2000" dirty="0"/>
              <a:t>Scheduling then has approximately 6 weeks to make all schedule changes.  Please keep in mind that each Academic Scheduler manages around 3000 courses for each semester.  </a:t>
            </a:r>
          </a:p>
          <a:p>
            <a:r>
              <a:rPr lang="en-US" sz="2000" dirty="0"/>
              <a:t>All changes should be made on the Excel Spreadsheet. </a:t>
            </a:r>
          </a:p>
          <a:p>
            <a:r>
              <a:rPr lang="en-US" sz="2000" dirty="0"/>
              <a:t>Please do not delete any lines or columns on the spreadsheet. </a:t>
            </a:r>
          </a:p>
          <a:p>
            <a:r>
              <a:rPr lang="en-US" sz="2000" dirty="0"/>
              <a:t>All changes should be highlighted.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139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F0CA1-D795-4063-FB23-33AEA775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Academic Course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FDF9A-6370-F32E-0CFD-7838CE519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4"/>
            <a:ext cx="11320273" cy="515457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Per SACSCOC, course must meet on campus 750 minutes per credit hours.  A three-hour course must meet 2250 minutes.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Most courses are 3 credit/3 contact hours.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We schedule courses based on the </a:t>
            </a:r>
            <a:r>
              <a:rPr lang="en-US" sz="2000" u="sng" dirty="0"/>
              <a:t>contact hours listed in Banner</a:t>
            </a:r>
            <a:r>
              <a:rPr lang="en-US" sz="2000" dirty="0"/>
              <a:t>.  </a:t>
            </a:r>
          </a:p>
          <a:p>
            <a:pPr lvl="1"/>
            <a:r>
              <a:rPr lang="en-US" sz="2000" dirty="0"/>
              <a:t>The course description does not control how long a course meets.  </a:t>
            </a:r>
          </a:p>
          <a:p>
            <a:pPr lvl="1"/>
            <a:r>
              <a:rPr lang="en-US" sz="2000" dirty="0"/>
              <a:t>If the description says the course should meet for a 2-hour lecture and a 2-hour lab, the course must be listed at 4 contact hours in Banner.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412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6B9B-837D-1984-5FEE-22C6DFF7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Academic Course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A816-9E9A-FBB6-962C-06EFE301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2" y="1731981"/>
            <a:ext cx="11833411" cy="49377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Standard meeting times</a:t>
            </a:r>
          </a:p>
          <a:p>
            <a:pPr lvl="1"/>
            <a:r>
              <a:rPr lang="en-US" sz="2000" dirty="0"/>
              <a:t>All courses that are 3 credit/3 contact hours must meet on a standard meeting time.  </a:t>
            </a:r>
          </a:p>
          <a:p>
            <a:pPr lvl="1"/>
            <a:r>
              <a:rPr lang="en-US" sz="2000" dirty="0"/>
              <a:t>Courses that are not 3 credit/3 contact hours must begin, end or meet during a standard time. </a:t>
            </a:r>
          </a:p>
          <a:p>
            <a:pPr lvl="1"/>
            <a:r>
              <a:rPr lang="en-US" sz="2000" dirty="0"/>
              <a:t>Courses meeting any other time must have non-standard time approval, even if they have met this way in the past.  </a:t>
            </a:r>
          </a:p>
          <a:p>
            <a:pPr lvl="1"/>
            <a:r>
              <a:rPr lang="en-US" sz="2000" dirty="0"/>
              <a:t>All courses approved to meet at a non-standard time, must meet in their own restricted or first priority space. </a:t>
            </a:r>
          </a:p>
          <a:p>
            <a:pPr lvl="1"/>
            <a:r>
              <a:rPr lang="en-US" sz="2000" dirty="0"/>
              <a:t>Standard Meeting times can be found online. </a:t>
            </a:r>
            <a:r>
              <a:rPr lang="en-US" sz="2000" dirty="0">
                <a:hlinkClick r:id="rId2"/>
              </a:rPr>
              <a:t>https://mtsu.edu/resources/staff/class-schedule-production.php</a:t>
            </a:r>
            <a:r>
              <a:rPr lang="en-US" sz="2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1781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6B9B-837D-1984-5FEE-22C6DFF7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Academic Course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A816-9E9A-FBB6-962C-06EFE301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80" y="1495313"/>
            <a:ext cx="10891235" cy="44954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Space</a:t>
            </a:r>
          </a:p>
          <a:p>
            <a:pPr lvl="1"/>
            <a:r>
              <a:rPr lang="en-US" sz="2000" dirty="0"/>
              <a:t>Courses should be placed in your first priority space.  </a:t>
            </a:r>
          </a:p>
          <a:p>
            <a:pPr lvl="1"/>
            <a:r>
              <a:rPr lang="en-US" sz="2000" dirty="0"/>
              <a:t>Departments should make every effort to </a:t>
            </a:r>
            <a:r>
              <a:rPr lang="en-US" sz="2000" u="sng" dirty="0"/>
              <a:t>pre-assign</a:t>
            </a:r>
            <a:r>
              <a:rPr lang="en-US" sz="2000" dirty="0"/>
              <a:t> all courses before the automatic scheduler runs. The more space you pre-assign, the more chance your courses will be in spaces they can use.  </a:t>
            </a:r>
          </a:p>
          <a:p>
            <a:pPr lvl="1"/>
            <a:r>
              <a:rPr lang="en-US" sz="2000" dirty="0"/>
              <a:t>Departments have use of their first priority space until the automatic scheduler runs. </a:t>
            </a:r>
          </a:p>
          <a:p>
            <a:pPr lvl="1"/>
            <a:r>
              <a:rPr lang="en-US" sz="2000" dirty="0"/>
              <a:t>After the automatic scheduler runs, only restricted space is reserved for your department.  No other department can use restricted space without your permission.  </a:t>
            </a:r>
          </a:p>
        </p:txBody>
      </p:sp>
    </p:spTree>
    <p:extLst>
      <p:ext uri="{BB962C8B-B14F-4D97-AF65-F5344CB8AC3E}">
        <p14:creationId xmlns:p14="http://schemas.microsoft.com/office/powerpoint/2010/main" val="329827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2267</Words>
  <Application>Microsoft Office PowerPoint</Application>
  <PresentationFormat>Widescreen</PresentationFormat>
  <Paragraphs>161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Nunito Sans</vt:lpstr>
      <vt:lpstr>Symbol</vt:lpstr>
      <vt:lpstr>Office Theme</vt:lpstr>
      <vt:lpstr>PowerPoint Presentation</vt:lpstr>
      <vt:lpstr>Registrar’s Office</vt:lpstr>
      <vt:lpstr>ONLINE RESOURCES</vt:lpstr>
      <vt:lpstr>PowerPoint Presentation</vt:lpstr>
      <vt:lpstr>Academic Course Scheduling</vt:lpstr>
      <vt:lpstr>Academic Course Scheduling</vt:lpstr>
      <vt:lpstr>Academic Course Scheduling</vt:lpstr>
      <vt:lpstr>Academic Course Scheduling</vt:lpstr>
      <vt:lpstr>Academic Course Scheduling</vt:lpstr>
      <vt:lpstr>Academic Course Scheduling</vt:lpstr>
      <vt:lpstr>Space limitations</vt:lpstr>
      <vt:lpstr>Crosslisting Course</vt:lpstr>
      <vt:lpstr>Crosslisting Course</vt:lpstr>
      <vt:lpstr>Academic Course Scheduling</vt:lpstr>
      <vt:lpstr>PowerPoint Presentation</vt:lpstr>
      <vt:lpstr>Registration</vt:lpstr>
      <vt:lpstr>PowerPoint Presentation</vt:lpstr>
      <vt:lpstr>Registration</vt:lpstr>
      <vt:lpstr>Registration</vt:lpstr>
      <vt:lpstr>Registration</vt:lpstr>
      <vt:lpstr>PERMITS</vt:lpstr>
      <vt:lpstr>PERMITS</vt:lpstr>
      <vt:lpstr>PERMITS</vt:lpstr>
      <vt:lpstr>PERMITS</vt:lpstr>
      <vt:lpstr>PERMITS</vt:lpstr>
      <vt:lpstr>PERMITS</vt:lpstr>
      <vt:lpstr>QUESTIONS? 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Ford</dc:creator>
  <cp:lastModifiedBy>Anne Ford</cp:lastModifiedBy>
  <cp:revision>10</cp:revision>
  <dcterms:created xsi:type="dcterms:W3CDTF">2023-07-13T14:06:13Z</dcterms:created>
  <dcterms:modified xsi:type="dcterms:W3CDTF">2023-07-28T18:15:58Z</dcterms:modified>
</cp:coreProperties>
</file>