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4" r:id="rId9"/>
    <p:sldId id="277" r:id="rId10"/>
    <p:sldId id="266" r:id="rId11"/>
    <p:sldId id="265" r:id="rId12"/>
    <p:sldId id="267" r:id="rId13"/>
    <p:sldId id="269" r:id="rId14"/>
    <p:sldId id="268" r:id="rId15"/>
    <p:sldId id="270" r:id="rId16"/>
    <p:sldId id="274" r:id="rId17"/>
    <p:sldId id="275" r:id="rId18"/>
    <p:sldId id="276" r:id="rId19"/>
    <p:sldId id="271" r:id="rId20"/>
    <p:sldId id="272"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3" autoAdjust="0"/>
    <p:restoredTop sz="94660"/>
  </p:normalViewPr>
  <p:slideViewPr>
    <p:cSldViewPr snapToGrid="0">
      <p:cViewPr varScale="1">
        <p:scale>
          <a:sx n="67" d="100"/>
          <a:sy n="67" d="100"/>
        </p:scale>
        <p:origin x="96" y="36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338F0F-6820-47F7-B4B7-6E9ED0298983}" type="doc">
      <dgm:prSet loTypeId="urn:microsoft.com/office/officeart/2009/layout/CircleArrowProcess" loCatId="process" qsTypeId="urn:microsoft.com/office/officeart/2005/8/quickstyle/simple1" qsCatId="simple" csTypeId="urn:microsoft.com/office/officeart/2005/8/colors/colorful1" csCatId="colorful" phldr="1"/>
      <dgm:spPr/>
      <dgm:t>
        <a:bodyPr/>
        <a:lstStyle/>
        <a:p>
          <a:endParaRPr lang="en-US"/>
        </a:p>
      </dgm:t>
    </dgm:pt>
    <dgm:pt modelId="{D4B8FD15-2070-4B4E-8437-EC9C1B01357D}">
      <dgm:prSet phldrT="[Text]"/>
      <dgm:spPr/>
      <dgm:t>
        <a:bodyPr/>
        <a:lstStyle/>
        <a:p>
          <a:r>
            <a:rPr lang="en-US" dirty="0"/>
            <a:t>Fees</a:t>
          </a:r>
        </a:p>
      </dgm:t>
    </dgm:pt>
    <dgm:pt modelId="{93E3FC8A-CDC5-4D19-B062-1CF349305ECB}" type="parTrans" cxnId="{686BBE82-5634-4420-8B01-409BF8BD13AC}">
      <dgm:prSet/>
      <dgm:spPr/>
      <dgm:t>
        <a:bodyPr/>
        <a:lstStyle/>
        <a:p>
          <a:endParaRPr lang="en-US"/>
        </a:p>
      </dgm:t>
    </dgm:pt>
    <dgm:pt modelId="{3A7F73E7-10F0-4E16-9B63-1A66984B5FAE}" type="sibTrans" cxnId="{686BBE82-5634-4420-8B01-409BF8BD13AC}">
      <dgm:prSet/>
      <dgm:spPr/>
      <dgm:t>
        <a:bodyPr/>
        <a:lstStyle/>
        <a:p>
          <a:endParaRPr lang="en-US"/>
        </a:p>
      </dgm:t>
    </dgm:pt>
    <dgm:pt modelId="{1C824FB7-6114-4C12-AD36-CAA444AC7EDF}">
      <dgm:prSet phldrT="[Text]"/>
      <dgm:spPr/>
      <dgm:t>
        <a:bodyPr/>
        <a:lstStyle/>
        <a:p>
          <a:r>
            <a:rPr lang="en-US" dirty="0"/>
            <a:t>Interest</a:t>
          </a:r>
        </a:p>
      </dgm:t>
    </dgm:pt>
    <dgm:pt modelId="{D89B0E1B-FE2D-4ABF-BD42-2C0CA75B25D2}" type="parTrans" cxnId="{489CD0C0-88C3-4523-918B-6E41D261BA42}">
      <dgm:prSet/>
      <dgm:spPr/>
      <dgm:t>
        <a:bodyPr/>
        <a:lstStyle/>
        <a:p>
          <a:endParaRPr lang="en-US"/>
        </a:p>
      </dgm:t>
    </dgm:pt>
    <dgm:pt modelId="{122C497E-8016-454F-9F86-DAF9DA239BD4}" type="sibTrans" cxnId="{489CD0C0-88C3-4523-918B-6E41D261BA42}">
      <dgm:prSet/>
      <dgm:spPr/>
      <dgm:t>
        <a:bodyPr/>
        <a:lstStyle/>
        <a:p>
          <a:endParaRPr lang="en-US"/>
        </a:p>
      </dgm:t>
    </dgm:pt>
    <dgm:pt modelId="{5E4DBA02-ABDA-480F-8A9E-E5CBB36758A8}">
      <dgm:prSet phldrT="[Text]"/>
      <dgm:spPr/>
      <dgm:t>
        <a:bodyPr/>
        <a:lstStyle/>
        <a:p>
          <a:r>
            <a:rPr lang="en-US" dirty="0"/>
            <a:t>Principal</a:t>
          </a:r>
        </a:p>
      </dgm:t>
    </dgm:pt>
    <dgm:pt modelId="{9230519A-3598-4F44-B3D8-74507D14EA09}" type="parTrans" cxnId="{734BC148-5372-44C2-A6E5-A495202A9FF8}">
      <dgm:prSet/>
      <dgm:spPr/>
      <dgm:t>
        <a:bodyPr/>
        <a:lstStyle/>
        <a:p>
          <a:endParaRPr lang="en-US"/>
        </a:p>
      </dgm:t>
    </dgm:pt>
    <dgm:pt modelId="{5EC1BD41-7213-483F-BADE-9DCCB9FB6147}" type="sibTrans" cxnId="{734BC148-5372-44C2-A6E5-A495202A9FF8}">
      <dgm:prSet/>
      <dgm:spPr/>
      <dgm:t>
        <a:bodyPr/>
        <a:lstStyle/>
        <a:p>
          <a:endParaRPr lang="en-US"/>
        </a:p>
      </dgm:t>
    </dgm:pt>
    <dgm:pt modelId="{B060FC2A-6A2F-4523-89C2-A80DA0916C7A}" type="pres">
      <dgm:prSet presAssocID="{F3338F0F-6820-47F7-B4B7-6E9ED0298983}" presName="Name0" presStyleCnt="0">
        <dgm:presLayoutVars>
          <dgm:chMax val="7"/>
          <dgm:chPref val="7"/>
          <dgm:dir/>
          <dgm:animLvl val="lvl"/>
        </dgm:presLayoutVars>
      </dgm:prSet>
      <dgm:spPr/>
    </dgm:pt>
    <dgm:pt modelId="{36F79EC8-8368-4784-8143-8E0A0DEF4565}" type="pres">
      <dgm:prSet presAssocID="{D4B8FD15-2070-4B4E-8437-EC9C1B01357D}" presName="Accent1" presStyleCnt="0"/>
      <dgm:spPr/>
    </dgm:pt>
    <dgm:pt modelId="{2E1C0552-4203-41D1-AB77-AAD6B2D26754}" type="pres">
      <dgm:prSet presAssocID="{D4B8FD15-2070-4B4E-8437-EC9C1B01357D}" presName="Accent" presStyleLbl="node1" presStyleIdx="0" presStyleCnt="3"/>
      <dgm:spPr/>
    </dgm:pt>
    <dgm:pt modelId="{7756ADCA-DF40-461E-82EB-05A7DA27810D}" type="pres">
      <dgm:prSet presAssocID="{D4B8FD15-2070-4B4E-8437-EC9C1B01357D}" presName="Parent1" presStyleLbl="revTx" presStyleIdx="0" presStyleCnt="3">
        <dgm:presLayoutVars>
          <dgm:chMax val="1"/>
          <dgm:chPref val="1"/>
          <dgm:bulletEnabled val="1"/>
        </dgm:presLayoutVars>
      </dgm:prSet>
      <dgm:spPr/>
    </dgm:pt>
    <dgm:pt modelId="{FD2DFCEC-9D2D-4D02-B0B3-062D23B01CF1}" type="pres">
      <dgm:prSet presAssocID="{1C824FB7-6114-4C12-AD36-CAA444AC7EDF}" presName="Accent2" presStyleCnt="0"/>
      <dgm:spPr/>
    </dgm:pt>
    <dgm:pt modelId="{80289B8A-C3C3-44F3-A333-39FF1521C217}" type="pres">
      <dgm:prSet presAssocID="{1C824FB7-6114-4C12-AD36-CAA444AC7EDF}" presName="Accent" presStyleLbl="node1" presStyleIdx="1" presStyleCnt="3"/>
      <dgm:spPr/>
    </dgm:pt>
    <dgm:pt modelId="{598610CF-2D7D-4B40-9AD8-A8D85E9CC5ED}" type="pres">
      <dgm:prSet presAssocID="{1C824FB7-6114-4C12-AD36-CAA444AC7EDF}" presName="Parent2" presStyleLbl="revTx" presStyleIdx="1" presStyleCnt="3">
        <dgm:presLayoutVars>
          <dgm:chMax val="1"/>
          <dgm:chPref val="1"/>
          <dgm:bulletEnabled val="1"/>
        </dgm:presLayoutVars>
      </dgm:prSet>
      <dgm:spPr/>
    </dgm:pt>
    <dgm:pt modelId="{CC82553F-1DE6-44C9-BDED-3977B34CFFF9}" type="pres">
      <dgm:prSet presAssocID="{5E4DBA02-ABDA-480F-8A9E-E5CBB36758A8}" presName="Accent3" presStyleCnt="0"/>
      <dgm:spPr/>
    </dgm:pt>
    <dgm:pt modelId="{9C5991D0-FE48-494F-A1F5-E7CF99EAAD4F}" type="pres">
      <dgm:prSet presAssocID="{5E4DBA02-ABDA-480F-8A9E-E5CBB36758A8}" presName="Accent" presStyleLbl="node1" presStyleIdx="2" presStyleCnt="3"/>
      <dgm:spPr/>
    </dgm:pt>
    <dgm:pt modelId="{6F98017C-5A2F-48A3-9F45-76BF7B5E60F0}" type="pres">
      <dgm:prSet presAssocID="{5E4DBA02-ABDA-480F-8A9E-E5CBB36758A8}" presName="Parent3" presStyleLbl="revTx" presStyleIdx="2" presStyleCnt="3">
        <dgm:presLayoutVars>
          <dgm:chMax val="1"/>
          <dgm:chPref val="1"/>
          <dgm:bulletEnabled val="1"/>
        </dgm:presLayoutVars>
      </dgm:prSet>
      <dgm:spPr/>
    </dgm:pt>
  </dgm:ptLst>
  <dgm:cxnLst>
    <dgm:cxn modelId="{3F9F6806-7BCD-46C6-97F1-7C65C445A8EE}" type="presOf" srcId="{F3338F0F-6820-47F7-B4B7-6E9ED0298983}" destId="{B060FC2A-6A2F-4523-89C2-A80DA0916C7A}" srcOrd="0" destOrd="0" presId="urn:microsoft.com/office/officeart/2009/layout/CircleArrowProcess"/>
    <dgm:cxn modelId="{69F75E28-5DDA-47DD-A68D-78A841A71F1C}" type="presOf" srcId="{D4B8FD15-2070-4B4E-8437-EC9C1B01357D}" destId="{7756ADCA-DF40-461E-82EB-05A7DA27810D}" srcOrd="0" destOrd="0" presId="urn:microsoft.com/office/officeart/2009/layout/CircleArrowProcess"/>
    <dgm:cxn modelId="{734BC148-5372-44C2-A6E5-A495202A9FF8}" srcId="{F3338F0F-6820-47F7-B4B7-6E9ED0298983}" destId="{5E4DBA02-ABDA-480F-8A9E-E5CBB36758A8}" srcOrd="2" destOrd="0" parTransId="{9230519A-3598-4F44-B3D8-74507D14EA09}" sibTransId="{5EC1BD41-7213-483F-BADE-9DCCB9FB6147}"/>
    <dgm:cxn modelId="{D862E14D-8318-418A-800C-DA1B5E2341A4}" type="presOf" srcId="{5E4DBA02-ABDA-480F-8A9E-E5CBB36758A8}" destId="{6F98017C-5A2F-48A3-9F45-76BF7B5E60F0}" srcOrd="0" destOrd="0" presId="urn:microsoft.com/office/officeart/2009/layout/CircleArrowProcess"/>
    <dgm:cxn modelId="{F4953070-65B6-4552-B2F9-EA1F9F9F1B3F}" type="presOf" srcId="{1C824FB7-6114-4C12-AD36-CAA444AC7EDF}" destId="{598610CF-2D7D-4B40-9AD8-A8D85E9CC5ED}" srcOrd="0" destOrd="0" presId="urn:microsoft.com/office/officeart/2009/layout/CircleArrowProcess"/>
    <dgm:cxn modelId="{686BBE82-5634-4420-8B01-409BF8BD13AC}" srcId="{F3338F0F-6820-47F7-B4B7-6E9ED0298983}" destId="{D4B8FD15-2070-4B4E-8437-EC9C1B01357D}" srcOrd="0" destOrd="0" parTransId="{93E3FC8A-CDC5-4D19-B062-1CF349305ECB}" sibTransId="{3A7F73E7-10F0-4E16-9B63-1A66984B5FAE}"/>
    <dgm:cxn modelId="{489CD0C0-88C3-4523-918B-6E41D261BA42}" srcId="{F3338F0F-6820-47F7-B4B7-6E9ED0298983}" destId="{1C824FB7-6114-4C12-AD36-CAA444AC7EDF}" srcOrd="1" destOrd="0" parTransId="{D89B0E1B-FE2D-4ABF-BD42-2C0CA75B25D2}" sibTransId="{122C497E-8016-454F-9F86-DAF9DA239BD4}"/>
    <dgm:cxn modelId="{2733C621-2798-44FA-B83C-A4BED26B6C10}" type="presParOf" srcId="{B060FC2A-6A2F-4523-89C2-A80DA0916C7A}" destId="{36F79EC8-8368-4784-8143-8E0A0DEF4565}" srcOrd="0" destOrd="0" presId="urn:microsoft.com/office/officeart/2009/layout/CircleArrowProcess"/>
    <dgm:cxn modelId="{D2A15122-543D-4916-9A02-546CE8BE4731}" type="presParOf" srcId="{36F79EC8-8368-4784-8143-8E0A0DEF4565}" destId="{2E1C0552-4203-41D1-AB77-AAD6B2D26754}" srcOrd="0" destOrd="0" presId="urn:microsoft.com/office/officeart/2009/layout/CircleArrowProcess"/>
    <dgm:cxn modelId="{0EDF119F-A408-4304-AD82-C8D65B04F077}" type="presParOf" srcId="{B060FC2A-6A2F-4523-89C2-A80DA0916C7A}" destId="{7756ADCA-DF40-461E-82EB-05A7DA27810D}" srcOrd="1" destOrd="0" presId="urn:microsoft.com/office/officeart/2009/layout/CircleArrowProcess"/>
    <dgm:cxn modelId="{46782090-8BF8-4616-AC9E-9BD30040A8DD}" type="presParOf" srcId="{B060FC2A-6A2F-4523-89C2-A80DA0916C7A}" destId="{FD2DFCEC-9D2D-4D02-B0B3-062D23B01CF1}" srcOrd="2" destOrd="0" presId="urn:microsoft.com/office/officeart/2009/layout/CircleArrowProcess"/>
    <dgm:cxn modelId="{40794839-84CE-4B0E-AF87-7A7AA577E450}" type="presParOf" srcId="{FD2DFCEC-9D2D-4D02-B0B3-062D23B01CF1}" destId="{80289B8A-C3C3-44F3-A333-39FF1521C217}" srcOrd="0" destOrd="0" presId="urn:microsoft.com/office/officeart/2009/layout/CircleArrowProcess"/>
    <dgm:cxn modelId="{7F529147-8D52-4A67-A452-F988ECECAF71}" type="presParOf" srcId="{B060FC2A-6A2F-4523-89C2-A80DA0916C7A}" destId="{598610CF-2D7D-4B40-9AD8-A8D85E9CC5ED}" srcOrd="3" destOrd="0" presId="urn:microsoft.com/office/officeart/2009/layout/CircleArrowProcess"/>
    <dgm:cxn modelId="{2E479F9B-1D48-4954-A531-0663B0E69148}" type="presParOf" srcId="{B060FC2A-6A2F-4523-89C2-A80DA0916C7A}" destId="{CC82553F-1DE6-44C9-BDED-3977B34CFFF9}" srcOrd="4" destOrd="0" presId="urn:microsoft.com/office/officeart/2009/layout/CircleArrowProcess"/>
    <dgm:cxn modelId="{0E172EDC-9022-46F7-837B-8BB35E6D0880}" type="presParOf" srcId="{CC82553F-1DE6-44C9-BDED-3977B34CFFF9}" destId="{9C5991D0-FE48-494F-A1F5-E7CF99EAAD4F}" srcOrd="0" destOrd="0" presId="urn:microsoft.com/office/officeart/2009/layout/CircleArrowProcess"/>
    <dgm:cxn modelId="{E04ABC16-86D8-4C51-A4BE-5DBF35C7D879}" type="presParOf" srcId="{B060FC2A-6A2F-4523-89C2-A80DA0916C7A}" destId="{6F98017C-5A2F-48A3-9F45-76BF7B5E60F0}"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338F0F-6820-47F7-B4B7-6E9ED0298983}" type="doc">
      <dgm:prSet loTypeId="urn:microsoft.com/office/officeart/2009/layout/CircleArrowProcess" loCatId="process" qsTypeId="urn:microsoft.com/office/officeart/2005/8/quickstyle/simple1" qsCatId="simple" csTypeId="urn:microsoft.com/office/officeart/2005/8/colors/colorful1" csCatId="colorful" phldr="1"/>
      <dgm:spPr/>
      <dgm:t>
        <a:bodyPr/>
        <a:lstStyle/>
        <a:p>
          <a:endParaRPr lang="en-US"/>
        </a:p>
      </dgm:t>
    </dgm:pt>
    <dgm:pt modelId="{D4B8FD15-2070-4B4E-8437-EC9C1B01357D}">
      <dgm:prSet phldrT="[Text]"/>
      <dgm:spPr/>
      <dgm:t>
        <a:bodyPr/>
        <a:lstStyle/>
        <a:p>
          <a:r>
            <a:rPr lang="en-US" dirty="0"/>
            <a:t>$0</a:t>
          </a:r>
        </a:p>
      </dgm:t>
    </dgm:pt>
    <dgm:pt modelId="{93E3FC8A-CDC5-4D19-B062-1CF349305ECB}" type="parTrans" cxnId="{686BBE82-5634-4420-8B01-409BF8BD13AC}">
      <dgm:prSet/>
      <dgm:spPr/>
      <dgm:t>
        <a:bodyPr/>
        <a:lstStyle/>
        <a:p>
          <a:endParaRPr lang="en-US"/>
        </a:p>
      </dgm:t>
    </dgm:pt>
    <dgm:pt modelId="{3A7F73E7-10F0-4E16-9B63-1A66984B5FAE}" type="sibTrans" cxnId="{686BBE82-5634-4420-8B01-409BF8BD13AC}">
      <dgm:prSet/>
      <dgm:spPr/>
      <dgm:t>
        <a:bodyPr/>
        <a:lstStyle/>
        <a:p>
          <a:endParaRPr lang="en-US"/>
        </a:p>
      </dgm:t>
    </dgm:pt>
    <dgm:pt modelId="{1C824FB7-6114-4C12-AD36-CAA444AC7EDF}">
      <dgm:prSet phldrT="[Text]"/>
      <dgm:spPr/>
      <dgm:t>
        <a:bodyPr/>
        <a:lstStyle/>
        <a:p>
          <a:r>
            <a:rPr lang="en-US" dirty="0"/>
            <a:t>$94.86</a:t>
          </a:r>
        </a:p>
      </dgm:t>
    </dgm:pt>
    <dgm:pt modelId="{D89B0E1B-FE2D-4ABF-BD42-2C0CA75B25D2}" type="parTrans" cxnId="{489CD0C0-88C3-4523-918B-6E41D261BA42}">
      <dgm:prSet/>
      <dgm:spPr/>
      <dgm:t>
        <a:bodyPr/>
        <a:lstStyle/>
        <a:p>
          <a:endParaRPr lang="en-US"/>
        </a:p>
      </dgm:t>
    </dgm:pt>
    <dgm:pt modelId="{122C497E-8016-454F-9F86-DAF9DA239BD4}" type="sibTrans" cxnId="{489CD0C0-88C3-4523-918B-6E41D261BA42}">
      <dgm:prSet/>
      <dgm:spPr/>
      <dgm:t>
        <a:bodyPr/>
        <a:lstStyle/>
        <a:p>
          <a:endParaRPr lang="en-US"/>
        </a:p>
      </dgm:t>
    </dgm:pt>
    <dgm:pt modelId="{5E4DBA02-ABDA-480F-8A9E-E5CBB36758A8}">
      <dgm:prSet phldrT="[Text]"/>
      <dgm:spPr/>
      <dgm:t>
        <a:bodyPr/>
        <a:lstStyle/>
        <a:p>
          <a:r>
            <a:rPr lang="en-US" dirty="0"/>
            <a:t>$205.14</a:t>
          </a:r>
        </a:p>
      </dgm:t>
    </dgm:pt>
    <dgm:pt modelId="{9230519A-3598-4F44-B3D8-74507D14EA09}" type="parTrans" cxnId="{734BC148-5372-44C2-A6E5-A495202A9FF8}">
      <dgm:prSet/>
      <dgm:spPr/>
      <dgm:t>
        <a:bodyPr/>
        <a:lstStyle/>
        <a:p>
          <a:endParaRPr lang="en-US"/>
        </a:p>
      </dgm:t>
    </dgm:pt>
    <dgm:pt modelId="{5EC1BD41-7213-483F-BADE-9DCCB9FB6147}" type="sibTrans" cxnId="{734BC148-5372-44C2-A6E5-A495202A9FF8}">
      <dgm:prSet/>
      <dgm:spPr/>
      <dgm:t>
        <a:bodyPr/>
        <a:lstStyle/>
        <a:p>
          <a:endParaRPr lang="en-US"/>
        </a:p>
      </dgm:t>
    </dgm:pt>
    <dgm:pt modelId="{B060FC2A-6A2F-4523-89C2-A80DA0916C7A}" type="pres">
      <dgm:prSet presAssocID="{F3338F0F-6820-47F7-B4B7-6E9ED0298983}" presName="Name0" presStyleCnt="0">
        <dgm:presLayoutVars>
          <dgm:chMax val="7"/>
          <dgm:chPref val="7"/>
          <dgm:dir/>
          <dgm:animLvl val="lvl"/>
        </dgm:presLayoutVars>
      </dgm:prSet>
      <dgm:spPr/>
    </dgm:pt>
    <dgm:pt modelId="{36F79EC8-8368-4784-8143-8E0A0DEF4565}" type="pres">
      <dgm:prSet presAssocID="{D4B8FD15-2070-4B4E-8437-EC9C1B01357D}" presName="Accent1" presStyleCnt="0"/>
      <dgm:spPr/>
    </dgm:pt>
    <dgm:pt modelId="{2E1C0552-4203-41D1-AB77-AAD6B2D26754}" type="pres">
      <dgm:prSet presAssocID="{D4B8FD15-2070-4B4E-8437-EC9C1B01357D}" presName="Accent" presStyleLbl="node1" presStyleIdx="0" presStyleCnt="3"/>
      <dgm:spPr/>
    </dgm:pt>
    <dgm:pt modelId="{7756ADCA-DF40-461E-82EB-05A7DA27810D}" type="pres">
      <dgm:prSet presAssocID="{D4B8FD15-2070-4B4E-8437-EC9C1B01357D}" presName="Parent1" presStyleLbl="revTx" presStyleIdx="0" presStyleCnt="3">
        <dgm:presLayoutVars>
          <dgm:chMax val="1"/>
          <dgm:chPref val="1"/>
          <dgm:bulletEnabled val="1"/>
        </dgm:presLayoutVars>
      </dgm:prSet>
      <dgm:spPr/>
    </dgm:pt>
    <dgm:pt modelId="{FD2DFCEC-9D2D-4D02-B0B3-062D23B01CF1}" type="pres">
      <dgm:prSet presAssocID="{1C824FB7-6114-4C12-AD36-CAA444AC7EDF}" presName="Accent2" presStyleCnt="0"/>
      <dgm:spPr/>
    </dgm:pt>
    <dgm:pt modelId="{80289B8A-C3C3-44F3-A333-39FF1521C217}" type="pres">
      <dgm:prSet presAssocID="{1C824FB7-6114-4C12-AD36-CAA444AC7EDF}" presName="Accent" presStyleLbl="node1" presStyleIdx="1" presStyleCnt="3"/>
      <dgm:spPr/>
    </dgm:pt>
    <dgm:pt modelId="{598610CF-2D7D-4B40-9AD8-A8D85E9CC5ED}" type="pres">
      <dgm:prSet presAssocID="{1C824FB7-6114-4C12-AD36-CAA444AC7EDF}" presName="Parent2" presStyleLbl="revTx" presStyleIdx="1" presStyleCnt="3">
        <dgm:presLayoutVars>
          <dgm:chMax val="1"/>
          <dgm:chPref val="1"/>
          <dgm:bulletEnabled val="1"/>
        </dgm:presLayoutVars>
      </dgm:prSet>
      <dgm:spPr/>
    </dgm:pt>
    <dgm:pt modelId="{CC82553F-1DE6-44C9-BDED-3977B34CFFF9}" type="pres">
      <dgm:prSet presAssocID="{5E4DBA02-ABDA-480F-8A9E-E5CBB36758A8}" presName="Accent3" presStyleCnt="0"/>
      <dgm:spPr/>
    </dgm:pt>
    <dgm:pt modelId="{9C5991D0-FE48-494F-A1F5-E7CF99EAAD4F}" type="pres">
      <dgm:prSet presAssocID="{5E4DBA02-ABDA-480F-8A9E-E5CBB36758A8}" presName="Accent" presStyleLbl="node1" presStyleIdx="2" presStyleCnt="3"/>
      <dgm:spPr/>
    </dgm:pt>
    <dgm:pt modelId="{6F98017C-5A2F-48A3-9F45-76BF7B5E60F0}" type="pres">
      <dgm:prSet presAssocID="{5E4DBA02-ABDA-480F-8A9E-E5CBB36758A8}" presName="Parent3" presStyleLbl="revTx" presStyleIdx="2" presStyleCnt="3">
        <dgm:presLayoutVars>
          <dgm:chMax val="1"/>
          <dgm:chPref val="1"/>
          <dgm:bulletEnabled val="1"/>
        </dgm:presLayoutVars>
      </dgm:prSet>
      <dgm:spPr/>
    </dgm:pt>
  </dgm:ptLst>
  <dgm:cxnLst>
    <dgm:cxn modelId="{9189D013-80DE-4D87-BA59-FB4706195B26}" type="presOf" srcId="{D4B8FD15-2070-4B4E-8437-EC9C1B01357D}" destId="{7756ADCA-DF40-461E-82EB-05A7DA27810D}" srcOrd="0" destOrd="0" presId="urn:microsoft.com/office/officeart/2009/layout/CircleArrowProcess"/>
    <dgm:cxn modelId="{734BC148-5372-44C2-A6E5-A495202A9FF8}" srcId="{F3338F0F-6820-47F7-B4B7-6E9ED0298983}" destId="{5E4DBA02-ABDA-480F-8A9E-E5CBB36758A8}" srcOrd="2" destOrd="0" parTransId="{9230519A-3598-4F44-B3D8-74507D14EA09}" sibTransId="{5EC1BD41-7213-483F-BADE-9DCCB9FB6147}"/>
    <dgm:cxn modelId="{8DD4A251-AE3B-40ED-A3E0-676995217A05}" type="presOf" srcId="{1C824FB7-6114-4C12-AD36-CAA444AC7EDF}" destId="{598610CF-2D7D-4B40-9AD8-A8D85E9CC5ED}" srcOrd="0" destOrd="0" presId="urn:microsoft.com/office/officeart/2009/layout/CircleArrowProcess"/>
    <dgm:cxn modelId="{B21AA47A-ACE7-43AF-A564-7CACCEA36C8B}" type="presOf" srcId="{F3338F0F-6820-47F7-B4B7-6E9ED0298983}" destId="{B060FC2A-6A2F-4523-89C2-A80DA0916C7A}" srcOrd="0" destOrd="0" presId="urn:microsoft.com/office/officeart/2009/layout/CircleArrowProcess"/>
    <dgm:cxn modelId="{686BBE82-5634-4420-8B01-409BF8BD13AC}" srcId="{F3338F0F-6820-47F7-B4B7-6E9ED0298983}" destId="{D4B8FD15-2070-4B4E-8437-EC9C1B01357D}" srcOrd="0" destOrd="0" parTransId="{93E3FC8A-CDC5-4D19-B062-1CF349305ECB}" sibTransId="{3A7F73E7-10F0-4E16-9B63-1A66984B5FAE}"/>
    <dgm:cxn modelId="{489CD0C0-88C3-4523-918B-6E41D261BA42}" srcId="{F3338F0F-6820-47F7-B4B7-6E9ED0298983}" destId="{1C824FB7-6114-4C12-AD36-CAA444AC7EDF}" srcOrd="1" destOrd="0" parTransId="{D89B0E1B-FE2D-4ABF-BD42-2C0CA75B25D2}" sibTransId="{122C497E-8016-454F-9F86-DAF9DA239BD4}"/>
    <dgm:cxn modelId="{56DD0FED-2698-4513-ACAD-093DDA4F710E}" type="presOf" srcId="{5E4DBA02-ABDA-480F-8A9E-E5CBB36758A8}" destId="{6F98017C-5A2F-48A3-9F45-76BF7B5E60F0}" srcOrd="0" destOrd="0" presId="urn:microsoft.com/office/officeart/2009/layout/CircleArrowProcess"/>
    <dgm:cxn modelId="{8F573186-FD2F-4706-8DD2-689982FB4C57}" type="presParOf" srcId="{B060FC2A-6A2F-4523-89C2-A80DA0916C7A}" destId="{36F79EC8-8368-4784-8143-8E0A0DEF4565}" srcOrd="0" destOrd="0" presId="urn:microsoft.com/office/officeart/2009/layout/CircleArrowProcess"/>
    <dgm:cxn modelId="{4A6AC3FC-80A7-4F42-8214-D5AB041BE2B6}" type="presParOf" srcId="{36F79EC8-8368-4784-8143-8E0A0DEF4565}" destId="{2E1C0552-4203-41D1-AB77-AAD6B2D26754}" srcOrd="0" destOrd="0" presId="urn:microsoft.com/office/officeart/2009/layout/CircleArrowProcess"/>
    <dgm:cxn modelId="{4E813136-F645-49A9-97BC-F9EC9A18F6AA}" type="presParOf" srcId="{B060FC2A-6A2F-4523-89C2-A80DA0916C7A}" destId="{7756ADCA-DF40-461E-82EB-05A7DA27810D}" srcOrd="1" destOrd="0" presId="urn:microsoft.com/office/officeart/2009/layout/CircleArrowProcess"/>
    <dgm:cxn modelId="{9825C833-3DAE-4F18-B8EE-B318796905C0}" type="presParOf" srcId="{B060FC2A-6A2F-4523-89C2-A80DA0916C7A}" destId="{FD2DFCEC-9D2D-4D02-B0B3-062D23B01CF1}" srcOrd="2" destOrd="0" presId="urn:microsoft.com/office/officeart/2009/layout/CircleArrowProcess"/>
    <dgm:cxn modelId="{57923BCF-9B0C-44E7-A8EF-87E09F8F6C15}" type="presParOf" srcId="{FD2DFCEC-9D2D-4D02-B0B3-062D23B01CF1}" destId="{80289B8A-C3C3-44F3-A333-39FF1521C217}" srcOrd="0" destOrd="0" presId="urn:microsoft.com/office/officeart/2009/layout/CircleArrowProcess"/>
    <dgm:cxn modelId="{2E4D6E09-C0E1-40C6-8036-8C4D8E2CFD82}" type="presParOf" srcId="{B060FC2A-6A2F-4523-89C2-A80DA0916C7A}" destId="{598610CF-2D7D-4B40-9AD8-A8D85E9CC5ED}" srcOrd="3" destOrd="0" presId="urn:microsoft.com/office/officeart/2009/layout/CircleArrowProcess"/>
    <dgm:cxn modelId="{6ED4FDE1-DE06-4C24-9441-37820D8B18FD}" type="presParOf" srcId="{B060FC2A-6A2F-4523-89C2-A80DA0916C7A}" destId="{CC82553F-1DE6-44C9-BDED-3977B34CFFF9}" srcOrd="4" destOrd="0" presId="urn:microsoft.com/office/officeart/2009/layout/CircleArrowProcess"/>
    <dgm:cxn modelId="{E6444E3F-42A9-4211-974D-AC9AD09909F0}" type="presParOf" srcId="{CC82553F-1DE6-44C9-BDED-3977B34CFFF9}" destId="{9C5991D0-FE48-494F-A1F5-E7CF99EAAD4F}" srcOrd="0" destOrd="0" presId="urn:microsoft.com/office/officeart/2009/layout/CircleArrowProcess"/>
    <dgm:cxn modelId="{7230D4AF-BDF8-4E49-BF17-E351E3B247D2}" type="presParOf" srcId="{B060FC2A-6A2F-4523-89C2-A80DA0916C7A}" destId="{6F98017C-5A2F-48A3-9F45-76BF7B5E60F0}" srcOrd="5" destOrd="0" presId="urn:microsoft.com/office/officeart/2009/layout/CircleArrow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C0552-4203-41D1-AB77-AAD6B2D26754}">
      <dsp:nvSpPr>
        <dsp:cNvPr id="0" name=""/>
        <dsp:cNvSpPr/>
      </dsp:nvSpPr>
      <dsp:spPr>
        <a:xfrm>
          <a:off x="914422" y="619104"/>
          <a:ext cx="1582483" cy="1582724"/>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56ADCA-DF40-461E-82EB-05A7DA27810D}">
      <dsp:nvSpPr>
        <dsp:cNvPr id="0" name=""/>
        <dsp:cNvSpPr/>
      </dsp:nvSpPr>
      <dsp:spPr>
        <a:xfrm>
          <a:off x="1264203" y="1190516"/>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Fees</a:t>
          </a:r>
        </a:p>
      </dsp:txBody>
      <dsp:txXfrm>
        <a:off x="1264203" y="1190516"/>
        <a:ext cx="879355" cy="439572"/>
      </dsp:txXfrm>
    </dsp:sp>
    <dsp:sp modelId="{80289B8A-C3C3-44F3-A333-39FF1521C217}">
      <dsp:nvSpPr>
        <dsp:cNvPr id="0" name=""/>
        <dsp:cNvSpPr/>
      </dsp:nvSpPr>
      <dsp:spPr>
        <a:xfrm>
          <a:off x="474893" y="1528497"/>
          <a:ext cx="1582483" cy="1582724"/>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610CF-2D7D-4B40-9AD8-A8D85E9CC5ED}">
      <dsp:nvSpPr>
        <dsp:cNvPr id="0" name=""/>
        <dsp:cNvSpPr/>
      </dsp:nvSpPr>
      <dsp:spPr>
        <a:xfrm>
          <a:off x="826457" y="2105169"/>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Interest</a:t>
          </a:r>
        </a:p>
      </dsp:txBody>
      <dsp:txXfrm>
        <a:off x="826457" y="2105169"/>
        <a:ext cx="879355" cy="439572"/>
      </dsp:txXfrm>
    </dsp:sp>
    <dsp:sp modelId="{9C5991D0-FE48-494F-A1F5-E7CF99EAAD4F}">
      <dsp:nvSpPr>
        <dsp:cNvPr id="0" name=""/>
        <dsp:cNvSpPr/>
      </dsp:nvSpPr>
      <dsp:spPr>
        <a:xfrm>
          <a:off x="1027054" y="2546714"/>
          <a:ext cx="1359598" cy="1360143"/>
        </a:xfrm>
        <a:prstGeom prst="blockArc">
          <a:avLst>
            <a:gd name="adj1" fmla="val 13500000"/>
            <a:gd name="adj2" fmla="val 10800000"/>
            <a:gd name="adj3" fmla="val 1274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8017C-5A2F-48A3-9F45-76BF7B5E60F0}">
      <dsp:nvSpPr>
        <dsp:cNvPr id="0" name=""/>
        <dsp:cNvSpPr/>
      </dsp:nvSpPr>
      <dsp:spPr>
        <a:xfrm>
          <a:off x="1266283" y="3021137"/>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Principal</a:t>
          </a:r>
        </a:p>
      </dsp:txBody>
      <dsp:txXfrm>
        <a:off x="1266283" y="3021137"/>
        <a:ext cx="879355" cy="4395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1C0552-4203-41D1-AB77-AAD6B2D26754}">
      <dsp:nvSpPr>
        <dsp:cNvPr id="0" name=""/>
        <dsp:cNvSpPr/>
      </dsp:nvSpPr>
      <dsp:spPr>
        <a:xfrm>
          <a:off x="914422" y="619104"/>
          <a:ext cx="1582483" cy="1582724"/>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56ADCA-DF40-461E-82EB-05A7DA27810D}">
      <dsp:nvSpPr>
        <dsp:cNvPr id="0" name=""/>
        <dsp:cNvSpPr/>
      </dsp:nvSpPr>
      <dsp:spPr>
        <a:xfrm>
          <a:off x="1264203" y="1190516"/>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$0</a:t>
          </a:r>
        </a:p>
      </dsp:txBody>
      <dsp:txXfrm>
        <a:off x="1264203" y="1190516"/>
        <a:ext cx="879355" cy="439572"/>
      </dsp:txXfrm>
    </dsp:sp>
    <dsp:sp modelId="{80289B8A-C3C3-44F3-A333-39FF1521C217}">
      <dsp:nvSpPr>
        <dsp:cNvPr id="0" name=""/>
        <dsp:cNvSpPr/>
      </dsp:nvSpPr>
      <dsp:spPr>
        <a:xfrm>
          <a:off x="474893" y="1528497"/>
          <a:ext cx="1582483" cy="1582724"/>
        </a:xfrm>
        <a:prstGeom prst="leftCircularArrow">
          <a:avLst>
            <a:gd name="adj1" fmla="val 10980"/>
            <a:gd name="adj2" fmla="val 1142322"/>
            <a:gd name="adj3" fmla="val 6300000"/>
            <a:gd name="adj4" fmla="val 18900000"/>
            <a:gd name="adj5" fmla="val 125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8610CF-2D7D-4B40-9AD8-A8D85E9CC5ED}">
      <dsp:nvSpPr>
        <dsp:cNvPr id="0" name=""/>
        <dsp:cNvSpPr/>
      </dsp:nvSpPr>
      <dsp:spPr>
        <a:xfrm>
          <a:off x="826457" y="2105169"/>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$94.86</a:t>
          </a:r>
        </a:p>
      </dsp:txBody>
      <dsp:txXfrm>
        <a:off x="826457" y="2105169"/>
        <a:ext cx="879355" cy="439572"/>
      </dsp:txXfrm>
    </dsp:sp>
    <dsp:sp modelId="{9C5991D0-FE48-494F-A1F5-E7CF99EAAD4F}">
      <dsp:nvSpPr>
        <dsp:cNvPr id="0" name=""/>
        <dsp:cNvSpPr/>
      </dsp:nvSpPr>
      <dsp:spPr>
        <a:xfrm>
          <a:off x="1027054" y="2546714"/>
          <a:ext cx="1359598" cy="1360143"/>
        </a:xfrm>
        <a:prstGeom prst="blockArc">
          <a:avLst>
            <a:gd name="adj1" fmla="val 13500000"/>
            <a:gd name="adj2" fmla="val 10800000"/>
            <a:gd name="adj3" fmla="val 1274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8017C-5A2F-48A3-9F45-76BF7B5E60F0}">
      <dsp:nvSpPr>
        <dsp:cNvPr id="0" name=""/>
        <dsp:cNvSpPr/>
      </dsp:nvSpPr>
      <dsp:spPr>
        <a:xfrm>
          <a:off x="1266283" y="3021137"/>
          <a:ext cx="879355" cy="43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$205.14</a:t>
          </a:r>
        </a:p>
      </dsp:txBody>
      <dsp:txXfrm>
        <a:off x="1266283" y="3021137"/>
        <a:ext cx="879355" cy="439572"/>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D8D4D8-A3C7-4B1F-991E-109F92A7443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BA50-BF6D-475F-B155-1AE66C34146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327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D8D4D8-A3C7-4B1F-991E-109F92A7443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2822903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D8D4D8-A3C7-4B1F-991E-109F92A7443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129794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D8D4D8-A3C7-4B1F-991E-109F92A7443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94189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D8D4D8-A3C7-4B1F-991E-109F92A7443F}"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8CBA50-BF6D-475F-B155-1AE66C34146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4794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D8D4D8-A3C7-4B1F-991E-109F92A7443F}"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1413979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D8D4D8-A3C7-4B1F-991E-109F92A7443F}"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296800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D8D4D8-A3C7-4B1F-991E-109F92A7443F}"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3243628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D8D4D8-A3C7-4B1F-991E-109F92A7443F}" type="datetimeFigureOut">
              <a:rPr lang="en-US" smtClean="0"/>
              <a:t>12/21/2023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1384735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AD8D4D8-A3C7-4B1F-991E-109F92A7443F}" type="datetimeFigureOut">
              <a:rPr lang="en-US" smtClean="0"/>
              <a:t>12/21/2023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8CBA50-BF6D-475F-B155-1AE66C341466}" type="slidenum">
              <a:rPr lang="en-US" smtClean="0"/>
              <a:t>‹#›</a:t>
            </a:fld>
            <a:endParaRPr lang="en-US"/>
          </a:p>
        </p:txBody>
      </p:sp>
    </p:spTree>
    <p:extLst>
      <p:ext uri="{BB962C8B-B14F-4D97-AF65-F5344CB8AC3E}">
        <p14:creationId xmlns:p14="http://schemas.microsoft.com/office/powerpoint/2010/main" val="296231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AD8D4D8-A3C7-4B1F-991E-109F92A7443F}"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8CBA50-BF6D-475F-B155-1AE66C341466}" type="slidenum">
              <a:rPr lang="en-US" smtClean="0"/>
              <a:t>‹#›</a:t>
            </a:fld>
            <a:endParaRPr lang="en-US"/>
          </a:p>
        </p:txBody>
      </p:sp>
    </p:spTree>
    <p:extLst>
      <p:ext uri="{BB962C8B-B14F-4D97-AF65-F5344CB8AC3E}">
        <p14:creationId xmlns:p14="http://schemas.microsoft.com/office/powerpoint/2010/main" val="864799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D8D4D8-A3C7-4B1F-991E-109F92A7443F}" type="datetimeFigureOut">
              <a:rPr lang="en-US" smtClean="0"/>
              <a:t>12/21/2023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88CBA50-BF6D-475F-B155-1AE66C34146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33028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bit.ly/2Qg9YxI" TargetMode="External"/><Relationship Id="rId2" Type="http://schemas.openxmlformats.org/officeDocument/2006/relationships/hyperlink" Target="https://www.cognitoforms.com/MiddleTennesseeStateUniversity1/FinancialLiteracyManagingStudentLoansQuiz"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mohela.com/" TargetMode="External"/><Relationship Id="rId13" Type="http://schemas.openxmlformats.org/officeDocument/2006/relationships/hyperlink" Target="tel:1-888-486-4722" TargetMode="External"/><Relationship Id="rId18" Type="http://schemas.openxmlformats.org/officeDocument/2006/relationships/hyperlink" Target="https://myeddebt.ed.gov/" TargetMode="External"/><Relationship Id="rId3" Type="http://schemas.openxmlformats.org/officeDocument/2006/relationships/hyperlink" Target="tel:1-800-699-2908" TargetMode="External"/><Relationship Id="rId7" Type="http://schemas.openxmlformats.org/officeDocument/2006/relationships/hyperlink" Target="tel:1-855-337-6884" TargetMode="External"/><Relationship Id="rId12" Type="http://schemas.openxmlformats.org/officeDocument/2006/relationships/hyperlink" Target="https://www.nelnet.com/" TargetMode="External"/><Relationship Id="rId17" Type="http://schemas.openxmlformats.org/officeDocument/2006/relationships/hyperlink" Target="tel:1-866-313-3797" TargetMode="External"/><Relationship Id="rId2" Type="http://schemas.openxmlformats.org/officeDocument/2006/relationships/hyperlink" Target="https://myfedloan.org/" TargetMode="External"/><Relationship Id="rId16" Type="http://schemas.openxmlformats.org/officeDocument/2006/relationships/hyperlink" Target="https://efpls.ed.gov/" TargetMode="External"/><Relationship Id="rId20" Type="http://schemas.openxmlformats.org/officeDocument/2006/relationships/hyperlink" Target="tel:1-877-825-9923" TargetMode="External"/><Relationship Id="rId1" Type="http://schemas.openxmlformats.org/officeDocument/2006/relationships/slideLayout" Target="../slideLayouts/slideLayout2.xml"/><Relationship Id="rId6" Type="http://schemas.openxmlformats.org/officeDocument/2006/relationships/hyperlink" Target="https://edfinancial.com/" TargetMode="External"/><Relationship Id="rId11" Type="http://schemas.openxmlformats.org/officeDocument/2006/relationships/hyperlink" Target="tel:1-800-722-1300" TargetMode="External"/><Relationship Id="rId5" Type="http://schemas.openxmlformats.org/officeDocument/2006/relationships/hyperlink" Target="tel:1-800-236-4300" TargetMode="External"/><Relationship Id="rId15" Type="http://schemas.openxmlformats.org/officeDocument/2006/relationships/hyperlink" Target="tel:1-866-264-9762" TargetMode="External"/><Relationship Id="rId10" Type="http://schemas.openxmlformats.org/officeDocument/2006/relationships/hyperlink" Target="https://aidvantage.com/" TargetMode="External"/><Relationship Id="rId19" Type="http://schemas.openxmlformats.org/officeDocument/2006/relationships/hyperlink" Target="tel:1-800-621-3115" TargetMode="External"/><Relationship Id="rId4" Type="http://schemas.openxmlformats.org/officeDocument/2006/relationships/hyperlink" Target="https://www.mygreatlakes.org/" TargetMode="External"/><Relationship Id="rId9" Type="http://schemas.openxmlformats.org/officeDocument/2006/relationships/hyperlink" Target="tel:1-888-866-4352" TargetMode="External"/><Relationship Id="rId14" Type="http://schemas.openxmlformats.org/officeDocument/2006/relationships/hyperlink" Target="https://public.osla.or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C599F-58B8-42A1-AC51-BDCB94DC8173}"/>
              </a:ext>
            </a:extLst>
          </p:cNvPr>
          <p:cNvSpPr>
            <a:spLocks noGrp="1"/>
          </p:cNvSpPr>
          <p:nvPr>
            <p:ph type="ctrTitle"/>
          </p:nvPr>
        </p:nvSpPr>
        <p:spPr/>
        <p:txBody>
          <a:bodyPr/>
          <a:lstStyle/>
          <a:p>
            <a:r>
              <a:rPr lang="en-US" dirty="0"/>
              <a:t>Managing Your Student Loans</a:t>
            </a:r>
          </a:p>
        </p:txBody>
      </p:sp>
      <p:sp>
        <p:nvSpPr>
          <p:cNvPr id="3" name="Subtitle 2">
            <a:extLst>
              <a:ext uri="{FF2B5EF4-FFF2-40B4-BE49-F238E27FC236}">
                <a16:creationId xmlns:a16="http://schemas.microsoft.com/office/drawing/2014/main" id="{E351FBCC-B4C2-4E90-88FD-6D0AC5EF0D1C}"/>
              </a:ext>
            </a:extLst>
          </p:cNvPr>
          <p:cNvSpPr>
            <a:spLocks noGrp="1"/>
          </p:cNvSpPr>
          <p:nvPr>
            <p:ph type="subTitle" idx="1"/>
          </p:nvPr>
        </p:nvSpPr>
        <p:spPr/>
        <p:txBody>
          <a:bodyPr/>
          <a:lstStyle/>
          <a:p>
            <a:r>
              <a:rPr lang="en-US" dirty="0"/>
              <a:t>Basic understanding of the repayment process</a:t>
            </a:r>
          </a:p>
        </p:txBody>
      </p:sp>
    </p:spTree>
    <p:extLst>
      <p:ext uri="{BB962C8B-B14F-4D97-AF65-F5344CB8AC3E}">
        <p14:creationId xmlns:p14="http://schemas.microsoft.com/office/powerpoint/2010/main" val="419344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101FB-1142-4771-92FB-A1E029D51236}"/>
              </a:ext>
            </a:extLst>
          </p:cNvPr>
          <p:cNvSpPr>
            <a:spLocks noGrp="1"/>
          </p:cNvSpPr>
          <p:nvPr>
            <p:ph type="title"/>
          </p:nvPr>
        </p:nvSpPr>
        <p:spPr/>
        <p:txBody>
          <a:bodyPr/>
          <a:lstStyle/>
          <a:p>
            <a:r>
              <a:rPr lang="en-US" dirty="0"/>
              <a:t>Interest - Simply Daily Interest</a:t>
            </a:r>
          </a:p>
        </p:txBody>
      </p:sp>
      <p:sp>
        <p:nvSpPr>
          <p:cNvPr id="3" name="Content Placeholder 2">
            <a:extLst>
              <a:ext uri="{FF2B5EF4-FFF2-40B4-BE49-F238E27FC236}">
                <a16:creationId xmlns:a16="http://schemas.microsoft.com/office/drawing/2014/main" id="{0CE196DC-A66A-4335-996E-BD065F07499A}"/>
              </a:ext>
            </a:extLst>
          </p:cNvPr>
          <p:cNvSpPr>
            <a:spLocks noGrp="1"/>
          </p:cNvSpPr>
          <p:nvPr>
            <p:ph idx="1"/>
          </p:nvPr>
        </p:nvSpPr>
        <p:spPr>
          <a:xfrm>
            <a:off x="1097280" y="1845734"/>
            <a:ext cx="10058400" cy="2640541"/>
          </a:xfrm>
        </p:spPr>
        <p:txBody>
          <a:bodyPr/>
          <a:lstStyle/>
          <a:p>
            <a:r>
              <a:rPr lang="en-US" dirty="0"/>
              <a:t>Interest is the cost of borrowing money and is calculated as a percentage of the unpaid principal amount. </a:t>
            </a:r>
          </a:p>
          <a:p>
            <a:r>
              <a:rPr lang="en-US" dirty="0"/>
              <a:t>The “simple” in “simple daily interest” means that interest does not compound unless there is a specific reason for it to do so.</a:t>
            </a:r>
          </a:p>
          <a:p>
            <a:r>
              <a:rPr lang="en-US" dirty="0"/>
              <a:t>The “daily” in “simply daily interest” means that interest accrues </a:t>
            </a:r>
            <a:r>
              <a:rPr lang="en-US" b="1" dirty="0"/>
              <a:t>every day</a:t>
            </a:r>
            <a:r>
              <a:rPr lang="en-US" dirty="0"/>
              <a:t>. </a:t>
            </a:r>
          </a:p>
          <a:p>
            <a:r>
              <a:rPr lang="en-US" dirty="0"/>
              <a:t>Let’s walk through the calculation to determine how much interest accrues in one day on a $30,000 loan with an interest rate of 3.73%</a:t>
            </a:r>
          </a:p>
          <a:p>
            <a:endParaRPr lang="en-US" dirty="0"/>
          </a:p>
          <a:p>
            <a:endParaRPr lang="en-US" dirty="0"/>
          </a:p>
          <a:p>
            <a:endParaRPr lang="en-US" dirty="0"/>
          </a:p>
        </p:txBody>
      </p:sp>
      <p:sp>
        <p:nvSpPr>
          <p:cNvPr id="4" name="TextBox 7">
            <a:extLst>
              <a:ext uri="{FF2B5EF4-FFF2-40B4-BE49-F238E27FC236}">
                <a16:creationId xmlns:a16="http://schemas.microsoft.com/office/drawing/2014/main" id="{6DB9918E-D843-4E84-A285-0B82DA536391}"/>
              </a:ext>
            </a:extLst>
          </p:cNvPr>
          <p:cNvSpPr txBox="1">
            <a:spLocks noChangeArrowheads="1"/>
          </p:cNvSpPr>
          <p:nvPr/>
        </p:nvSpPr>
        <p:spPr bwMode="auto">
          <a:xfrm>
            <a:off x="2697480" y="4594649"/>
            <a:ext cx="6858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mn-lt"/>
              </a:rPr>
              <a:t>(Interest Rate ÷ Days in Year) × Outstanding Principal Balance</a:t>
            </a:r>
          </a:p>
          <a:p>
            <a:pPr eaLnBrk="1" hangingPunct="1"/>
            <a:endParaRPr lang="en-US" altLang="en-US" dirty="0"/>
          </a:p>
        </p:txBody>
      </p:sp>
      <p:sp>
        <p:nvSpPr>
          <p:cNvPr id="5" name="TextBox 9">
            <a:extLst>
              <a:ext uri="{FF2B5EF4-FFF2-40B4-BE49-F238E27FC236}">
                <a16:creationId xmlns:a16="http://schemas.microsoft.com/office/drawing/2014/main" id="{0DD6F178-BE97-4A49-9D1F-C4ADFA9F86A9}"/>
              </a:ext>
            </a:extLst>
          </p:cNvPr>
          <p:cNvSpPr txBox="1">
            <a:spLocks noChangeArrowheads="1"/>
          </p:cNvSpPr>
          <p:nvPr/>
        </p:nvSpPr>
        <p:spPr bwMode="auto">
          <a:xfrm>
            <a:off x="3406773" y="5056611"/>
            <a:ext cx="4879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mn-lt"/>
              </a:rPr>
              <a:t>(0.0373 ÷ 365) × $30,000 = $3.06 daily interest</a:t>
            </a:r>
          </a:p>
        </p:txBody>
      </p:sp>
      <p:sp>
        <p:nvSpPr>
          <p:cNvPr id="6" name="TextBox 9">
            <a:extLst>
              <a:ext uri="{FF2B5EF4-FFF2-40B4-BE49-F238E27FC236}">
                <a16:creationId xmlns:a16="http://schemas.microsoft.com/office/drawing/2014/main" id="{9E9EFCBC-8AB2-445F-83BF-EAF2EB053366}"/>
              </a:ext>
            </a:extLst>
          </p:cNvPr>
          <p:cNvSpPr txBox="1">
            <a:spLocks noChangeArrowheads="1"/>
          </p:cNvSpPr>
          <p:nvPr/>
        </p:nvSpPr>
        <p:spPr bwMode="auto">
          <a:xfrm>
            <a:off x="3694256" y="5490421"/>
            <a:ext cx="430501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latin typeface="+mn-lt"/>
              </a:rPr>
              <a:t>$3.06 x 31 Days in a month = $94.86 </a:t>
            </a:r>
          </a:p>
        </p:txBody>
      </p:sp>
    </p:spTree>
    <p:extLst>
      <p:ext uri="{BB962C8B-B14F-4D97-AF65-F5344CB8AC3E}">
        <p14:creationId xmlns:p14="http://schemas.microsoft.com/office/powerpoint/2010/main" val="18048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030E5-EE13-40B2-99C9-9992F2380A91}"/>
              </a:ext>
            </a:extLst>
          </p:cNvPr>
          <p:cNvSpPr>
            <a:spLocks noGrp="1"/>
          </p:cNvSpPr>
          <p:nvPr>
            <p:ph type="title"/>
          </p:nvPr>
        </p:nvSpPr>
        <p:spPr/>
        <p:txBody>
          <a:bodyPr/>
          <a:lstStyle/>
          <a:p>
            <a:r>
              <a:rPr lang="en-US" dirty="0"/>
              <a:t>Interest Rates for Federal Student Loans</a:t>
            </a:r>
          </a:p>
        </p:txBody>
      </p:sp>
      <p:graphicFrame>
        <p:nvGraphicFramePr>
          <p:cNvPr id="4" name="Content Placeholder 3">
            <a:extLst>
              <a:ext uri="{FF2B5EF4-FFF2-40B4-BE49-F238E27FC236}">
                <a16:creationId xmlns:a16="http://schemas.microsoft.com/office/drawing/2014/main" id="{1C69C52B-4A45-4885-97FC-DE82D2739196}"/>
              </a:ext>
            </a:extLst>
          </p:cNvPr>
          <p:cNvGraphicFramePr>
            <a:graphicFrameLocks noGrp="1"/>
          </p:cNvGraphicFramePr>
          <p:nvPr>
            <p:ph idx="1"/>
            <p:extLst>
              <p:ext uri="{D42A27DB-BD31-4B8C-83A1-F6EECF244321}">
                <p14:modId xmlns:p14="http://schemas.microsoft.com/office/powerpoint/2010/main" val="1156947464"/>
              </p:ext>
            </p:extLst>
          </p:nvPr>
        </p:nvGraphicFramePr>
        <p:xfrm>
          <a:off x="514350" y="1846264"/>
          <a:ext cx="11187114" cy="4511868"/>
        </p:xfrm>
        <a:graphic>
          <a:graphicData uri="http://schemas.openxmlformats.org/drawingml/2006/table">
            <a:tbl>
              <a:tblPr firstRow="1" bandRow="1">
                <a:tableStyleId>{5C22544A-7EE6-4342-B048-85BDC9FD1C3A}</a:tableStyleId>
              </a:tblPr>
              <a:tblGrid>
                <a:gridCol w="2403040">
                  <a:extLst>
                    <a:ext uri="{9D8B030D-6E8A-4147-A177-3AD203B41FA5}">
                      <a16:colId xmlns:a16="http://schemas.microsoft.com/office/drawing/2014/main" val="1002690188"/>
                    </a:ext>
                  </a:extLst>
                </a:gridCol>
                <a:gridCol w="2892123">
                  <a:extLst>
                    <a:ext uri="{9D8B030D-6E8A-4147-A177-3AD203B41FA5}">
                      <a16:colId xmlns:a16="http://schemas.microsoft.com/office/drawing/2014/main" val="494883572"/>
                    </a:ext>
                  </a:extLst>
                </a:gridCol>
                <a:gridCol w="3416520">
                  <a:extLst>
                    <a:ext uri="{9D8B030D-6E8A-4147-A177-3AD203B41FA5}">
                      <a16:colId xmlns:a16="http://schemas.microsoft.com/office/drawing/2014/main" val="1368448798"/>
                    </a:ext>
                  </a:extLst>
                </a:gridCol>
                <a:gridCol w="2475431">
                  <a:extLst>
                    <a:ext uri="{9D8B030D-6E8A-4147-A177-3AD203B41FA5}">
                      <a16:colId xmlns:a16="http://schemas.microsoft.com/office/drawing/2014/main" val="1523701682"/>
                    </a:ext>
                  </a:extLst>
                </a:gridCol>
              </a:tblGrid>
              <a:tr h="988502">
                <a:tc>
                  <a:txBody>
                    <a:bodyPr/>
                    <a:lstStyle/>
                    <a:p>
                      <a:endParaRPr lang="en-US" dirty="0"/>
                    </a:p>
                  </a:txBody>
                  <a:tcPr/>
                </a:tc>
                <a:tc>
                  <a:txBody>
                    <a:bodyPr/>
                    <a:lstStyle/>
                    <a:p>
                      <a:r>
                        <a:rPr lang="en-US" dirty="0"/>
                        <a:t>Interest Rate (First Disbursed between July 1, 2023 and July 1, 2024)</a:t>
                      </a:r>
                    </a:p>
                  </a:txBody>
                  <a:tcPr/>
                </a:tc>
                <a:tc>
                  <a:txBody>
                    <a:bodyPr/>
                    <a:lstStyle/>
                    <a:p>
                      <a:r>
                        <a:rPr lang="en-US" dirty="0"/>
                        <a:t>Annual Award (subject to change)</a:t>
                      </a:r>
                    </a:p>
                  </a:txBody>
                  <a:tcPr/>
                </a:tc>
                <a:tc>
                  <a:txBody>
                    <a:bodyPr/>
                    <a:lstStyle/>
                    <a:p>
                      <a:r>
                        <a:rPr lang="en-US" dirty="0"/>
                        <a:t>Additional Information </a:t>
                      </a:r>
                    </a:p>
                  </a:txBody>
                  <a:tcPr/>
                </a:tc>
                <a:extLst>
                  <a:ext uri="{0D108BD9-81ED-4DB2-BD59-A6C34878D82A}">
                    <a16:rowId xmlns:a16="http://schemas.microsoft.com/office/drawing/2014/main" val="4094837915"/>
                  </a:ext>
                </a:extLst>
              </a:tr>
              <a:tr h="988502">
                <a:tc>
                  <a:txBody>
                    <a:bodyPr/>
                    <a:lstStyle/>
                    <a:p>
                      <a:r>
                        <a:rPr lang="en-US" dirty="0"/>
                        <a:t>Direct Subsidized </a:t>
                      </a:r>
                    </a:p>
                  </a:txBody>
                  <a:tcPr/>
                </a:tc>
                <a:tc>
                  <a:txBody>
                    <a:bodyPr/>
                    <a:lstStyle/>
                    <a:p>
                      <a:r>
                        <a:rPr lang="en-US" dirty="0"/>
                        <a:t>5.50% Fixed</a:t>
                      </a:r>
                    </a:p>
                  </a:txBody>
                  <a:tcPr/>
                </a:tc>
                <a:tc>
                  <a:txBody>
                    <a:bodyPr/>
                    <a:lstStyle/>
                    <a:p>
                      <a:r>
                        <a:rPr lang="en-US" dirty="0"/>
                        <a:t>Up to $5,500 depending on grade level and dependency status*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months after school</a:t>
                      </a:r>
                    </a:p>
                    <a:p>
                      <a:endParaRPr lang="en-US" dirty="0"/>
                    </a:p>
                  </a:txBody>
                  <a:tcPr/>
                </a:tc>
                <a:extLst>
                  <a:ext uri="{0D108BD9-81ED-4DB2-BD59-A6C34878D82A}">
                    <a16:rowId xmlns:a16="http://schemas.microsoft.com/office/drawing/2014/main" val="313151019"/>
                  </a:ext>
                </a:extLst>
              </a:tr>
              <a:tr h="1346144">
                <a:tc>
                  <a:txBody>
                    <a:bodyPr/>
                    <a:lstStyle/>
                    <a:p>
                      <a:r>
                        <a:rPr lang="en-US" dirty="0"/>
                        <a:t>Direct Unsubsidized </a:t>
                      </a:r>
                    </a:p>
                  </a:txBody>
                  <a:tcPr/>
                </a:tc>
                <a:tc>
                  <a:txBody>
                    <a:bodyPr/>
                    <a:lstStyle/>
                    <a:p>
                      <a:r>
                        <a:rPr lang="en-US" dirty="0"/>
                        <a:t>7.05% Fixed</a:t>
                      </a:r>
                    </a:p>
                  </a:txBody>
                  <a:tcPr/>
                </a:tc>
                <a:tc>
                  <a:txBody>
                    <a:bodyPr/>
                    <a:lstStyle/>
                    <a:p>
                      <a:r>
                        <a:rPr lang="en-US" dirty="0"/>
                        <a:t>Up to $20,500 (less any subsidized amounts received for same period) depending on grade level and dependency status*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months after school</a:t>
                      </a:r>
                    </a:p>
                    <a:p>
                      <a:endParaRPr lang="en-US" dirty="0"/>
                    </a:p>
                  </a:txBody>
                  <a:tcPr/>
                </a:tc>
                <a:extLst>
                  <a:ext uri="{0D108BD9-81ED-4DB2-BD59-A6C34878D82A}">
                    <a16:rowId xmlns:a16="http://schemas.microsoft.com/office/drawing/2014/main" val="2420817870"/>
                  </a:ext>
                </a:extLst>
              </a:tr>
              <a:tr h="988502">
                <a:tc>
                  <a:txBody>
                    <a:bodyPr/>
                    <a:lstStyle/>
                    <a:p>
                      <a:r>
                        <a:rPr lang="en-US" dirty="0"/>
                        <a:t>Direct PLUS </a:t>
                      </a:r>
                    </a:p>
                  </a:txBody>
                  <a:tcPr/>
                </a:tc>
                <a:tc>
                  <a:txBody>
                    <a:bodyPr/>
                    <a:lstStyle/>
                    <a:p>
                      <a:r>
                        <a:rPr lang="en-US" dirty="0"/>
                        <a:t>Unsubsidized 8.05% Fixed </a:t>
                      </a:r>
                    </a:p>
                  </a:txBody>
                  <a:tcPr/>
                </a:tc>
                <a:tc>
                  <a:txBody>
                    <a:bodyPr/>
                    <a:lstStyle/>
                    <a:p>
                      <a:r>
                        <a:rPr lang="en-US" dirty="0"/>
                        <a:t>Maximum amount is the cost of attendance (determined by the school) minus any other financial aid the student receives</a:t>
                      </a:r>
                    </a:p>
                  </a:txBody>
                  <a:tcPr/>
                </a:tc>
                <a:tc>
                  <a:txBody>
                    <a:bodyPr/>
                    <a:lstStyle/>
                    <a:p>
                      <a:r>
                        <a:rPr lang="en-US" dirty="0"/>
                        <a:t>May be deferred until 6 months student drop ½ time or 60 days after loan is fully disbursed</a:t>
                      </a:r>
                    </a:p>
                  </a:txBody>
                  <a:tcPr/>
                </a:tc>
                <a:extLst>
                  <a:ext uri="{0D108BD9-81ED-4DB2-BD59-A6C34878D82A}">
                    <a16:rowId xmlns:a16="http://schemas.microsoft.com/office/drawing/2014/main" val="2526378786"/>
                  </a:ext>
                </a:extLst>
              </a:tr>
            </a:tbl>
          </a:graphicData>
        </a:graphic>
      </p:graphicFrame>
    </p:spTree>
    <p:extLst>
      <p:ext uri="{BB962C8B-B14F-4D97-AF65-F5344CB8AC3E}">
        <p14:creationId xmlns:p14="http://schemas.microsoft.com/office/powerpoint/2010/main" val="226670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02BA4-BCED-4779-960F-2179E3E7395A}"/>
              </a:ext>
            </a:extLst>
          </p:cNvPr>
          <p:cNvSpPr>
            <a:spLocks noGrp="1"/>
          </p:cNvSpPr>
          <p:nvPr>
            <p:ph type="title"/>
          </p:nvPr>
        </p:nvSpPr>
        <p:spPr/>
        <p:txBody>
          <a:bodyPr/>
          <a:lstStyle/>
          <a:p>
            <a:r>
              <a:rPr lang="en-US" dirty="0"/>
              <a:t>How Payments are Applied</a:t>
            </a:r>
          </a:p>
        </p:txBody>
      </p:sp>
      <p:graphicFrame>
        <p:nvGraphicFramePr>
          <p:cNvPr id="6" name="Content Placeholder 4" descr="Top to bottom: Fees, Interest, Principal">
            <a:extLst>
              <a:ext uri="{FF2B5EF4-FFF2-40B4-BE49-F238E27FC236}">
                <a16:creationId xmlns:a16="http://schemas.microsoft.com/office/drawing/2014/main" id="{47E0534A-F8A7-47EA-AE04-5E4ACAB6B50D}"/>
              </a:ext>
            </a:extLst>
          </p:cNvPr>
          <p:cNvGraphicFramePr>
            <a:graphicFrameLocks noGrp="1"/>
          </p:cNvGraphicFramePr>
          <p:nvPr>
            <p:ph idx="1"/>
            <p:extLst>
              <p:ext uri="{D42A27DB-BD31-4B8C-83A1-F6EECF244321}">
                <p14:modId xmlns:p14="http://schemas.microsoft.com/office/powerpoint/2010/main" val="2760984107"/>
              </p:ext>
            </p:extLst>
          </p:nvPr>
        </p:nvGraphicFramePr>
        <p:xfrm>
          <a:off x="1596391" y="1366837"/>
          <a:ext cx="2971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AA6167FA-72ED-42B2-97CD-F55D8B71E45E}"/>
              </a:ext>
            </a:extLst>
          </p:cNvPr>
          <p:cNvSpPr txBox="1"/>
          <p:nvPr/>
        </p:nvSpPr>
        <p:spPr>
          <a:xfrm>
            <a:off x="4907280" y="2462500"/>
            <a:ext cx="2438400" cy="2862322"/>
          </a:xfrm>
          <a:prstGeom prst="rect">
            <a:avLst/>
          </a:prstGeom>
          <a:noFill/>
        </p:spPr>
        <p:txBody>
          <a:bodyPr>
            <a:spAutoFit/>
          </a:bodyPr>
          <a:lstStyle/>
          <a:p>
            <a:pPr eaLnBrk="1" fontAlgn="auto" hangingPunct="1">
              <a:spcBef>
                <a:spcPts val="0"/>
              </a:spcBef>
              <a:spcAft>
                <a:spcPts val="0"/>
              </a:spcAft>
              <a:defRPr/>
            </a:pPr>
            <a:r>
              <a:rPr lang="en-US" b="1" dirty="0">
                <a:latin typeface="+mn-lt"/>
                <a:cs typeface="+mn-cs"/>
              </a:rPr>
              <a:t>First payment on:</a:t>
            </a:r>
          </a:p>
          <a:p>
            <a:pPr eaLnBrk="1" fontAlgn="auto" hangingPunct="1">
              <a:spcBef>
                <a:spcPts val="0"/>
              </a:spcBef>
              <a:spcAft>
                <a:spcPts val="0"/>
              </a:spcAft>
              <a:defRPr/>
            </a:pPr>
            <a:endParaRPr lang="en-US" dirty="0">
              <a:latin typeface="+mn-lt"/>
              <a:cs typeface="+mn-cs"/>
            </a:endParaRPr>
          </a:p>
          <a:p>
            <a:pPr marL="285750" indent="-285750" eaLnBrk="1" fontAlgn="auto" hangingPunct="1">
              <a:spcBef>
                <a:spcPts val="0"/>
              </a:spcBef>
              <a:spcAft>
                <a:spcPts val="0"/>
              </a:spcAft>
              <a:buFont typeface="Arial" pitchFamily="34" charset="0"/>
              <a:buChar char="•"/>
              <a:defRPr/>
            </a:pPr>
            <a:r>
              <a:rPr lang="en-US" dirty="0">
                <a:latin typeface="+mn-lt"/>
                <a:cs typeface="+mn-cs"/>
              </a:rPr>
              <a:t>$30,000 loan</a:t>
            </a:r>
          </a:p>
          <a:p>
            <a:pPr marL="285750" indent="-285750" eaLnBrk="1" fontAlgn="auto" hangingPunct="1">
              <a:spcBef>
                <a:spcPts val="0"/>
              </a:spcBef>
              <a:spcAft>
                <a:spcPts val="0"/>
              </a:spcAft>
              <a:buFont typeface="Arial" pitchFamily="34" charset="0"/>
              <a:buChar char="•"/>
              <a:defRPr/>
            </a:pPr>
            <a:endParaRPr lang="en-US" dirty="0">
              <a:latin typeface="+mn-lt"/>
              <a:cs typeface="+mn-cs"/>
            </a:endParaRPr>
          </a:p>
          <a:p>
            <a:pPr marL="285750" indent="-285750" eaLnBrk="1" fontAlgn="auto" hangingPunct="1">
              <a:spcBef>
                <a:spcPts val="0"/>
              </a:spcBef>
              <a:spcAft>
                <a:spcPts val="0"/>
              </a:spcAft>
              <a:buFont typeface="Arial" pitchFamily="34" charset="0"/>
              <a:buChar char="•"/>
              <a:defRPr/>
            </a:pPr>
            <a:r>
              <a:rPr lang="en-US" dirty="0">
                <a:latin typeface="+mn-lt"/>
                <a:cs typeface="+mn-cs"/>
              </a:rPr>
              <a:t>Interest rate:  3.73%</a:t>
            </a:r>
          </a:p>
          <a:p>
            <a:pPr marL="285750" indent="-285750" eaLnBrk="1" fontAlgn="auto" hangingPunct="1">
              <a:spcBef>
                <a:spcPts val="0"/>
              </a:spcBef>
              <a:spcAft>
                <a:spcPts val="0"/>
              </a:spcAft>
              <a:buFont typeface="Arial" pitchFamily="34" charset="0"/>
              <a:buChar char="•"/>
              <a:defRPr/>
            </a:pPr>
            <a:endParaRPr lang="en-US" dirty="0">
              <a:latin typeface="+mn-lt"/>
              <a:cs typeface="+mn-cs"/>
            </a:endParaRPr>
          </a:p>
          <a:p>
            <a:pPr marL="285750" indent="-285750" eaLnBrk="1" fontAlgn="auto" hangingPunct="1">
              <a:spcBef>
                <a:spcPts val="0"/>
              </a:spcBef>
              <a:spcAft>
                <a:spcPts val="0"/>
              </a:spcAft>
              <a:buFont typeface="Arial" pitchFamily="34" charset="0"/>
              <a:buChar char="•"/>
              <a:defRPr/>
            </a:pPr>
            <a:r>
              <a:rPr lang="en-US" dirty="0">
                <a:latin typeface="+mn-lt"/>
                <a:cs typeface="+mn-cs"/>
              </a:rPr>
              <a:t>Monthly payment amount: $300.00 </a:t>
            </a:r>
          </a:p>
          <a:p>
            <a:pPr eaLnBrk="1" fontAlgn="auto" hangingPunct="1">
              <a:spcBef>
                <a:spcPts val="0"/>
              </a:spcBef>
              <a:spcAft>
                <a:spcPts val="0"/>
              </a:spcAft>
              <a:defRPr/>
            </a:pPr>
            <a:endParaRPr lang="en-US" dirty="0">
              <a:latin typeface="+mn-lt"/>
              <a:cs typeface="+mn-cs"/>
            </a:endParaRPr>
          </a:p>
        </p:txBody>
      </p:sp>
      <p:graphicFrame>
        <p:nvGraphicFramePr>
          <p:cNvPr id="8" name="Content Placeholder 4" descr="Top to bottom: $0, $32.17, $68.41">
            <a:extLst>
              <a:ext uri="{FF2B5EF4-FFF2-40B4-BE49-F238E27FC236}">
                <a16:creationId xmlns:a16="http://schemas.microsoft.com/office/drawing/2014/main" id="{1E78029A-3524-4816-8931-92B1AA5D677E}"/>
              </a:ext>
            </a:extLst>
          </p:cNvPr>
          <p:cNvGraphicFramePr>
            <a:graphicFrameLocks/>
          </p:cNvGraphicFramePr>
          <p:nvPr>
            <p:extLst>
              <p:ext uri="{D42A27DB-BD31-4B8C-83A1-F6EECF244321}">
                <p14:modId xmlns:p14="http://schemas.microsoft.com/office/powerpoint/2010/main" val="3057234038"/>
              </p:ext>
            </p:extLst>
          </p:nvPr>
        </p:nvGraphicFramePr>
        <p:xfrm>
          <a:off x="7345680" y="1533178"/>
          <a:ext cx="29718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48585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6DCA3-A301-41C0-8059-014CCB8C89C9}"/>
              </a:ext>
            </a:extLst>
          </p:cNvPr>
          <p:cNvSpPr>
            <a:spLocks noGrp="1"/>
          </p:cNvSpPr>
          <p:nvPr>
            <p:ph type="ctrTitle"/>
          </p:nvPr>
        </p:nvSpPr>
        <p:spPr/>
        <p:txBody>
          <a:bodyPr/>
          <a:lstStyle/>
          <a:p>
            <a:r>
              <a:rPr lang="en-US" dirty="0"/>
              <a:t>Repayment Plans</a:t>
            </a:r>
          </a:p>
        </p:txBody>
      </p:sp>
      <p:sp>
        <p:nvSpPr>
          <p:cNvPr id="3" name="Subtitle 2">
            <a:extLst>
              <a:ext uri="{FF2B5EF4-FFF2-40B4-BE49-F238E27FC236}">
                <a16:creationId xmlns:a16="http://schemas.microsoft.com/office/drawing/2014/main" id="{7311FB78-A62D-4395-A914-1D21B7F2CABB}"/>
              </a:ext>
            </a:extLst>
          </p:cNvPr>
          <p:cNvSpPr>
            <a:spLocks noGrp="1"/>
          </p:cNvSpPr>
          <p:nvPr>
            <p:ph type="subTitle" idx="1"/>
          </p:nvPr>
        </p:nvSpPr>
        <p:spPr/>
        <p:txBody>
          <a:bodyPr/>
          <a:lstStyle/>
          <a:p>
            <a:r>
              <a:rPr lang="en-US" dirty="0"/>
              <a:t>Mapping out how to pay off student loans</a:t>
            </a:r>
          </a:p>
        </p:txBody>
      </p:sp>
    </p:spTree>
    <p:extLst>
      <p:ext uri="{BB962C8B-B14F-4D97-AF65-F5344CB8AC3E}">
        <p14:creationId xmlns:p14="http://schemas.microsoft.com/office/powerpoint/2010/main" val="2143426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079CD-2A3C-4F46-8EFD-800C48DD1371}"/>
              </a:ext>
            </a:extLst>
          </p:cNvPr>
          <p:cNvSpPr>
            <a:spLocks noGrp="1"/>
          </p:cNvSpPr>
          <p:nvPr>
            <p:ph type="title"/>
          </p:nvPr>
        </p:nvSpPr>
        <p:spPr/>
        <p:txBody>
          <a:bodyPr/>
          <a:lstStyle/>
          <a:p>
            <a:r>
              <a:rPr lang="en-US" dirty="0"/>
              <a:t>Repayment Plans – Direct Loans</a:t>
            </a:r>
          </a:p>
        </p:txBody>
      </p:sp>
      <p:sp>
        <p:nvSpPr>
          <p:cNvPr id="3" name="Content Placeholder 2">
            <a:extLst>
              <a:ext uri="{FF2B5EF4-FFF2-40B4-BE49-F238E27FC236}">
                <a16:creationId xmlns:a16="http://schemas.microsoft.com/office/drawing/2014/main" id="{3BFA3D39-6FBA-446E-B509-A4438641F083}"/>
              </a:ext>
            </a:extLst>
          </p:cNvPr>
          <p:cNvSpPr>
            <a:spLocks noGrp="1"/>
          </p:cNvSpPr>
          <p:nvPr>
            <p:ph idx="1"/>
          </p:nvPr>
        </p:nvSpPr>
        <p:spPr/>
        <p:txBody>
          <a:bodyPr>
            <a:normAutofit/>
          </a:bodyPr>
          <a:lstStyle/>
          <a:p>
            <a:r>
              <a:rPr lang="en-US" dirty="0"/>
              <a:t>Types of Repayment Plans:</a:t>
            </a:r>
          </a:p>
          <a:p>
            <a:pPr lvl="1"/>
            <a:r>
              <a:rPr lang="en-US" dirty="0"/>
              <a:t>Standard </a:t>
            </a:r>
          </a:p>
          <a:p>
            <a:pPr lvl="1"/>
            <a:r>
              <a:rPr lang="en-US" dirty="0"/>
              <a:t>Extended</a:t>
            </a:r>
          </a:p>
          <a:p>
            <a:pPr lvl="1"/>
            <a:r>
              <a:rPr lang="en-US" dirty="0"/>
              <a:t>Graduated </a:t>
            </a:r>
          </a:p>
          <a:p>
            <a:r>
              <a:rPr lang="en-US" dirty="0"/>
              <a:t>Income Based Repayment Plans:</a:t>
            </a:r>
          </a:p>
          <a:p>
            <a:pPr lvl="1"/>
            <a:r>
              <a:rPr lang="en-US" dirty="0"/>
              <a:t>Income-Based </a:t>
            </a:r>
          </a:p>
          <a:p>
            <a:pPr lvl="1"/>
            <a:r>
              <a:rPr lang="en-US" dirty="0"/>
              <a:t>Income-Contingent</a:t>
            </a:r>
          </a:p>
          <a:p>
            <a:pPr lvl="1"/>
            <a:r>
              <a:rPr lang="en-US" dirty="0"/>
              <a:t>Saving on a Valuable Education (SAVE)</a:t>
            </a:r>
          </a:p>
          <a:p>
            <a:endParaRPr lang="en-US" dirty="0"/>
          </a:p>
        </p:txBody>
      </p:sp>
    </p:spTree>
    <p:extLst>
      <p:ext uri="{BB962C8B-B14F-4D97-AF65-F5344CB8AC3E}">
        <p14:creationId xmlns:p14="http://schemas.microsoft.com/office/powerpoint/2010/main" val="2061939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8DF6C-FEA8-4108-98ED-68777231EBD2}"/>
              </a:ext>
            </a:extLst>
          </p:cNvPr>
          <p:cNvSpPr>
            <a:spLocks noGrp="1"/>
          </p:cNvSpPr>
          <p:nvPr>
            <p:ph type="title"/>
          </p:nvPr>
        </p:nvSpPr>
        <p:spPr/>
        <p:txBody>
          <a:bodyPr/>
          <a:lstStyle/>
          <a:p>
            <a:r>
              <a:rPr lang="en-US" dirty="0"/>
              <a:t>Standard Repayment Plan</a:t>
            </a:r>
          </a:p>
        </p:txBody>
      </p:sp>
      <p:sp>
        <p:nvSpPr>
          <p:cNvPr id="3" name="Content Placeholder 2">
            <a:extLst>
              <a:ext uri="{FF2B5EF4-FFF2-40B4-BE49-F238E27FC236}">
                <a16:creationId xmlns:a16="http://schemas.microsoft.com/office/drawing/2014/main" id="{E2D056ED-2183-45A8-BB86-C22B9E2EF0E2}"/>
              </a:ext>
            </a:extLst>
          </p:cNvPr>
          <p:cNvSpPr>
            <a:spLocks noGrp="1"/>
          </p:cNvSpPr>
          <p:nvPr>
            <p:ph idx="1"/>
          </p:nvPr>
        </p:nvSpPr>
        <p:spPr/>
        <p:txBody>
          <a:bodyPr/>
          <a:lstStyle/>
          <a:p>
            <a:r>
              <a:rPr lang="en-US" dirty="0"/>
              <a:t>All borrowers are eligible for this plan. </a:t>
            </a:r>
          </a:p>
          <a:p>
            <a:r>
              <a:rPr lang="en-US" dirty="0"/>
              <a:t>Payments are a fixed amount that ensures your loans are paid off within 10 years (within 10 to 30 years for Consolidation Loans).</a:t>
            </a:r>
          </a:p>
          <a:p>
            <a:r>
              <a:rPr lang="en-US" b="1" dirty="0"/>
              <a:t>Eligible Loans</a:t>
            </a:r>
          </a:p>
          <a:p>
            <a:pPr lvl="1"/>
            <a:r>
              <a:rPr lang="en-US" dirty="0"/>
              <a:t>Direct Subsidized and Unsubsidized Loans</a:t>
            </a:r>
          </a:p>
          <a:p>
            <a:pPr lvl="1"/>
            <a:r>
              <a:rPr lang="en-US" dirty="0"/>
              <a:t>Subsidized and Unsubsidized Federal Stafford Loans</a:t>
            </a:r>
          </a:p>
          <a:p>
            <a:pPr lvl="1"/>
            <a:r>
              <a:rPr lang="en-US" dirty="0"/>
              <a:t>all PLUS loans</a:t>
            </a:r>
          </a:p>
          <a:p>
            <a:pPr lvl="1"/>
            <a:r>
              <a:rPr lang="en-US" dirty="0"/>
              <a:t>all Consolidation Loans (Direct or FFEL)</a:t>
            </a:r>
          </a:p>
          <a:p>
            <a:endParaRPr lang="en-US" dirty="0"/>
          </a:p>
        </p:txBody>
      </p:sp>
    </p:spTree>
    <p:extLst>
      <p:ext uri="{BB962C8B-B14F-4D97-AF65-F5344CB8AC3E}">
        <p14:creationId xmlns:p14="http://schemas.microsoft.com/office/powerpoint/2010/main" val="871341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0C46B-29BB-4758-9CCC-3502BEE65F49}"/>
              </a:ext>
            </a:extLst>
          </p:cNvPr>
          <p:cNvSpPr>
            <a:spLocks noGrp="1"/>
          </p:cNvSpPr>
          <p:nvPr>
            <p:ph type="title"/>
          </p:nvPr>
        </p:nvSpPr>
        <p:spPr/>
        <p:txBody>
          <a:bodyPr/>
          <a:lstStyle/>
          <a:p>
            <a:r>
              <a:rPr lang="en-US" dirty="0"/>
              <a:t>Saving on a Valuable Education (SAVE)</a:t>
            </a:r>
          </a:p>
        </p:txBody>
      </p:sp>
      <p:sp>
        <p:nvSpPr>
          <p:cNvPr id="3" name="Content Placeholder 2">
            <a:extLst>
              <a:ext uri="{FF2B5EF4-FFF2-40B4-BE49-F238E27FC236}">
                <a16:creationId xmlns:a16="http://schemas.microsoft.com/office/drawing/2014/main" id="{6F3FB6CF-DA20-4B6C-86E6-8DBD66AAF8C8}"/>
              </a:ext>
            </a:extLst>
          </p:cNvPr>
          <p:cNvSpPr>
            <a:spLocks noGrp="1"/>
          </p:cNvSpPr>
          <p:nvPr>
            <p:ph idx="1"/>
          </p:nvPr>
        </p:nvSpPr>
        <p:spPr>
          <a:xfrm>
            <a:off x="1097280" y="1845733"/>
            <a:ext cx="10058400" cy="4469342"/>
          </a:xfrm>
        </p:spPr>
        <p:txBody>
          <a:bodyPr>
            <a:normAutofit/>
          </a:bodyPr>
          <a:lstStyle/>
          <a:p>
            <a:r>
              <a:rPr lang="en-US" dirty="0"/>
              <a:t>SAVE Plan is the newest income-driven repayment (IDR) plan. SAVE calculates your monthly payment amount based on your income and family size. </a:t>
            </a:r>
          </a:p>
          <a:p>
            <a:r>
              <a:rPr lang="en-US" dirty="0"/>
              <a:t>The SAVE Plan eliminates 100% of remaining monthly interest after you make a scheduled payment. This means that if you make your monthly payment, your loan balance won’t grow due to unpaid interest that accrued since your last payment.</a:t>
            </a:r>
          </a:p>
          <a:p>
            <a:endParaRPr lang="en-US" dirty="0"/>
          </a:p>
          <a:p>
            <a:r>
              <a:rPr lang="en-US" b="1" dirty="0"/>
              <a:t>Eligible Loans</a:t>
            </a:r>
          </a:p>
          <a:p>
            <a:pPr lvl="1"/>
            <a:r>
              <a:rPr lang="en-US" dirty="0"/>
              <a:t>Direct Subsidized and Unsubsidized Loans</a:t>
            </a:r>
          </a:p>
          <a:p>
            <a:pPr lvl="1"/>
            <a:r>
              <a:rPr lang="en-US" dirty="0"/>
              <a:t>Direct PLUS Loans made to graduate or professional students</a:t>
            </a:r>
          </a:p>
          <a:p>
            <a:pPr lvl="1"/>
            <a:r>
              <a:rPr lang="en-US" dirty="0"/>
              <a:t>Direct Consolidation Loans that do not include PLUS loans made to parents</a:t>
            </a:r>
          </a:p>
          <a:p>
            <a:r>
              <a:rPr lang="en-US" dirty="0"/>
              <a:t>Good option for those seeking PSLF. </a:t>
            </a:r>
          </a:p>
          <a:p>
            <a:endParaRPr lang="en-US" dirty="0"/>
          </a:p>
        </p:txBody>
      </p:sp>
    </p:spTree>
    <p:extLst>
      <p:ext uri="{BB962C8B-B14F-4D97-AF65-F5344CB8AC3E}">
        <p14:creationId xmlns:p14="http://schemas.microsoft.com/office/powerpoint/2010/main" val="6345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87306-6390-4CAF-956B-3C241EE582CB}"/>
              </a:ext>
            </a:extLst>
          </p:cNvPr>
          <p:cNvSpPr>
            <a:spLocks noGrp="1"/>
          </p:cNvSpPr>
          <p:nvPr>
            <p:ph type="title"/>
          </p:nvPr>
        </p:nvSpPr>
        <p:spPr/>
        <p:txBody>
          <a:bodyPr/>
          <a:lstStyle/>
          <a:p>
            <a:r>
              <a:rPr lang="en-US" dirty="0"/>
              <a:t>Income-Based Repayment Plan (IBR)</a:t>
            </a:r>
          </a:p>
        </p:txBody>
      </p:sp>
      <p:sp>
        <p:nvSpPr>
          <p:cNvPr id="3" name="Content Placeholder 2">
            <a:extLst>
              <a:ext uri="{FF2B5EF4-FFF2-40B4-BE49-F238E27FC236}">
                <a16:creationId xmlns:a16="http://schemas.microsoft.com/office/drawing/2014/main" id="{19120F58-A6B9-4569-8305-B7849CBFDAC2}"/>
              </a:ext>
            </a:extLst>
          </p:cNvPr>
          <p:cNvSpPr>
            <a:spLocks noGrp="1"/>
          </p:cNvSpPr>
          <p:nvPr>
            <p:ph idx="1"/>
          </p:nvPr>
        </p:nvSpPr>
        <p:spPr>
          <a:xfrm>
            <a:off x="785813" y="1845733"/>
            <a:ext cx="10772775" cy="4569355"/>
          </a:xfrm>
        </p:spPr>
        <p:txBody>
          <a:bodyPr>
            <a:normAutofit fontScale="92500" lnSpcReduction="10000"/>
          </a:bodyPr>
          <a:lstStyle/>
          <a:p>
            <a:r>
              <a:rPr lang="en-US" dirty="0"/>
              <a:t>Must have a high debt relative to your income.</a:t>
            </a:r>
          </a:p>
          <a:p>
            <a:r>
              <a:rPr lang="en-US" dirty="0"/>
              <a:t>Monthly payments will be either 10% of discretionary income, but never more than you would have paid under the 10-year Standard Repayment Plan.</a:t>
            </a:r>
          </a:p>
          <a:p>
            <a:r>
              <a:rPr lang="en-US" dirty="0"/>
              <a:t>Payments are recalculated each year and are based on your updated income and family size.</a:t>
            </a:r>
          </a:p>
          <a:p>
            <a:r>
              <a:rPr lang="en-US" dirty="0"/>
              <a:t>Must update your income and family size each year, even if they haven’t changed.</a:t>
            </a:r>
          </a:p>
          <a:p>
            <a:pPr lvl="1"/>
            <a:r>
              <a:rPr lang="en-US" dirty="0"/>
              <a:t>If you're married, your spouse's income or loan debt will be considered only if you file a joint tax return.</a:t>
            </a:r>
          </a:p>
          <a:p>
            <a:r>
              <a:rPr lang="en-US" dirty="0"/>
              <a:t>Any outstanding balance on your loan will be forgiven if you haven't repaid your loan in full after 20 years. </a:t>
            </a:r>
          </a:p>
          <a:p>
            <a:r>
              <a:rPr lang="en-US" dirty="0"/>
              <a:t>You may have to pay income tax on any amount that is forgiven.</a:t>
            </a:r>
          </a:p>
          <a:p>
            <a:r>
              <a:rPr lang="en-US" b="1" dirty="0"/>
              <a:t>Eligible Loans</a:t>
            </a:r>
          </a:p>
          <a:p>
            <a:pPr lvl="1"/>
            <a:r>
              <a:rPr lang="en-US" dirty="0"/>
              <a:t>Direct Subsidized and Unsubsidized Loans</a:t>
            </a:r>
          </a:p>
          <a:p>
            <a:pPr lvl="1"/>
            <a:r>
              <a:rPr lang="en-US" dirty="0"/>
              <a:t>Subsidized and Unsubsidized Federal Stafford Loans</a:t>
            </a:r>
          </a:p>
          <a:p>
            <a:pPr lvl="1"/>
            <a:r>
              <a:rPr lang="en-US" dirty="0"/>
              <a:t>all PLUS loans made to students</a:t>
            </a:r>
          </a:p>
          <a:p>
            <a:pPr lvl="1"/>
            <a:r>
              <a:rPr lang="en-US" dirty="0"/>
              <a:t>Consolidation Loans (Direct or FFEL) that do not include PLUS loans (Direct or FFEL) made to parents</a:t>
            </a:r>
          </a:p>
          <a:p>
            <a:endParaRPr lang="en-US" dirty="0"/>
          </a:p>
        </p:txBody>
      </p:sp>
    </p:spTree>
    <p:extLst>
      <p:ext uri="{BB962C8B-B14F-4D97-AF65-F5344CB8AC3E}">
        <p14:creationId xmlns:p14="http://schemas.microsoft.com/office/powerpoint/2010/main" val="3760843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970CE-579E-4CC6-80B7-D957F8751C25}"/>
              </a:ext>
            </a:extLst>
          </p:cNvPr>
          <p:cNvSpPr>
            <a:spLocks noGrp="1"/>
          </p:cNvSpPr>
          <p:nvPr>
            <p:ph type="title"/>
          </p:nvPr>
        </p:nvSpPr>
        <p:spPr>
          <a:xfrm>
            <a:off x="1097280" y="286603"/>
            <a:ext cx="10058400" cy="1450757"/>
          </a:xfrm>
        </p:spPr>
        <p:txBody>
          <a:bodyPr/>
          <a:lstStyle/>
          <a:p>
            <a:r>
              <a:rPr lang="en-US" dirty="0"/>
              <a:t>Income-Contingent Repayment Plan (ICR)</a:t>
            </a:r>
          </a:p>
        </p:txBody>
      </p:sp>
      <p:sp>
        <p:nvSpPr>
          <p:cNvPr id="3" name="Content Placeholder 2">
            <a:extLst>
              <a:ext uri="{FF2B5EF4-FFF2-40B4-BE49-F238E27FC236}">
                <a16:creationId xmlns:a16="http://schemas.microsoft.com/office/drawing/2014/main" id="{F4E7BB34-043F-4E4B-AC2E-355F5120F89C}"/>
              </a:ext>
            </a:extLst>
          </p:cNvPr>
          <p:cNvSpPr>
            <a:spLocks noGrp="1"/>
          </p:cNvSpPr>
          <p:nvPr>
            <p:ph idx="1"/>
          </p:nvPr>
        </p:nvSpPr>
        <p:spPr>
          <a:xfrm>
            <a:off x="657225" y="1845734"/>
            <a:ext cx="10958513" cy="4612216"/>
          </a:xfrm>
        </p:spPr>
        <p:txBody>
          <a:bodyPr>
            <a:normAutofit fontScale="92500"/>
          </a:bodyPr>
          <a:lstStyle/>
          <a:p>
            <a:r>
              <a:rPr lang="en-US" dirty="0"/>
              <a:t>Any Direct Loan borrower with an eligible loan type may choose this plan.</a:t>
            </a:r>
          </a:p>
          <a:p>
            <a:r>
              <a:rPr lang="en-US" dirty="0"/>
              <a:t>Monthly payment will be the lesser of</a:t>
            </a:r>
          </a:p>
          <a:p>
            <a:pPr lvl="1"/>
            <a:r>
              <a:rPr lang="en-US" dirty="0"/>
              <a:t>20 percent of discretionary income, or</a:t>
            </a:r>
          </a:p>
          <a:p>
            <a:pPr lvl="1"/>
            <a:r>
              <a:rPr lang="en-US" dirty="0"/>
              <a:t>the amount you would pay on a repayment plan with a fixed payment over 12 years, adjusted according to your income.</a:t>
            </a:r>
          </a:p>
          <a:p>
            <a:r>
              <a:rPr lang="en-US" dirty="0"/>
              <a:t>Payments are recalculated each year and are based on your updated income, family size, and the total amount of your Direct Loans. You must update your income and family size each year, even if they haven’t changed.</a:t>
            </a:r>
          </a:p>
          <a:p>
            <a:pPr lvl="1"/>
            <a:r>
              <a:rPr lang="en-US" dirty="0"/>
              <a:t>If you're married, your spouse's income or loan debt will be considered only if you file a joint tax return or you choose to repay your Direct Loans jointly with your spouse.</a:t>
            </a:r>
          </a:p>
          <a:p>
            <a:r>
              <a:rPr lang="en-US" dirty="0"/>
              <a:t>Any outstanding balance will be forgiven if you haven't repaid your loan in full after 25 years.</a:t>
            </a:r>
          </a:p>
          <a:p>
            <a:r>
              <a:rPr lang="en-US" b="1" dirty="0"/>
              <a:t>Eligible Loans</a:t>
            </a:r>
          </a:p>
          <a:p>
            <a:pPr lvl="1"/>
            <a:r>
              <a:rPr lang="en-US" dirty="0"/>
              <a:t>Direct Subsidized and Unsubsidized Loans</a:t>
            </a:r>
          </a:p>
          <a:p>
            <a:pPr lvl="1"/>
            <a:r>
              <a:rPr lang="en-US" dirty="0"/>
              <a:t>Direct PLUS Loans made to students</a:t>
            </a:r>
          </a:p>
          <a:p>
            <a:pPr lvl="1"/>
            <a:r>
              <a:rPr lang="en-US" dirty="0"/>
              <a:t>Direct Consolidation Loans</a:t>
            </a:r>
          </a:p>
          <a:p>
            <a:endParaRPr lang="en-US" dirty="0"/>
          </a:p>
          <a:p>
            <a:endParaRPr lang="en-US" dirty="0"/>
          </a:p>
        </p:txBody>
      </p:sp>
    </p:spTree>
    <p:extLst>
      <p:ext uri="{BB962C8B-B14F-4D97-AF65-F5344CB8AC3E}">
        <p14:creationId xmlns:p14="http://schemas.microsoft.com/office/powerpoint/2010/main" val="3398736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BCD12-3184-4B91-8CE4-8229EEF8E302}"/>
              </a:ext>
            </a:extLst>
          </p:cNvPr>
          <p:cNvSpPr>
            <a:spLocks noGrp="1"/>
          </p:cNvSpPr>
          <p:nvPr>
            <p:ph type="title"/>
          </p:nvPr>
        </p:nvSpPr>
        <p:spPr/>
        <p:txBody>
          <a:bodyPr/>
          <a:lstStyle/>
          <a:p>
            <a:r>
              <a:rPr lang="en-US" dirty="0"/>
              <a:t>Extended Repayment Plan</a:t>
            </a:r>
          </a:p>
        </p:txBody>
      </p:sp>
      <p:sp>
        <p:nvSpPr>
          <p:cNvPr id="3" name="Content Placeholder 2">
            <a:extLst>
              <a:ext uri="{FF2B5EF4-FFF2-40B4-BE49-F238E27FC236}">
                <a16:creationId xmlns:a16="http://schemas.microsoft.com/office/drawing/2014/main" id="{7EDC4F89-F004-4B05-AE28-AABC37998816}"/>
              </a:ext>
            </a:extLst>
          </p:cNvPr>
          <p:cNvSpPr>
            <a:spLocks noGrp="1"/>
          </p:cNvSpPr>
          <p:nvPr>
            <p:ph idx="1"/>
          </p:nvPr>
        </p:nvSpPr>
        <p:spPr>
          <a:xfrm>
            <a:off x="1097280" y="1845733"/>
            <a:ext cx="10189845" cy="4240741"/>
          </a:xfrm>
        </p:spPr>
        <p:txBody>
          <a:bodyPr>
            <a:normAutofit/>
          </a:bodyPr>
          <a:lstStyle/>
          <a:p>
            <a:r>
              <a:rPr lang="en-US" dirty="0"/>
              <a:t>If you're a Direct Loan borrower, you must have more than $30,000 in outstanding Direct Loans.</a:t>
            </a:r>
          </a:p>
          <a:p>
            <a:r>
              <a:rPr lang="en-US" dirty="0"/>
              <a:t>Payments may be fixed or graduated and will ensure that your loans are paid off within 25 years.</a:t>
            </a:r>
          </a:p>
          <a:p>
            <a:r>
              <a:rPr lang="en-US" b="1" dirty="0"/>
              <a:t>Eligible Loans</a:t>
            </a:r>
          </a:p>
          <a:p>
            <a:pPr lvl="1"/>
            <a:r>
              <a:rPr lang="en-US" dirty="0"/>
              <a:t>Direct Subsidized and Unsubsidized Loans</a:t>
            </a:r>
          </a:p>
          <a:p>
            <a:pPr lvl="1"/>
            <a:r>
              <a:rPr lang="en-US" dirty="0"/>
              <a:t>Subsidized and Unsubsidized Federal Stafford Loans</a:t>
            </a:r>
          </a:p>
          <a:p>
            <a:pPr lvl="1"/>
            <a:r>
              <a:rPr lang="en-US" dirty="0"/>
              <a:t>all PLUS loans</a:t>
            </a:r>
          </a:p>
          <a:p>
            <a:pPr lvl="1"/>
            <a:r>
              <a:rPr lang="en-US" dirty="0"/>
              <a:t>all Consolidation Loans (Direct or FFEL)</a:t>
            </a:r>
          </a:p>
          <a:p>
            <a:r>
              <a:rPr lang="en-US" dirty="0"/>
              <a:t>Monthly payment will be lower than under the 10-year Standard Plan or the Graduated Repayment Plan. </a:t>
            </a:r>
          </a:p>
          <a:p>
            <a:r>
              <a:rPr lang="en-US" dirty="0"/>
              <a:t>You may pay more over than the Standard Plan. Does not qualify for Public Student Loan Forgiveness (PSLF)</a:t>
            </a:r>
          </a:p>
        </p:txBody>
      </p:sp>
    </p:spTree>
    <p:extLst>
      <p:ext uri="{BB962C8B-B14F-4D97-AF65-F5344CB8AC3E}">
        <p14:creationId xmlns:p14="http://schemas.microsoft.com/office/powerpoint/2010/main" val="35524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4CE6C-6659-4CFC-BCB7-202E6432DB2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4F36DDA-324E-4D60-973E-B0DDF63D80AC}"/>
              </a:ext>
            </a:extLst>
          </p:cNvPr>
          <p:cNvSpPr>
            <a:spLocks noGrp="1"/>
          </p:cNvSpPr>
          <p:nvPr>
            <p:ph idx="1"/>
          </p:nvPr>
        </p:nvSpPr>
        <p:spPr/>
        <p:txBody>
          <a:bodyPr/>
          <a:lstStyle/>
          <a:p>
            <a:r>
              <a:rPr lang="en-US" dirty="0"/>
              <a:t>Sources of Financial Aid</a:t>
            </a:r>
          </a:p>
          <a:p>
            <a:r>
              <a:rPr lang="en-US" dirty="0"/>
              <a:t>Loan Servicers</a:t>
            </a:r>
          </a:p>
          <a:p>
            <a:r>
              <a:rPr lang="en-US" dirty="0"/>
              <a:t>Loan Basics</a:t>
            </a:r>
          </a:p>
          <a:p>
            <a:r>
              <a:rPr lang="en-US" dirty="0"/>
              <a:t>Repayment Plans</a:t>
            </a:r>
          </a:p>
        </p:txBody>
      </p:sp>
    </p:spTree>
    <p:extLst>
      <p:ext uri="{BB962C8B-B14F-4D97-AF65-F5344CB8AC3E}">
        <p14:creationId xmlns:p14="http://schemas.microsoft.com/office/powerpoint/2010/main" val="3428328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12994-3B4C-428A-BFC6-07383337DDE7}"/>
              </a:ext>
            </a:extLst>
          </p:cNvPr>
          <p:cNvSpPr>
            <a:spLocks noGrp="1"/>
          </p:cNvSpPr>
          <p:nvPr>
            <p:ph type="title"/>
          </p:nvPr>
        </p:nvSpPr>
        <p:spPr/>
        <p:txBody>
          <a:bodyPr/>
          <a:lstStyle/>
          <a:p>
            <a:r>
              <a:rPr lang="en-US" dirty="0"/>
              <a:t>Graduated Repayment Plan</a:t>
            </a:r>
          </a:p>
        </p:txBody>
      </p:sp>
      <p:sp>
        <p:nvSpPr>
          <p:cNvPr id="3" name="Content Placeholder 2">
            <a:extLst>
              <a:ext uri="{FF2B5EF4-FFF2-40B4-BE49-F238E27FC236}">
                <a16:creationId xmlns:a16="http://schemas.microsoft.com/office/drawing/2014/main" id="{74B57BA5-8D0D-4872-BFE7-F09D8A053B81}"/>
              </a:ext>
            </a:extLst>
          </p:cNvPr>
          <p:cNvSpPr>
            <a:spLocks noGrp="1"/>
          </p:cNvSpPr>
          <p:nvPr>
            <p:ph idx="1"/>
          </p:nvPr>
        </p:nvSpPr>
        <p:spPr>
          <a:xfrm>
            <a:off x="1097280" y="1845734"/>
            <a:ext cx="10058400" cy="4226454"/>
          </a:xfrm>
        </p:spPr>
        <p:txBody>
          <a:bodyPr>
            <a:normAutofit lnSpcReduction="10000"/>
          </a:bodyPr>
          <a:lstStyle/>
          <a:p>
            <a:r>
              <a:rPr lang="en-US" dirty="0"/>
              <a:t>All borrowers are eligible for this plan.</a:t>
            </a:r>
          </a:p>
          <a:p>
            <a:r>
              <a:rPr lang="en-US" dirty="0"/>
              <a:t>Payments are lower at first and then increase, usually every </a:t>
            </a:r>
            <a:r>
              <a:rPr lang="en-US" b="1" u="sng" dirty="0"/>
              <a:t>two years</a:t>
            </a:r>
            <a:r>
              <a:rPr lang="en-US" dirty="0"/>
              <a:t>, and are for an amount that will ensure your loans are paid off within 10 years (within 10 to 30 years for Consolidation Loans).</a:t>
            </a:r>
          </a:p>
          <a:p>
            <a:r>
              <a:rPr lang="en-US" b="1" dirty="0"/>
              <a:t>Eligible Loans</a:t>
            </a:r>
          </a:p>
          <a:p>
            <a:pPr lvl="1"/>
            <a:r>
              <a:rPr lang="en-US" dirty="0"/>
              <a:t>Direct Subsidized and Unsubsidized Loans</a:t>
            </a:r>
          </a:p>
          <a:p>
            <a:pPr lvl="1"/>
            <a:r>
              <a:rPr lang="en-US" dirty="0"/>
              <a:t>Subsidized and Unsubsidized Federal Stafford Loans</a:t>
            </a:r>
          </a:p>
          <a:p>
            <a:pPr lvl="1"/>
            <a:r>
              <a:rPr lang="en-US" dirty="0"/>
              <a:t>all PLUS loans</a:t>
            </a:r>
          </a:p>
          <a:p>
            <a:pPr lvl="1"/>
            <a:r>
              <a:rPr lang="en-US" dirty="0"/>
              <a:t>all Consolidation Loans (Direct or FFEL)</a:t>
            </a:r>
          </a:p>
          <a:p>
            <a:r>
              <a:rPr lang="en-US" dirty="0"/>
              <a:t>You pay more over time than the 10-year Standard Plan. </a:t>
            </a:r>
          </a:p>
          <a:p>
            <a:r>
              <a:rPr lang="en-US" altLang="en-US" dirty="0"/>
              <a:t>The minimum payment equals the amount of interest that accrues monthly. No one payment will be more than three times greater than any other payment.</a:t>
            </a:r>
          </a:p>
          <a:p>
            <a:endParaRPr lang="en-US" dirty="0"/>
          </a:p>
          <a:p>
            <a:endParaRPr lang="en-US" dirty="0"/>
          </a:p>
        </p:txBody>
      </p:sp>
    </p:spTree>
    <p:extLst>
      <p:ext uri="{BB962C8B-B14F-4D97-AF65-F5344CB8AC3E}">
        <p14:creationId xmlns:p14="http://schemas.microsoft.com/office/powerpoint/2010/main" val="555593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A0B8882-4320-4D00-9773-1579139BB0C4}"/>
              </a:ext>
            </a:extLst>
          </p:cNvPr>
          <p:cNvSpPr>
            <a:spLocks noGrp="1"/>
          </p:cNvSpPr>
          <p:nvPr>
            <p:ph type="title"/>
          </p:nvPr>
        </p:nvSpPr>
        <p:spPr>
          <a:xfrm>
            <a:off x="381785" y="1143000"/>
            <a:ext cx="3200400" cy="2286000"/>
          </a:xfrm>
        </p:spPr>
        <p:txBody>
          <a:bodyPr/>
          <a:lstStyle/>
          <a:p>
            <a:r>
              <a:rPr lang="en-US" dirty="0"/>
              <a:t>All Done!</a:t>
            </a:r>
          </a:p>
        </p:txBody>
      </p:sp>
      <p:sp>
        <p:nvSpPr>
          <p:cNvPr id="4" name="Content Placeholder 3">
            <a:extLst>
              <a:ext uri="{FF2B5EF4-FFF2-40B4-BE49-F238E27FC236}">
                <a16:creationId xmlns:a16="http://schemas.microsoft.com/office/drawing/2014/main" id="{A3FD9E71-E01F-4368-AA91-05304D1160DE}"/>
              </a:ext>
            </a:extLst>
          </p:cNvPr>
          <p:cNvSpPr>
            <a:spLocks noGrp="1"/>
          </p:cNvSpPr>
          <p:nvPr>
            <p:ph idx="1"/>
          </p:nvPr>
        </p:nvSpPr>
        <p:spPr>
          <a:xfrm>
            <a:off x="4923149" y="2616881"/>
            <a:ext cx="6492240" cy="2360472"/>
          </a:xfrm>
        </p:spPr>
        <p:txBody>
          <a:bodyPr/>
          <a:lstStyle/>
          <a:p>
            <a:r>
              <a:rPr lang="en-US" dirty="0"/>
              <a:t>Be sure to complete the quiz and the Workshop evaluation form. </a:t>
            </a:r>
          </a:p>
          <a:p>
            <a:r>
              <a:rPr lang="en-US" dirty="0"/>
              <a:t>Quiz - </a:t>
            </a:r>
            <a:r>
              <a:rPr lang="en-US" dirty="0">
                <a:hlinkClick r:id="rId2"/>
              </a:rPr>
              <a:t>Managing Student Loan Quiz</a:t>
            </a:r>
            <a:r>
              <a:rPr lang="en-US" dirty="0"/>
              <a:t> </a:t>
            </a:r>
          </a:p>
          <a:p>
            <a:r>
              <a:rPr lang="en-US" dirty="0"/>
              <a:t>Evaluation - </a:t>
            </a:r>
            <a:r>
              <a:rPr lang="en-US" dirty="0">
                <a:hlinkClick r:id="rId3"/>
              </a:rPr>
              <a:t>Workshop Evaluation Form </a:t>
            </a:r>
            <a:endParaRPr lang="en-US" dirty="0"/>
          </a:p>
        </p:txBody>
      </p:sp>
    </p:spTree>
    <p:extLst>
      <p:ext uri="{BB962C8B-B14F-4D97-AF65-F5344CB8AC3E}">
        <p14:creationId xmlns:p14="http://schemas.microsoft.com/office/powerpoint/2010/main" val="1484506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F85CC-6EF1-4327-A7F7-49F6418FF718}"/>
              </a:ext>
            </a:extLst>
          </p:cNvPr>
          <p:cNvSpPr>
            <a:spLocks noGrp="1"/>
          </p:cNvSpPr>
          <p:nvPr>
            <p:ph type="title"/>
          </p:nvPr>
        </p:nvSpPr>
        <p:spPr/>
        <p:txBody>
          <a:bodyPr/>
          <a:lstStyle/>
          <a:p>
            <a:r>
              <a:rPr lang="en-US" dirty="0"/>
              <a:t>Sources of Financial Aid</a:t>
            </a:r>
          </a:p>
        </p:txBody>
      </p:sp>
      <p:sp>
        <p:nvSpPr>
          <p:cNvPr id="5" name="Content Placeholder 4">
            <a:extLst>
              <a:ext uri="{FF2B5EF4-FFF2-40B4-BE49-F238E27FC236}">
                <a16:creationId xmlns:a16="http://schemas.microsoft.com/office/drawing/2014/main" id="{E0CF2694-81AF-4E9E-A7B1-80A0E3972696}"/>
              </a:ext>
            </a:extLst>
          </p:cNvPr>
          <p:cNvSpPr>
            <a:spLocks noGrp="1"/>
          </p:cNvSpPr>
          <p:nvPr>
            <p:ph idx="1"/>
          </p:nvPr>
        </p:nvSpPr>
        <p:spPr>
          <a:xfrm>
            <a:off x="1097280" y="1845734"/>
            <a:ext cx="10058400" cy="597429"/>
          </a:xfrm>
        </p:spPr>
        <p:txBody>
          <a:bodyPr>
            <a:normAutofit/>
          </a:bodyPr>
          <a:lstStyle/>
          <a:p>
            <a:r>
              <a:rPr lang="en-US" dirty="0"/>
              <a:t>What are the sources of financial aid?</a:t>
            </a:r>
          </a:p>
          <a:p>
            <a:endParaRPr lang="en-US" dirty="0"/>
          </a:p>
          <a:p>
            <a:pPr>
              <a:buFont typeface="Arial" panose="020B0604020202020204" pitchFamily="34" charset="0"/>
              <a:buChar char="•"/>
            </a:pPr>
            <a:endParaRPr lang="en-US" dirty="0"/>
          </a:p>
        </p:txBody>
      </p:sp>
      <p:graphicFrame>
        <p:nvGraphicFramePr>
          <p:cNvPr id="6" name="Table 5">
            <a:extLst>
              <a:ext uri="{FF2B5EF4-FFF2-40B4-BE49-F238E27FC236}">
                <a16:creationId xmlns:a16="http://schemas.microsoft.com/office/drawing/2014/main" id="{14BB9A23-4F6F-4382-B90F-2CE75399AB18}"/>
              </a:ext>
            </a:extLst>
          </p:cNvPr>
          <p:cNvGraphicFramePr>
            <a:graphicFrameLocks noGrp="1"/>
          </p:cNvGraphicFramePr>
          <p:nvPr>
            <p:extLst>
              <p:ext uri="{D42A27DB-BD31-4B8C-83A1-F6EECF244321}">
                <p14:modId xmlns:p14="http://schemas.microsoft.com/office/powerpoint/2010/main" val="3997329451"/>
              </p:ext>
            </p:extLst>
          </p:nvPr>
        </p:nvGraphicFramePr>
        <p:xfrm>
          <a:off x="1097280" y="2551537"/>
          <a:ext cx="10203022" cy="3021438"/>
        </p:xfrm>
        <a:graphic>
          <a:graphicData uri="http://schemas.openxmlformats.org/drawingml/2006/table">
            <a:tbl>
              <a:tblPr firstRow="1" bandRow="1">
                <a:tableStyleId>{5C22544A-7EE6-4342-B048-85BDC9FD1C3A}</a:tableStyleId>
              </a:tblPr>
              <a:tblGrid>
                <a:gridCol w="5101511">
                  <a:extLst>
                    <a:ext uri="{9D8B030D-6E8A-4147-A177-3AD203B41FA5}">
                      <a16:colId xmlns:a16="http://schemas.microsoft.com/office/drawing/2014/main" val="3961730234"/>
                    </a:ext>
                  </a:extLst>
                </a:gridCol>
                <a:gridCol w="5101511">
                  <a:extLst>
                    <a:ext uri="{9D8B030D-6E8A-4147-A177-3AD203B41FA5}">
                      <a16:colId xmlns:a16="http://schemas.microsoft.com/office/drawing/2014/main" val="2052720300"/>
                    </a:ext>
                  </a:extLst>
                </a:gridCol>
              </a:tblGrid>
              <a:tr h="503573">
                <a:tc>
                  <a:txBody>
                    <a:bodyPr/>
                    <a:lstStyle/>
                    <a:p>
                      <a:r>
                        <a:rPr lang="en-US" dirty="0"/>
                        <a:t>Sources of Financial Aid</a:t>
                      </a:r>
                    </a:p>
                  </a:txBody>
                  <a:tcPr/>
                </a:tc>
                <a:tc>
                  <a:txBody>
                    <a:bodyPr/>
                    <a:lstStyle/>
                    <a:p>
                      <a:r>
                        <a:rPr lang="en-US" dirty="0"/>
                        <a:t>Types of Financial Aid</a:t>
                      </a:r>
                    </a:p>
                  </a:txBody>
                  <a:tcPr/>
                </a:tc>
                <a:extLst>
                  <a:ext uri="{0D108BD9-81ED-4DB2-BD59-A6C34878D82A}">
                    <a16:rowId xmlns:a16="http://schemas.microsoft.com/office/drawing/2014/main" val="2103523865"/>
                  </a:ext>
                </a:extLst>
              </a:tr>
              <a:tr h="503573">
                <a:tc>
                  <a:txBody>
                    <a:bodyPr/>
                    <a:lstStyle/>
                    <a:p>
                      <a:r>
                        <a:rPr lang="en-US" dirty="0"/>
                        <a:t>Federal Government</a:t>
                      </a:r>
                    </a:p>
                  </a:txBody>
                  <a:tcPr/>
                </a:tc>
                <a:tc>
                  <a:txBody>
                    <a:bodyPr/>
                    <a:lstStyle/>
                    <a:p>
                      <a:r>
                        <a:rPr lang="en-US" dirty="0"/>
                        <a:t>Pell Grant, SEOG, Federal Work Study, Student Loans</a:t>
                      </a:r>
                    </a:p>
                  </a:txBody>
                  <a:tcPr/>
                </a:tc>
                <a:extLst>
                  <a:ext uri="{0D108BD9-81ED-4DB2-BD59-A6C34878D82A}">
                    <a16:rowId xmlns:a16="http://schemas.microsoft.com/office/drawing/2014/main" val="863551341"/>
                  </a:ext>
                </a:extLst>
              </a:tr>
              <a:tr h="503573">
                <a:tc>
                  <a:txBody>
                    <a:bodyPr/>
                    <a:lstStyle/>
                    <a:p>
                      <a:r>
                        <a:rPr lang="en-US" dirty="0"/>
                        <a:t>State Government</a:t>
                      </a:r>
                    </a:p>
                  </a:txBody>
                  <a:tcPr/>
                </a:tc>
                <a:tc>
                  <a:txBody>
                    <a:bodyPr/>
                    <a:lstStyle/>
                    <a:p>
                      <a:r>
                        <a:rPr lang="en-US" dirty="0"/>
                        <a:t>TSAC</a:t>
                      </a:r>
                    </a:p>
                  </a:txBody>
                  <a:tcPr/>
                </a:tc>
                <a:extLst>
                  <a:ext uri="{0D108BD9-81ED-4DB2-BD59-A6C34878D82A}">
                    <a16:rowId xmlns:a16="http://schemas.microsoft.com/office/drawing/2014/main" val="1210882270"/>
                  </a:ext>
                </a:extLst>
              </a:tr>
              <a:tr h="503573">
                <a:tc>
                  <a:txBody>
                    <a:bodyPr/>
                    <a:lstStyle/>
                    <a:p>
                      <a:r>
                        <a:rPr lang="en-US" dirty="0"/>
                        <a:t>Colleges and Universities</a:t>
                      </a:r>
                    </a:p>
                  </a:txBody>
                  <a:tcPr/>
                </a:tc>
                <a:tc>
                  <a:txBody>
                    <a:bodyPr/>
                    <a:lstStyle/>
                    <a:p>
                      <a:r>
                        <a:rPr lang="en-US" dirty="0"/>
                        <a:t>MTSU Diversity Scholarship</a:t>
                      </a:r>
                    </a:p>
                  </a:txBody>
                  <a:tcPr/>
                </a:tc>
                <a:extLst>
                  <a:ext uri="{0D108BD9-81ED-4DB2-BD59-A6C34878D82A}">
                    <a16:rowId xmlns:a16="http://schemas.microsoft.com/office/drawing/2014/main" val="2085804349"/>
                  </a:ext>
                </a:extLst>
              </a:tr>
              <a:tr h="503573">
                <a:tc>
                  <a:txBody>
                    <a:bodyPr/>
                    <a:lstStyle/>
                    <a:p>
                      <a:r>
                        <a:rPr lang="en-US" dirty="0"/>
                        <a:t>Private Foundations</a:t>
                      </a:r>
                    </a:p>
                  </a:txBody>
                  <a:tcPr/>
                </a:tc>
                <a:tc>
                  <a:txBody>
                    <a:bodyPr/>
                    <a:lstStyle/>
                    <a:p>
                      <a:r>
                        <a:rPr lang="en-US" dirty="0"/>
                        <a:t>Foundational Scholarships and Grants</a:t>
                      </a:r>
                    </a:p>
                  </a:txBody>
                  <a:tcPr/>
                </a:tc>
                <a:extLst>
                  <a:ext uri="{0D108BD9-81ED-4DB2-BD59-A6C34878D82A}">
                    <a16:rowId xmlns:a16="http://schemas.microsoft.com/office/drawing/2014/main" val="2099297407"/>
                  </a:ext>
                </a:extLst>
              </a:tr>
              <a:tr h="503573">
                <a:tc>
                  <a:txBody>
                    <a:bodyPr/>
                    <a:lstStyle/>
                    <a:p>
                      <a:r>
                        <a:rPr lang="en-US" dirty="0"/>
                        <a:t>Professional &amp; Services Organizations</a:t>
                      </a:r>
                    </a:p>
                  </a:txBody>
                  <a:tcPr/>
                </a:tc>
                <a:tc>
                  <a:txBody>
                    <a:bodyPr/>
                    <a:lstStyle/>
                    <a:p>
                      <a:r>
                        <a:rPr lang="en-US" dirty="0"/>
                        <a:t>Scholarships and Grants outside of MTSU</a:t>
                      </a:r>
                    </a:p>
                  </a:txBody>
                  <a:tcPr/>
                </a:tc>
                <a:extLst>
                  <a:ext uri="{0D108BD9-81ED-4DB2-BD59-A6C34878D82A}">
                    <a16:rowId xmlns:a16="http://schemas.microsoft.com/office/drawing/2014/main" val="902096363"/>
                  </a:ext>
                </a:extLst>
              </a:tr>
            </a:tbl>
          </a:graphicData>
        </a:graphic>
      </p:graphicFrame>
    </p:spTree>
    <p:extLst>
      <p:ext uri="{BB962C8B-B14F-4D97-AF65-F5344CB8AC3E}">
        <p14:creationId xmlns:p14="http://schemas.microsoft.com/office/powerpoint/2010/main" val="2130706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5ED8E-0EBB-43DC-A76A-153290A30EFE}"/>
              </a:ext>
            </a:extLst>
          </p:cNvPr>
          <p:cNvSpPr>
            <a:spLocks noGrp="1"/>
          </p:cNvSpPr>
          <p:nvPr>
            <p:ph type="title"/>
          </p:nvPr>
        </p:nvSpPr>
        <p:spPr/>
        <p:txBody>
          <a:bodyPr/>
          <a:lstStyle/>
          <a:p>
            <a:r>
              <a:rPr lang="en-US" dirty="0"/>
              <a:t>Student Loan Basics</a:t>
            </a:r>
          </a:p>
        </p:txBody>
      </p:sp>
      <p:sp>
        <p:nvSpPr>
          <p:cNvPr id="3" name="Content Placeholder 2">
            <a:extLst>
              <a:ext uri="{FF2B5EF4-FFF2-40B4-BE49-F238E27FC236}">
                <a16:creationId xmlns:a16="http://schemas.microsoft.com/office/drawing/2014/main" id="{F3FA396B-0790-4DA0-A756-F1D68124F9C1}"/>
              </a:ext>
            </a:extLst>
          </p:cNvPr>
          <p:cNvSpPr>
            <a:spLocks noGrp="1"/>
          </p:cNvSpPr>
          <p:nvPr>
            <p:ph idx="1"/>
          </p:nvPr>
        </p:nvSpPr>
        <p:spPr/>
        <p:txBody>
          <a:bodyPr/>
          <a:lstStyle/>
          <a:p>
            <a:r>
              <a:rPr lang="en-US" dirty="0"/>
              <a:t>Two major types of student loans for undergraduate students: </a:t>
            </a:r>
          </a:p>
          <a:p>
            <a:pPr lvl="1"/>
            <a:r>
              <a:rPr lang="en-US" dirty="0"/>
              <a:t>Federal </a:t>
            </a:r>
          </a:p>
          <a:p>
            <a:pPr lvl="2"/>
            <a:r>
              <a:rPr lang="en-US" dirty="0"/>
              <a:t>Held by the Department of Education.</a:t>
            </a:r>
          </a:p>
          <a:p>
            <a:pPr lvl="1"/>
            <a:r>
              <a:rPr lang="en-US" dirty="0"/>
              <a:t>Private</a:t>
            </a:r>
          </a:p>
          <a:p>
            <a:pPr lvl="2"/>
            <a:r>
              <a:rPr lang="en-US" dirty="0"/>
              <a:t>Held by private institutions such as banks or credit unions. Terms and conditions are set by the lender, not the federal government. </a:t>
            </a:r>
          </a:p>
          <a:p>
            <a:pPr lvl="1"/>
            <a:endParaRPr lang="en-US" dirty="0"/>
          </a:p>
          <a:p>
            <a:r>
              <a:rPr lang="en-US" dirty="0"/>
              <a:t>Federal Student loans are offered through the William D. Ford Federal Direct Loan (Direct Loan) program. The Department of Education is the lender. Four types of Federal Student Loans:</a:t>
            </a:r>
          </a:p>
          <a:p>
            <a:pPr lvl="1"/>
            <a:r>
              <a:rPr lang="en-US" dirty="0"/>
              <a:t>Direct Subsidized </a:t>
            </a:r>
          </a:p>
          <a:p>
            <a:pPr lvl="1"/>
            <a:r>
              <a:rPr lang="en-US" dirty="0"/>
              <a:t>Direct Unsubsidized</a:t>
            </a:r>
          </a:p>
          <a:p>
            <a:pPr lvl="1"/>
            <a:r>
              <a:rPr lang="en-US" dirty="0"/>
              <a:t>Direct PLUS </a:t>
            </a:r>
          </a:p>
          <a:p>
            <a:pPr lvl="1"/>
            <a:r>
              <a:rPr lang="en-US" dirty="0"/>
              <a:t>Direct Consolidation</a:t>
            </a:r>
          </a:p>
        </p:txBody>
      </p:sp>
    </p:spTree>
    <p:extLst>
      <p:ext uri="{BB962C8B-B14F-4D97-AF65-F5344CB8AC3E}">
        <p14:creationId xmlns:p14="http://schemas.microsoft.com/office/powerpoint/2010/main" val="3586063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3ADF5D-A929-4DBF-B763-45F2628DB664}"/>
              </a:ext>
            </a:extLst>
          </p:cNvPr>
          <p:cNvSpPr>
            <a:spLocks noGrp="1"/>
          </p:cNvSpPr>
          <p:nvPr>
            <p:ph type="title"/>
          </p:nvPr>
        </p:nvSpPr>
        <p:spPr>
          <a:xfrm>
            <a:off x="1097279" y="286603"/>
            <a:ext cx="10246995" cy="1450757"/>
          </a:xfrm>
        </p:spPr>
        <p:txBody>
          <a:bodyPr/>
          <a:lstStyle/>
          <a:p>
            <a:r>
              <a:rPr lang="en-US" dirty="0"/>
              <a:t>A Comparison: Subsidized v. Unsubsidized</a:t>
            </a:r>
          </a:p>
        </p:txBody>
      </p:sp>
      <p:graphicFrame>
        <p:nvGraphicFramePr>
          <p:cNvPr id="2" name="Table 1">
            <a:extLst>
              <a:ext uri="{FF2B5EF4-FFF2-40B4-BE49-F238E27FC236}">
                <a16:creationId xmlns:a16="http://schemas.microsoft.com/office/drawing/2014/main" id="{411A605D-B891-4C78-AE5D-1176AAC08C2D}"/>
              </a:ext>
            </a:extLst>
          </p:cNvPr>
          <p:cNvGraphicFramePr>
            <a:graphicFrameLocks noGrp="1"/>
          </p:cNvGraphicFramePr>
          <p:nvPr>
            <p:extLst>
              <p:ext uri="{D42A27DB-BD31-4B8C-83A1-F6EECF244321}">
                <p14:modId xmlns:p14="http://schemas.microsoft.com/office/powerpoint/2010/main" val="3472177098"/>
              </p:ext>
            </p:extLst>
          </p:nvPr>
        </p:nvGraphicFramePr>
        <p:xfrm>
          <a:off x="1097280" y="1816964"/>
          <a:ext cx="10361296" cy="4350452"/>
        </p:xfrm>
        <a:graphic>
          <a:graphicData uri="http://schemas.openxmlformats.org/drawingml/2006/table">
            <a:tbl>
              <a:tblPr firstRow="1" bandRow="1">
                <a:tableStyleId>{21E4AEA4-8DFA-4A89-87EB-49C32662AFE0}</a:tableStyleId>
              </a:tblPr>
              <a:tblGrid>
                <a:gridCol w="5180648">
                  <a:extLst>
                    <a:ext uri="{9D8B030D-6E8A-4147-A177-3AD203B41FA5}">
                      <a16:colId xmlns:a16="http://schemas.microsoft.com/office/drawing/2014/main" val="419737084"/>
                    </a:ext>
                  </a:extLst>
                </a:gridCol>
                <a:gridCol w="5180648">
                  <a:extLst>
                    <a:ext uri="{9D8B030D-6E8A-4147-A177-3AD203B41FA5}">
                      <a16:colId xmlns:a16="http://schemas.microsoft.com/office/drawing/2014/main" val="417002228"/>
                    </a:ext>
                  </a:extLst>
                </a:gridCol>
              </a:tblGrid>
              <a:tr h="581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2"/>
                          </a:solidFill>
                        </a:rPr>
                        <a:t>DIRECT SUBSIDIZED LOAN</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2"/>
                          </a:solidFill>
                        </a:rPr>
                        <a:t>DIRECT UNSUBSIDIZED LOAN</a:t>
                      </a:r>
                    </a:p>
                    <a:p>
                      <a:endParaRPr lang="en-US" dirty="0"/>
                    </a:p>
                  </a:txBody>
                  <a:tcPr>
                    <a:solidFill>
                      <a:schemeClr val="bg1"/>
                    </a:solidFill>
                  </a:tcPr>
                </a:tc>
                <a:extLst>
                  <a:ext uri="{0D108BD9-81ED-4DB2-BD59-A6C34878D82A}">
                    <a16:rowId xmlns:a16="http://schemas.microsoft.com/office/drawing/2014/main" val="1519613234"/>
                  </a:ext>
                </a:extLst>
              </a:tr>
              <a:tr h="831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Available to undergraduate students with financial need.</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Available to undergraduate and graduate students. No requirement to demonstrate financial need.</a:t>
                      </a:r>
                    </a:p>
                    <a:p>
                      <a:endParaRPr lang="en-US" sz="1600" dirty="0"/>
                    </a:p>
                  </a:txBody>
                  <a:tcPr/>
                </a:tc>
                <a:extLst>
                  <a:ext uri="{0D108BD9-81ED-4DB2-BD59-A6C34878D82A}">
                    <a16:rowId xmlns:a16="http://schemas.microsoft.com/office/drawing/2014/main" val="2540385264"/>
                  </a:ext>
                </a:extLst>
              </a:tr>
              <a:tr h="10807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School determines the amount you can borrow. May not exceed your financial need. </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School determines the amount you can borrow based on cost of attendance and other financial aid you receive.</a:t>
                      </a:r>
                    </a:p>
                    <a:p>
                      <a:endParaRPr lang="en-US" sz="1600" dirty="0"/>
                    </a:p>
                  </a:txBody>
                  <a:tcPr/>
                </a:tc>
                <a:extLst>
                  <a:ext uri="{0D108BD9-81ED-4DB2-BD59-A6C34878D82A}">
                    <a16:rowId xmlns:a16="http://schemas.microsoft.com/office/drawing/2014/main" val="2829250436"/>
                  </a:ext>
                </a:extLst>
              </a:tr>
              <a:tr h="1796241">
                <a:tc>
                  <a:txBody>
                    <a:bodyPr/>
                    <a:lstStyle/>
                    <a:p>
                      <a:r>
                        <a:rPr lang="en-US" sz="1600" dirty="0"/>
                        <a:t>US Department of Education pays the interest during the following times:</a:t>
                      </a:r>
                    </a:p>
                    <a:p>
                      <a:pPr marL="742950" lvl="1" indent="-285750">
                        <a:buFont typeface="Arial" panose="020B0604020202020204" pitchFamily="34" charset="0"/>
                        <a:buChar char="•"/>
                      </a:pPr>
                      <a:r>
                        <a:rPr lang="en-US" sz="1600" dirty="0"/>
                        <a:t>While you are enrolled in school at least part-time.</a:t>
                      </a:r>
                    </a:p>
                    <a:p>
                      <a:pPr marL="742950" lvl="1" indent="-285750">
                        <a:buFont typeface="Arial" panose="020B0604020202020204" pitchFamily="34" charset="0"/>
                        <a:buChar char="•"/>
                      </a:pPr>
                      <a:r>
                        <a:rPr lang="en-US" sz="1600" dirty="0"/>
                        <a:t>For the first six months after you leave school.</a:t>
                      </a:r>
                    </a:p>
                    <a:p>
                      <a:pPr marL="742950" lvl="1" indent="-285750">
                        <a:buFont typeface="Arial" panose="020B0604020202020204" pitchFamily="34" charset="0"/>
                        <a:buChar char="•"/>
                      </a:pPr>
                      <a:r>
                        <a:rPr lang="en-US" sz="1600" dirty="0"/>
                        <a:t>During a period of deferment (postponement of payment.</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You are responsible for the interest during all periods.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you choose to not pay the interest while in school, your interest will accumulate and be added to the principal (original) amount of the loan.</a:t>
                      </a:r>
                    </a:p>
                    <a:p>
                      <a:endParaRPr lang="en-US" sz="1600" dirty="0"/>
                    </a:p>
                  </a:txBody>
                  <a:tcPr/>
                </a:tc>
                <a:extLst>
                  <a:ext uri="{0D108BD9-81ED-4DB2-BD59-A6C34878D82A}">
                    <a16:rowId xmlns:a16="http://schemas.microsoft.com/office/drawing/2014/main" val="1854751489"/>
                  </a:ext>
                </a:extLst>
              </a:tr>
            </a:tbl>
          </a:graphicData>
        </a:graphic>
      </p:graphicFrame>
    </p:spTree>
    <p:extLst>
      <p:ext uri="{BB962C8B-B14F-4D97-AF65-F5344CB8AC3E}">
        <p14:creationId xmlns:p14="http://schemas.microsoft.com/office/powerpoint/2010/main" val="2449631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B1723-E530-4CE4-B7BB-DC871953AC66}"/>
              </a:ext>
            </a:extLst>
          </p:cNvPr>
          <p:cNvSpPr>
            <a:spLocks noGrp="1"/>
          </p:cNvSpPr>
          <p:nvPr>
            <p:ph type="title"/>
          </p:nvPr>
        </p:nvSpPr>
        <p:spPr/>
        <p:txBody>
          <a:bodyPr/>
          <a:lstStyle/>
          <a:p>
            <a:r>
              <a:rPr lang="en-US" dirty="0"/>
              <a:t>Direct PLUS Loan</a:t>
            </a:r>
          </a:p>
        </p:txBody>
      </p:sp>
      <p:sp>
        <p:nvSpPr>
          <p:cNvPr id="3" name="Content Placeholder 2">
            <a:extLst>
              <a:ext uri="{FF2B5EF4-FFF2-40B4-BE49-F238E27FC236}">
                <a16:creationId xmlns:a16="http://schemas.microsoft.com/office/drawing/2014/main" id="{C31EA274-3903-47B6-B4D0-EC51F0FBC97F}"/>
              </a:ext>
            </a:extLst>
          </p:cNvPr>
          <p:cNvSpPr>
            <a:spLocks noGrp="1"/>
          </p:cNvSpPr>
          <p:nvPr>
            <p:ph idx="1"/>
          </p:nvPr>
        </p:nvSpPr>
        <p:spPr/>
        <p:txBody>
          <a:bodyPr/>
          <a:lstStyle/>
          <a:p>
            <a:r>
              <a:rPr lang="en-US" dirty="0"/>
              <a:t>Eligible to parents and professional students. </a:t>
            </a:r>
          </a:p>
          <a:p>
            <a:r>
              <a:rPr lang="en-US" dirty="0"/>
              <a:t>Commonly known as a Parent PLUS loan. Parents can borrow on behalf of their students to finance school. </a:t>
            </a:r>
          </a:p>
          <a:p>
            <a:r>
              <a:rPr lang="en-US" dirty="0"/>
              <a:t>Overview of Direct PLUS Loans:</a:t>
            </a:r>
          </a:p>
          <a:p>
            <a:pPr lvl="1"/>
            <a:r>
              <a:rPr lang="en-US" dirty="0"/>
              <a:t>The U.S. Department of Education is your lender.</a:t>
            </a:r>
          </a:p>
          <a:p>
            <a:pPr lvl="1"/>
            <a:r>
              <a:rPr lang="en-US" dirty="0"/>
              <a:t>You must not have an adverse credit history. A credit check will be conducted. If you have an adverse credit history, you may still be able to receive a PLUS loan if you meet additional requirements.</a:t>
            </a:r>
          </a:p>
          <a:p>
            <a:pPr lvl="1"/>
            <a:r>
              <a:rPr lang="en-US" dirty="0"/>
              <a:t>The maximum PLUS loan amount you can receive is the cost of attendance (determined by the school) minus any other financial aid received.</a:t>
            </a:r>
          </a:p>
          <a:p>
            <a:endParaRPr lang="en-US" dirty="0"/>
          </a:p>
        </p:txBody>
      </p:sp>
    </p:spTree>
    <p:extLst>
      <p:ext uri="{BB962C8B-B14F-4D97-AF65-F5344CB8AC3E}">
        <p14:creationId xmlns:p14="http://schemas.microsoft.com/office/powerpoint/2010/main" val="64238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B91AF-E5DA-4D64-968B-288540DF8924}"/>
              </a:ext>
            </a:extLst>
          </p:cNvPr>
          <p:cNvSpPr>
            <a:spLocks noGrp="1"/>
          </p:cNvSpPr>
          <p:nvPr>
            <p:ph type="title"/>
          </p:nvPr>
        </p:nvSpPr>
        <p:spPr/>
        <p:txBody>
          <a:bodyPr/>
          <a:lstStyle/>
          <a:p>
            <a:r>
              <a:rPr lang="en-US" dirty="0"/>
              <a:t>Loan Servicer</a:t>
            </a:r>
          </a:p>
        </p:txBody>
      </p:sp>
      <p:sp>
        <p:nvSpPr>
          <p:cNvPr id="3" name="Content Placeholder 2">
            <a:extLst>
              <a:ext uri="{FF2B5EF4-FFF2-40B4-BE49-F238E27FC236}">
                <a16:creationId xmlns:a16="http://schemas.microsoft.com/office/drawing/2014/main" id="{C96F59C2-CC99-47A9-B232-178556E4E687}"/>
              </a:ext>
            </a:extLst>
          </p:cNvPr>
          <p:cNvSpPr>
            <a:spLocks noGrp="1"/>
          </p:cNvSpPr>
          <p:nvPr>
            <p:ph idx="1"/>
          </p:nvPr>
        </p:nvSpPr>
        <p:spPr>
          <a:xfrm>
            <a:off x="1097280" y="1845734"/>
            <a:ext cx="10058400" cy="4283604"/>
          </a:xfrm>
        </p:spPr>
        <p:txBody>
          <a:bodyPr>
            <a:normAutofit lnSpcReduction="10000"/>
          </a:bodyPr>
          <a:lstStyle/>
          <a:p>
            <a:r>
              <a:rPr lang="en-US" dirty="0"/>
              <a:t>Student loan servicers are companies that facilitate the following functions:</a:t>
            </a:r>
          </a:p>
          <a:p>
            <a:r>
              <a:rPr lang="en-US" dirty="0"/>
              <a:t>Track loans while borrowers are in school.</a:t>
            </a:r>
          </a:p>
          <a:p>
            <a:r>
              <a:rPr lang="en-US" dirty="0"/>
              <a:t>Collect payments on a loan.</a:t>
            </a:r>
          </a:p>
          <a:p>
            <a:r>
              <a:rPr lang="en-US" dirty="0"/>
              <a:t>Responds to customer service inquiries.</a:t>
            </a:r>
          </a:p>
          <a:p>
            <a:r>
              <a:rPr lang="en-US" dirty="0"/>
              <a:t>Performs other administrative tasks associated with maintaining a loan on behalf of the lender. </a:t>
            </a:r>
          </a:p>
          <a:p>
            <a:pPr lvl="1"/>
            <a:r>
              <a:rPr lang="en-US" dirty="0"/>
              <a:t>Processes repayment changes, deferments, forbearances, and other activates that prevent default.</a:t>
            </a:r>
          </a:p>
          <a:p>
            <a:pPr lvl="1"/>
            <a:endParaRPr lang="en-US" dirty="0"/>
          </a:p>
          <a:p>
            <a:r>
              <a:rPr lang="en-US" dirty="0"/>
              <a:t>Finding your Student Loan Servicer:</a:t>
            </a:r>
          </a:p>
          <a:p>
            <a:pPr lvl="1">
              <a:spcAft>
                <a:spcPts val="0"/>
              </a:spcAft>
              <a:defRPr/>
            </a:pPr>
            <a:r>
              <a:rPr lang="en-US" dirty="0"/>
              <a:t>Log into your Studentaid.gov account</a:t>
            </a:r>
          </a:p>
          <a:p>
            <a:pPr lvl="1">
              <a:spcAft>
                <a:spcPts val="0"/>
              </a:spcAft>
              <a:defRPr/>
            </a:pPr>
            <a:r>
              <a:rPr lang="en-US" dirty="0"/>
              <a:t>Dashboard</a:t>
            </a:r>
          </a:p>
          <a:p>
            <a:pPr lvl="1">
              <a:spcAft>
                <a:spcPts val="0"/>
              </a:spcAft>
              <a:defRPr/>
            </a:pPr>
            <a:r>
              <a:rPr lang="en-US" dirty="0"/>
              <a:t>My Loan Servicers</a:t>
            </a:r>
          </a:p>
          <a:p>
            <a:pPr lvl="1">
              <a:spcAft>
                <a:spcPts val="0"/>
              </a:spcAft>
              <a:defRPr/>
            </a:pPr>
            <a:r>
              <a:rPr lang="en-US" dirty="0"/>
              <a:t>Or call the Federal Student Aid Information Center at 1-800-433-3243</a:t>
            </a:r>
          </a:p>
          <a:p>
            <a:pPr lvl="1"/>
            <a:endParaRPr lang="en-US" dirty="0"/>
          </a:p>
          <a:p>
            <a:endParaRPr lang="en-US" dirty="0"/>
          </a:p>
        </p:txBody>
      </p:sp>
    </p:spTree>
    <p:extLst>
      <p:ext uri="{BB962C8B-B14F-4D97-AF65-F5344CB8AC3E}">
        <p14:creationId xmlns:p14="http://schemas.microsoft.com/office/powerpoint/2010/main" val="1975347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3D36D-F3BC-42E6-A31F-B953A03E32A6}"/>
              </a:ext>
            </a:extLst>
          </p:cNvPr>
          <p:cNvSpPr>
            <a:spLocks noGrp="1"/>
          </p:cNvSpPr>
          <p:nvPr>
            <p:ph type="title"/>
          </p:nvPr>
        </p:nvSpPr>
        <p:spPr/>
        <p:txBody>
          <a:bodyPr/>
          <a:lstStyle/>
          <a:p>
            <a:r>
              <a:rPr lang="en-US" dirty="0"/>
              <a:t>Federal Loan Servicers</a:t>
            </a:r>
          </a:p>
        </p:txBody>
      </p:sp>
      <p:graphicFrame>
        <p:nvGraphicFramePr>
          <p:cNvPr id="4" name="Content Placeholder 3">
            <a:extLst>
              <a:ext uri="{FF2B5EF4-FFF2-40B4-BE49-F238E27FC236}">
                <a16:creationId xmlns:a16="http://schemas.microsoft.com/office/drawing/2014/main" id="{A7FD1429-340D-424E-87B9-D6E2A013858D}"/>
              </a:ext>
            </a:extLst>
          </p:cNvPr>
          <p:cNvGraphicFramePr>
            <a:graphicFrameLocks noGrp="1"/>
          </p:cNvGraphicFramePr>
          <p:nvPr>
            <p:ph idx="1"/>
            <p:extLst>
              <p:ext uri="{D42A27DB-BD31-4B8C-83A1-F6EECF244321}">
                <p14:modId xmlns:p14="http://schemas.microsoft.com/office/powerpoint/2010/main" val="2308527617"/>
              </p:ext>
            </p:extLst>
          </p:nvPr>
        </p:nvGraphicFramePr>
        <p:xfrm>
          <a:off x="2957512" y="1846261"/>
          <a:ext cx="6086476" cy="4411663"/>
        </p:xfrm>
        <a:graphic>
          <a:graphicData uri="http://schemas.openxmlformats.org/drawingml/2006/table">
            <a:tbl>
              <a:tblPr/>
              <a:tblGrid>
                <a:gridCol w="3043238">
                  <a:extLst>
                    <a:ext uri="{9D8B030D-6E8A-4147-A177-3AD203B41FA5}">
                      <a16:colId xmlns:a16="http://schemas.microsoft.com/office/drawing/2014/main" val="4285971711"/>
                    </a:ext>
                  </a:extLst>
                </a:gridCol>
                <a:gridCol w="3043238">
                  <a:extLst>
                    <a:ext uri="{9D8B030D-6E8A-4147-A177-3AD203B41FA5}">
                      <a16:colId xmlns:a16="http://schemas.microsoft.com/office/drawing/2014/main" val="3813752376"/>
                    </a:ext>
                  </a:extLst>
                </a:gridCol>
              </a:tblGrid>
              <a:tr h="360136">
                <a:tc>
                  <a:txBody>
                    <a:bodyPr/>
                    <a:lstStyle/>
                    <a:p>
                      <a:pPr algn="l" fontAlgn="t"/>
                      <a:r>
                        <a:rPr lang="en-US" sz="1600" b="1">
                          <a:solidFill>
                            <a:srgbClr val="345065"/>
                          </a:solidFill>
                          <a:effectLst/>
                          <a:latin typeface="News Cycle"/>
                        </a:rPr>
                        <a:t>Loan Servicer</a:t>
                      </a:r>
                    </a:p>
                  </a:txBody>
                  <a:tcPr marL="82096" marR="82096" marT="41048" marB="41048">
                    <a:lnL>
                      <a:noFill/>
                    </a:lnL>
                    <a:lnR>
                      <a:noFill/>
                    </a:lnR>
                    <a:lnT>
                      <a:noFill/>
                    </a:lnT>
                    <a:lnB w="38100"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b="1">
                          <a:solidFill>
                            <a:srgbClr val="345065"/>
                          </a:solidFill>
                          <a:effectLst/>
                          <a:latin typeface="News Cycle"/>
                        </a:rPr>
                        <a:t>Contact</a:t>
                      </a:r>
                    </a:p>
                  </a:txBody>
                  <a:tcPr marL="82096" marR="82096" marT="41048" marB="41048">
                    <a:lnL>
                      <a:noFill/>
                    </a:lnL>
                    <a:lnR>
                      <a:noFill/>
                    </a:lnR>
                    <a:lnT>
                      <a:noFill/>
                    </a:lnT>
                    <a:lnB w="38100"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85797883"/>
                  </a:ext>
                </a:extLst>
              </a:tr>
              <a:tr h="360136">
                <a:tc>
                  <a:txBody>
                    <a:bodyPr/>
                    <a:lstStyle/>
                    <a:p>
                      <a:pPr algn="l" fontAlgn="t"/>
                      <a:r>
                        <a:rPr lang="en-US" sz="1600" u="sng">
                          <a:solidFill>
                            <a:srgbClr val="1A729F"/>
                          </a:solidFill>
                          <a:effectLst/>
                          <a:latin typeface="News Cycle"/>
                          <a:hlinkClick r:id="rId2"/>
                        </a:rPr>
                        <a:t>FedLoan Servicing (PHEAA)</a:t>
                      </a:r>
                      <a:endParaRPr lang="en-US" sz="1600">
                        <a:effectLst/>
                      </a:endParaRPr>
                    </a:p>
                  </a:txBody>
                  <a:tcPr marL="82096" marR="82096" marT="41048" marB="41048">
                    <a:lnL>
                      <a:noFill/>
                    </a:lnL>
                    <a:lnR>
                      <a:noFill/>
                    </a:lnR>
                    <a:lnT w="38100"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3"/>
                        </a:rPr>
                        <a:t>1-800-699-2908</a:t>
                      </a:r>
                      <a:endParaRPr lang="en-US" sz="1600">
                        <a:effectLst/>
                      </a:endParaRPr>
                    </a:p>
                  </a:txBody>
                  <a:tcPr marL="82096" marR="82096" marT="41048" marB="41048">
                    <a:lnL>
                      <a:noFill/>
                    </a:lnL>
                    <a:lnR>
                      <a:noFill/>
                    </a:lnR>
                    <a:lnT w="38100"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564083449"/>
                  </a:ext>
                </a:extLst>
              </a:tr>
              <a:tr h="630236">
                <a:tc>
                  <a:txBody>
                    <a:bodyPr/>
                    <a:lstStyle/>
                    <a:p>
                      <a:pPr algn="l" fontAlgn="t"/>
                      <a:r>
                        <a:rPr lang="en-US" sz="1600" u="sng">
                          <a:solidFill>
                            <a:srgbClr val="1A729F"/>
                          </a:solidFill>
                          <a:effectLst/>
                          <a:latin typeface="News Cycle"/>
                          <a:hlinkClick r:id="rId4"/>
                        </a:rPr>
                        <a:t>Great Lakes Educational Loan Services, Inc.</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5"/>
                        </a:rPr>
                        <a:t>1-800-236-4300</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379361494"/>
                  </a:ext>
                </a:extLst>
              </a:tr>
              <a:tr h="360136">
                <a:tc>
                  <a:txBody>
                    <a:bodyPr/>
                    <a:lstStyle/>
                    <a:p>
                      <a:pPr algn="l" fontAlgn="t"/>
                      <a:r>
                        <a:rPr lang="en-US" sz="1600" u="sng">
                          <a:solidFill>
                            <a:srgbClr val="1A729F"/>
                          </a:solidFill>
                          <a:effectLst/>
                          <a:latin typeface="News Cycle"/>
                          <a:hlinkClick r:id="rId6"/>
                        </a:rPr>
                        <a:t>HESC/Edfinancial</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7"/>
                        </a:rPr>
                        <a:t>1-855-337-6884</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2909986418"/>
                  </a:ext>
                </a:extLst>
              </a:tr>
              <a:tr h="360136">
                <a:tc>
                  <a:txBody>
                    <a:bodyPr/>
                    <a:lstStyle/>
                    <a:p>
                      <a:pPr algn="l" fontAlgn="t"/>
                      <a:r>
                        <a:rPr lang="en-US" sz="1600" u="sng">
                          <a:solidFill>
                            <a:srgbClr val="1A729F"/>
                          </a:solidFill>
                          <a:effectLst/>
                          <a:latin typeface="News Cycle"/>
                          <a:hlinkClick r:id="rId8"/>
                        </a:rPr>
                        <a:t>MOHELA</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9"/>
                        </a:rPr>
                        <a:t>1-888-866-4352</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2160545482"/>
                  </a:ext>
                </a:extLst>
              </a:tr>
              <a:tr h="360136">
                <a:tc>
                  <a:txBody>
                    <a:bodyPr/>
                    <a:lstStyle/>
                    <a:p>
                      <a:pPr algn="l" fontAlgn="t"/>
                      <a:r>
                        <a:rPr lang="en-US" sz="1600" u="sng">
                          <a:solidFill>
                            <a:srgbClr val="1A729F"/>
                          </a:solidFill>
                          <a:effectLst/>
                          <a:latin typeface="News Cycle"/>
                          <a:hlinkClick r:id="rId10"/>
                        </a:rPr>
                        <a:t>Aidvantage</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11"/>
                        </a:rPr>
                        <a:t>1-800-722-1300</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2661962249"/>
                  </a:ext>
                </a:extLst>
              </a:tr>
              <a:tr h="360136">
                <a:tc>
                  <a:txBody>
                    <a:bodyPr/>
                    <a:lstStyle/>
                    <a:p>
                      <a:pPr algn="l" fontAlgn="t"/>
                      <a:r>
                        <a:rPr lang="en-US" sz="1600" u="sng">
                          <a:solidFill>
                            <a:srgbClr val="1A729F"/>
                          </a:solidFill>
                          <a:effectLst/>
                          <a:latin typeface="News Cycle"/>
                          <a:hlinkClick r:id="rId12"/>
                        </a:rPr>
                        <a:t>Nelnet</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13"/>
                        </a:rPr>
                        <a:t>1-888-486-4722</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2063988110"/>
                  </a:ext>
                </a:extLst>
              </a:tr>
              <a:tr h="360136">
                <a:tc>
                  <a:txBody>
                    <a:bodyPr/>
                    <a:lstStyle/>
                    <a:p>
                      <a:pPr algn="l" fontAlgn="t"/>
                      <a:r>
                        <a:rPr lang="en-US" sz="1600" u="sng">
                          <a:solidFill>
                            <a:srgbClr val="1A729F"/>
                          </a:solidFill>
                          <a:effectLst/>
                          <a:latin typeface="News Cycle"/>
                          <a:hlinkClick r:id="rId14"/>
                        </a:rPr>
                        <a:t>OSLA Servicing</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15"/>
                        </a:rPr>
                        <a:t>1-866-264-9762</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112760239"/>
                  </a:ext>
                </a:extLst>
              </a:tr>
              <a:tr h="360136">
                <a:tc>
                  <a:txBody>
                    <a:bodyPr/>
                    <a:lstStyle/>
                    <a:p>
                      <a:pPr algn="l" fontAlgn="t"/>
                      <a:r>
                        <a:rPr lang="en-US" sz="1600" u="sng">
                          <a:solidFill>
                            <a:srgbClr val="1A729F"/>
                          </a:solidFill>
                          <a:effectLst/>
                          <a:latin typeface="News Cycle"/>
                          <a:hlinkClick r:id="rId16"/>
                        </a:rPr>
                        <a:t>ECSI</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a:solidFill>
                            <a:srgbClr val="1A729F"/>
                          </a:solidFill>
                          <a:effectLst/>
                          <a:latin typeface="News Cycle"/>
                          <a:hlinkClick r:id="rId17"/>
                        </a:rPr>
                        <a:t>1-866-313-3797</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3605850232"/>
                  </a:ext>
                </a:extLst>
              </a:tr>
              <a:tr h="900339">
                <a:tc>
                  <a:txBody>
                    <a:bodyPr/>
                    <a:lstStyle/>
                    <a:p>
                      <a:pPr algn="l" fontAlgn="t"/>
                      <a:r>
                        <a:rPr lang="en-US" sz="1600" u="sng">
                          <a:solidFill>
                            <a:srgbClr val="1A729F"/>
                          </a:solidFill>
                          <a:effectLst/>
                          <a:latin typeface="News Cycle"/>
                          <a:hlinkClick r:id="rId18"/>
                        </a:rPr>
                        <a:t>Default Resolution Group</a:t>
                      </a:r>
                      <a:endParaRPr lang="en-US" sz="1600">
                        <a:effectLst/>
                      </a:endParaRP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tc>
                  <a:txBody>
                    <a:bodyPr/>
                    <a:lstStyle/>
                    <a:p>
                      <a:pPr algn="l" fontAlgn="t"/>
                      <a:r>
                        <a:rPr lang="en-US" sz="1600" u="sng" dirty="0">
                          <a:solidFill>
                            <a:srgbClr val="1A729F"/>
                          </a:solidFill>
                          <a:effectLst/>
                          <a:latin typeface="News Cycle"/>
                          <a:hlinkClick r:id="rId19"/>
                        </a:rPr>
                        <a:t>1-800-621-3115</a:t>
                      </a:r>
                      <a:r>
                        <a:rPr lang="en-US" sz="1600" dirty="0">
                          <a:effectLst/>
                        </a:rPr>
                        <a:t> (TTY: </a:t>
                      </a:r>
                      <a:r>
                        <a:rPr lang="en-US" sz="1600" u="sng" dirty="0">
                          <a:solidFill>
                            <a:srgbClr val="1A729F"/>
                          </a:solidFill>
                          <a:effectLst/>
                          <a:latin typeface="News Cycle"/>
                          <a:hlinkClick r:id="rId20"/>
                        </a:rPr>
                        <a:t>1-877-825-9923</a:t>
                      </a:r>
                      <a:r>
                        <a:rPr lang="en-US" sz="1600" dirty="0">
                          <a:effectLst/>
                        </a:rPr>
                        <a:t> for the deaf or hard of hearing)</a:t>
                      </a:r>
                    </a:p>
                  </a:txBody>
                  <a:tcPr marL="82096" marR="82096" marT="41048" marB="41048">
                    <a:lnL>
                      <a:noFill/>
                    </a:lnL>
                    <a:lnR>
                      <a:noFill/>
                    </a:lnR>
                    <a:lnT w="9525" cap="flat" cmpd="sng" algn="ctr">
                      <a:solidFill>
                        <a:srgbClr val="BDC1C2"/>
                      </a:solidFill>
                      <a:prstDash val="solid"/>
                      <a:round/>
                      <a:headEnd type="none" w="med" len="med"/>
                      <a:tailEnd type="none" w="med" len="med"/>
                    </a:lnT>
                    <a:lnB w="9525" cap="flat" cmpd="sng" algn="ctr">
                      <a:solidFill>
                        <a:srgbClr val="BDC1C2"/>
                      </a:solidFill>
                      <a:prstDash val="solid"/>
                      <a:round/>
                      <a:headEnd type="none" w="med" len="med"/>
                      <a:tailEnd type="none" w="med" len="med"/>
                    </a:lnB>
                    <a:solidFill>
                      <a:srgbClr val="FFFFFF"/>
                    </a:solidFill>
                  </a:tcPr>
                </a:tc>
                <a:extLst>
                  <a:ext uri="{0D108BD9-81ED-4DB2-BD59-A6C34878D82A}">
                    <a16:rowId xmlns:a16="http://schemas.microsoft.com/office/drawing/2014/main" val="2843997269"/>
                  </a:ext>
                </a:extLst>
              </a:tr>
            </a:tbl>
          </a:graphicData>
        </a:graphic>
      </p:graphicFrame>
    </p:spTree>
    <p:extLst>
      <p:ext uri="{BB962C8B-B14F-4D97-AF65-F5344CB8AC3E}">
        <p14:creationId xmlns:p14="http://schemas.microsoft.com/office/powerpoint/2010/main" val="1802447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F7CEE-C98D-4475-8205-360AF65BECD5}"/>
              </a:ext>
            </a:extLst>
          </p:cNvPr>
          <p:cNvSpPr>
            <a:spLocks noGrp="1"/>
          </p:cNvSpPr>
          <p:nvPr>
            <p:ph type="ctrTitle"/>
          </p:nvPr>
        </p:nvSpPr>
        <p:spPr/>
        <p:txBody>
          <a:bodyPr/>
          <a:lstStyle/>
          <a:p>
            <a:r>
              <a:rPr lang="en-US" dirty="0"/>
              <a:t>Interest</a:t>
            </a:r>
          </a:p>
        </p:txBody>
      </p:sp>
      <p:sp>
        <p:nvSpPr>
          <p:cNvPr id="3" name="Subtitle 2">
            <a:extLst>
              <a:ext uri="{FF2B5EF4-FFF2-40B4-BE49-F238E27FC236}">
                <a16:creationId xmlns:a16="http://schemas.microsoft.com/office/drawing/2014/main" id="{0796F780-DC85-4CCA-B409-FC3117075022}"/>
              </a:ext>
            </a:extLst>
          </p:cNvPr>
          <p:cNvSpPr>
            <a:spLocks noGrp="1"/>
          </p:cNvSpPr>
          <p:nvPr>
            <p:ph type="subTitle" idx="1"/>
          </p:nvPr>
        </p:nvSpPr>
        <p:spPr/>
        <p:txBody>
          <a:bodyPr/>
          <a:lstStyle/>
          <a:p>
            <a:r>
              <a:rPr lang="en-US" dirty="0"/>
              <a:t>The daily cost of borrowing</a:t>
            </a:r>
          </a:p>
        </p:txBody>
      </p:sp>
    </p:spTree>
    <p:extLst>
      <p:ext uri="{BB962C8B-B14F-4D97-AF65-F5344CB8AC3E}">
        <p14:creationId xmlns:p14="http://schemas.microsoft.com/office/powerpoint/2010/main" val="173293385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TM02900769[[fn=Retrospect]]</Template>
  <TotalTime>359</TotalTime>
  <Words>1662</Words>
  <Application>Microsoft Office PowerPoint</Application>
  <PresentationFormat>Widescreen</PresentationFormat>
  <Paragraphs>206</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News Cycle</vt:lpstr>
      <vt:lpstr>Retrospect</vt:lpstr>
      <vt:lpstr>Managing Your Student Loans</vt:lpstr>
      <vt:lpstr>Agenda</vt:lpstr>
      <vt:lpstr>Sources of Financial Aid</vt:lpstr>
      <vt:lpstr>Student Loan Basics</vt:lpstr>
      <vt:lpstr>A Comparison: Subsidized v. Unsubsidized</vt:lpstr>
      <vt:lpstr>Direct PLUS Loan</vt:lpstr>
      <vt:lpstr>Loan Servicer</vt:lpstr>
      <vt:lpstr>Federal Loan Servicers</vt:lpstr>
      <vt:lpstr>Interest</vt:lpstr>
      <vt:lpstr>Interest - Simply Daily Interest</vt:lpstr>
      <vt:lpstr>Interest Rates for Federal Student Loans</vt:lpstr>
      <vt:lpstr>How Payments are Applied</vt:lpstr>
      <vt:lpstr>Repayment Plans</vt:lpstr>
      <vt:lpstr>Repayment Plans – Direct Loans</vt:lpstr>
      <vt:lpstr>Standard Repayment Plan</vt:lpstr>
      <vt:lpstr>Saving on a Valuable Education (SAVE)</vt:lpstr>
      <vt:lpstr>Income-Based Repayment Plan (IBR)</vt:lpstr>
      <vt:lpstr>Income-Contingent Repayment Plan (ICR)</vt:lpstr>
      <vt:lpstr>Extended Repayment Plan</vt:lpstr>
      <vt:lpstr>Graduated Repayment Plan</vt:lpstr>
      <vt:lpstr>All Done!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Your Student Loans</dc:title>
  <dc:creator>Julia L. Johnson</dc:creator>
  <cp:lastModifiedBy>Julia L. Johnson</cp:lastModifiedBy>
  <cp:revision>20</cp:revision>
  <dcterms:created xsi:type="dcterms:W3CDTF">2022-01-13T17:25:31Z</dcterms:created>
  <dcterms:modified xsi:type="dcterms:W3CDTF">2023-12-21T15:29:04Z</dcterms:modified>
</cp:coreProperties>
</file>